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33" r:id="rId2"/>
    <p:sldId id="334" r:id="rId3"/>
    <p:sldId id="335" r:id="rId4"/>
    <p:sldId id="336" r:id="rId5"/>
    <p:sldId id="315" r:id="rId6"/>
    <p:sldId id="316" r:id="rId7"/>
    <p:sldId id="317" r:id="rId8"/>
    <p:sldId id="318" r:id="rId9"/>
    <p:sldId id="319" r:id="rId10"/>
    <p:sldId id="320" r:id="rId11"/>
    <p:sldId id="268" r:id="rId12"/>
    <p:sldId id="321" r:id="rId13"/>
    <p:sldId id="330" r:id="rId14"/>
    <p:sldId id="331" r:id="rId15"/>
  </p:sldIdLst>
  <p:sldSz cx="12192000" cy="6858000"/>
  <p:notesSz cx="6888163" cy="10018713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DAA"/>
    <a:srgbClr val="094713"/>
    <a:srgbClr val="E6CD10"/>
    <a:srgbClr val="FFFFCC"/>
    <a:srgbClr val="00B0F0"/>
    <a:srgbClr val="0069B8"/>
    <a:srgbClr val="006EC0"/>
    <a:srgbClr val="0065B0"/>
    <a:srgbClr val="0053FA"/>
    <a:srgbClr val="1745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淡色スタイル 1 - アクセント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中間スタイル 2 - アクセント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中間スタイル 2 - アクセント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スタイルなし、表のグリッド線なし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62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59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図 10" descr="背景パターン&#10;&#10;自動的に生成された説明">
            <a:extLst>
              <a:ext uri="{FF2B5EF4-FFF2-40B4-BE49-F238E27FC236}">
                <a16:creationId xmlns:a16="http://schemas.microsoft.com/office/drawing/2014/main" id="{FBF4AB0D-DA66-29C5-021E-812EE99B4B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802AD190-15EA-030A-B3AF-62C1B4ECC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185A14D6-079F-7E91-2BB4-754CB78D5F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ja-JP" altLang="en-US"/>
              <a:t>マスター サブタイトルの書式設定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89327460-8C10-754A-944E-C92E29C8B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2DCA2EE0-4E3A-F7F1-7262-DC74A579E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ED1FD07B-6A48-AB3B-684B-FB5D6F8FE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560953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78DF8B2-0103-D926-973A-AE696AF39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7A03AD3-0FC6-02E7-3CF5-FFB43B5A3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AC532B34-40AE-2FE2-8EAB-CB47C1AE5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78519498-094B-48B0-0A57-ACFAF4428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0499CD18-409D-24AE-B736-ABEDFA21C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799246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0678A48-DA58-08D6-23A3-080089424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>
            <a:extLst>
              <a:ext uri="{FF2B5EF4-FFF2-40B4-BE49-F238E27FC236}">
                <a16:creationId xmlns:a16="http://schemas.microsoft.com/office/drawing/2014/main" id="{8B383F9A-7D76-C7D0-576E-139E73441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137C4E7C-2A36-7BBE-5716-2B688AD11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A9AF83EF-CD73-B28B-494D-049DDDA7C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8CE431B0-FDA6-8B01-FA2B-93C7C95BA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07192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986843C-3F05-C183-3F2F-1E59A3521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日付プレースホルダー 2">
            <a:extLst>
              <a:ext uri="{FF2B5EF4-FFF2-40B4-BE49-F238E27FC236}">
                <a16:creationId xmlns:a16="http://schemas.microsoft.com/office/drawing/2014/main" id="{E40FB149-D4DB-4DB0-0FBE-E5DECFAAB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D4B58165-B49E-AA89-23A3-2D6138F56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353EBF59-10F7-31CE-5E08-BD0D75946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73026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タイトルのみ">
    <p:bg>
      <p:bgPr>
        <a:solidFill>
          <a:srgbClr val="C9D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6A498D48-FA60-6ADA-D896-5A1A5A41E4A8}"/>
              </a:ext>
            </a:extLst>
          </p:cNvPr>
          <p:cNvSpPr/>
          <p:nvPr userDrawn="1"/>
        </p:nvSpPr>
        <p:spPr>
          <a:xfrm>
            <a:off x="0" y="1"/>
            <a:ext cx="12192000" cy="13152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9986843C-3F05-C183-3F2F-1E59A3521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15232"/>
          </a:xfrm>
        </p:spPr>
        <p:txBody>
          <a:bodyPr>
            <a:normAutofit/>
          </a:bodyPr>
          <a:lstStyle>
            <a:lvl1pPr>
              <a:defRPr sz="5400" b="1">
                <a:solidFill>
                  <a:srgbClr val="005DAA"/>
                </a:solidFill>
              </a:defRPr>
            </a:lvl1pPr>
          </a:lstStyle>
          <a:p>
            <a:r>
              <a:rPr kumimoji="1" lang="ja-JP" altLang="en-US" dirty="0"/>
              <a:t>マスター タイトルの書式設定</a:t>
            </a:r>
          </a:p>
        </p:txBody>
      </p:sp>
    </p:spTree>
    <p:extLst>
      <p:ext uri="{BB962C8B-B14F-4D97-AF65-F5344CB8AC3E}">
        <p14:creationId xmlns:p14="http://schemas.microsoft.com/office/powerpoint/2010/main" val="58167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タイトルのみ">
    <p:bg>
      <p:bgPr>
        <a:solidFill>
          <a:srgbClr val="C9D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6A498D48-FA60-6ADA-D896-5A1A5A41E4A8}"/>
              </a:ext>
            </a:extLst>
          </p:cNvPr>
          <p:cNvSpPr/>
          <p:nvPr userDrawn="1"/>
        </p:nvSpPr>
        <p:spPr>
          <a:xfrm>
            <a:off x="0" y="1"/>
            <a:ext cx="12192000" cy="17386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9986843C-3F05-C183-3F2F-1E59A3521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738631"/>
          </a:xfrm>
        </p:spPr>
        <p:txBody>
          <a:bodyPr>
            <a:normAutofit/>
          </a:bodyPr>
          <a:lstStyle>
            <a:lvl1pPr>
              <a:defRPr sz="5400" b="1">
                <a:solidFill>
                  <a:srgbClr val="005DAA"/>
                </a:solidFill>
              </a:defRPr>
            </a:lvl1pPr>
          </a:lstStyle>
          <a:p>
            <a:r>
              <a:rPr kumimoji="1" lang="ja-JP" altLang="en-US" dirty="0"/>
              <a:t>マスター タイトルの書式設定</a:t>
            </a:r>
          </a:p>
        </p:txBody>
      </p:sp>
    </p:spTree>
    <p:extLst>
      <p:ext uri="{BB962C8B-B14F-4D97-AF65-F5344CB8AC3E}">
        <p14:creationId xmlns:p14="http://schemas.microsoft.com/office/powerpoint/2010/main" val="222282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_タイトルのみ">
    <p:bg>
      <p:bgPr>
        <a:solidFill>
          <a:srgbClr val="C9D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986843C-3F05-C183-3F2F-1E59A3521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738631"/>
          </a:xfrm>
        </p:spPr>
        <p:txBody>
          <a:bodyPr>
            <a:normAutofit/>
          </a:bodyPr>
          <a:lstStyle>
            <a:lvl1pPr>
              <a:defRPr sz="5400" b="1">
                <a:solidFill>
                  <a:srgbClr val="005DAA"/>
                </a:solidFill>
              </a:defRPr>
            </a:lvl1pPr>
          </a:lstStyle>
          <a:p>
            <a:r>
              <a:rPr kumimoji="1" lang="ja-JP" altLang="en-US" dirty="0"/>
              <a:t>マスター タイトルの書式設定</a:t>
            </a:r>
          </a:p>
        </p:txBody>
      </p:sp>
    </p:spTree>
    <p:extLst>
      <p:ext uri="{BB962C8B-B14F-4D97-AF65-F5344CB8AC3E}">
        <p14:creationId xmlns:p14="http://schemas.microsoft.com/office/powerpoint/2010/main" val="368198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付プレースホルダー 1">
            <a:extLst>
              <a:ext uri="{FF2B5EF4-FFF2-40B4-BE49-F238E27FC236}">
                <a16:creationId xmlns:a16="http://schemas.microsoft.com/office/drawing/2014/main" id="{A6A76550-C924-260A-4468-0B8E4EC9A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15925EE8-3443-7CDF-3380-6E835B36A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C21F260-754A-7ED5-DBCF-EF51EE954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23675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プレースホルダー 1">
            <a:extLst>
              <a:ext uri="{FF2B5EF4-FFF2-40B4-BE49-F238E27FC236}">
                <a16:creationId xmlns:a16="http://schemas.microsoft.com/office/drawing/2014/main" id="{3CADB58C-DF17-56EA-C8EE-950431128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>
            <a:extLst>
              <a:ext uri="{FF2B5EF4-FFF2-40B4-BE49-F238E27FC236}">
                <a16:creationId xmlns:a16="http://schemas.microsoft.com/office/drawing/2014/main" id="{76FA3CC7-CC9F-A3AC-D3FF-FF2FE940AF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068B9CAB-C1A9-3767-25FE-A08263638B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35939-15D6-464C-9139-BC1413C31B3F}" type="datetimeFigureOut">
              <a:rPr kumimoji="1" lang="ja-JP" altLang="en-US" smtClean="0"/>
              <a:t>2025/10/20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0D7C80B1-2AC4-8157-7F1D-023FF158D6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2F5BE3DE-C035-D5D6-E50B-BC19F7A2C7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0BDEB-5B53-4425-9156-473F3B7A3C7C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604443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4" r:id="rId4"/>
    <p:sldLayoutId id="2147483659" r:id="rId5"/>
    <p:sldLayoutId id="2147483657" r:id="rId6"/>
    <p:sldLayoutId id="2147483658" r:id="rId7"/>
    <p:sldLayoutId id="214748365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Relationship Id="rId9" Type="http://schemas.openxmlformats.org/officeDocument/2006/relationships/image" Target="../media/image19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A0CBE-A957-385E-3A54-86E5A09BE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10C75AA7-5038-411C-DB05-22E1CC5D75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7000"/>
                  <a:shade val="30000"/>
                  <a:satMod val="115000"/>
                </a:schemeClr>
              </a:gs>
              <a:gs pos="50000">
                <a:schemeClr val="accent1">
                  <a:lumMod val="67000"/>
                  <a:shade val="67500"/>
                  <a:satMod val="115000"/>
                </a:schemeClr>
              </a:gs>
              <a:gs pos="100000">
                <a:schemeClr val="accent1">
                  <a:lumMod val="67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A8E85933-77B3-03AB-281A-0A260904B539}"/>
              </a:ext>
            </a:extLst>
          </p:cNvPr>
          <p:cNvSpPr/>
          <p:nvPr/>
        </p:nvSpPr>
        <p:spPr>
          <a:xfrm>
            <a:off x="290945" y="284018"/>
            <a:ext cx="11610109" cy="6289964"/>
          </a:xfrm>
          <a:prstGeom prst="rect">
            <a:avLst/>
          </a:prstGeom>
          <a:solidFill>
            <a:srgbClr val="001642">
              <a:alpha val="44000"/>
            </a:srgbClr>
          </a:solidFill>
          <a:ln w="28575">
            <a:solidFill>
              <a:schemeClr val="bg1"/>
            </a:solidFill>
            <a:prstDash val="sysDot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4" name="字幕 2">
            <a:extLst>
              <a:ext uri="{FF2B5EF4-FFF2-40B4-BE49-F238E27FC236}">
                <a16:creationId xmlns:a16="http://schemas.microsoft.com/office/drawing/2014/main" id="{7341D380-E583-9D68-0E24-6027A858BE49}"/>
              </a:ext>
            </a:extLst>
          </p:cNvPr>
          <p:cNvSpPr txBox="1">
            <a:spLocks/>
          </p:cNvSpPr>
          <p:nvPr/>
        </p:nvSpPr>
        <p:spPr>
          <a:xfrm>
            <a:off x="5805055" y="4793669"/>
            <a:ext cx="5943599" cy="174567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ja-JP" altLang="en-US" sz="3200" b="1" spc="3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第</a:t>
            </a:r>
            <a:r>
              <a:rPr lang="en-US" altLang="ja-JP" sz="3200" b="1" spc="3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2660</a:t>
            </a:r>
            <a:r>
              <a:rPr lang="ja-JP" altLang="en-US" sz="3200" b="1" spc="3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地区</a:t>
            </a:r>
            <a:endParaRPr lang="en-US" altLang="ja-JP" sz="3200" b="1" spc="3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MS UI Gothic" panose="020B0600070205080204" pitchFamily="50" charset="-128"/>
            </a:endParaRPr>
          </a:p>
          <a:p>
            <a:pPr marL="0" indent="0" algn="r">
              <a:buNone/>
            </a:pPr>
            <a:r>
              <a:rPr lang="ja-JP" altLang="en-US" sz="3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大阪西南ロータリークラブ</a:t>
            </a:r>
            <a:endParaRPr lang="en-US" altLang="ja-JP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MS UI Gothic" panose="020B0600070205080204" pitchFamily="50" charset="-128"/>
            </a:endParaRPr>
          </a:p>
          <a:p>
            <a:pPr marL="0" indent="0" algn="r">
              <a:buNone/>
            </a:pPr>
            <a:r>
              <a:rPr lang="ja-JP" altLang="en-US" sz="3200" b="1" spc="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四宮 孝郎</a:t>
            </a:r>
            <a:r>
              <a:rPr lang="ja-JP" altLang="en-US" sz="3200" b="1" spc="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29AF489F-F03B-3717-40DE-0F0EFD49F703}"/>
              </a:ext>
            </a:extLst>
          </p:cNvPr>
          <p:cNvSpPr txBox="1">
            <a:spLocks/>
          </p:cNvSpPr>
          <p:nvPr/>
        </p:nvSpPr>
        <p:spPr>
          <a:xfrm>
            <a:off x="4793674" y="469655"/>
            <a:ext cx="6954980" cy="146998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ja-JP" altLang="en-US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第</a:t>
            </a:r>
            <a:r>
              <a:rPr lang="en-US" altLang="ja-JP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2830</a:t>
            </a:r>
            <a:r>
              <a:rPr lang="ja-JP" altLang="en-US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地区 地区大会</a:t>
            </a:r>
            <a:endParaRPr lang="en-US" altLang="ja-JP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MS UI Gothic" panose="020B0600070205080204" pitchFamily="50" charset="-128"/>
            </a:endParaRPr>
          </a:p>
          <a:p>
            <a:pPr marL="0" indent="0" algn="r">
              <a:buNone/>
            </a:pPr>
            <a:r>
              <a:rPr lang="en-US" altLang="ja-JP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2025</a:t>
            </a:r>
            <a:r>
              <a:rPr lang="ja-JP" altLang="en-US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年 </a:t>
            </a:r>
            <a:r>
              <a:rPr lang="en-US" altLang="ja-JP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10</a:t>
            </a:r>
            <a:r>
              <a:rPr lang="ja-JP" altLang="en-US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月 </a:t>
            </a:r>
            <a:r>
              <a:rPr lang="en-US" altLang="ja-JP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25</a:t>
            </a:r>
            <a:r>
              <a:rPr lang="ja-JP" altLang="en-US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UI Gothic" panose="020B0600070205080204" pitchFamily="50" charset="-128"/>
              </a:rPr>
              <a:t>日</a:t>
            </a:r>
            <a:endParaRPr lang="ja-JP" altLang="en-US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AA999F93-40CC-9602-E6E8-EB21EFA976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98" y="444153"/>
            <a:ext cx="2583428" cy="969877"/>
          </a:xfrm>
          <a:prstGeom prst="rect">
            <a:avLst/>
          </a:prstGeom>
        </p:spPr>
      </p:pic>
      <p:pic>
        <p:nvPicPr>
          <p:cNvPr id="6" name="図 5" descr="黒い背景に白い文字がある&#10;&#10;AI 生成コンテンツは誤りを含む可能性があります。">
            <a:extLst>
              <a:ext uri="{FF2B5EF4-FFF2-40B4-BE49-F238E27FC236}">
                <a16:creationId xmlns:a16="http://schemas.microsoft.com/office/drawing/2014/main" id="{316691E7-ECB7-E1EC-CE48-4F59F44D27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2194" y="1721386"/>
            <a:ext cx="5033908" cy="3103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373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45AC73-34E9-5762-3138-A22318EAE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2">
            <a:extLst>
              <a:ext uri="{FF2B5EF4-FFF2-40B4-BE49-F238E27FC236}">
                <a16:creationId xmlns:a16="http://schemas.microsoft.com/office/drawing/2014/main" id="{A7D42B3F-9AC5-1B25-ED33-4B05D976603F}"/>
              </a:ext>
            </a:extLst>
          </p:cNvPr>
          <p:cNvSpPr txBox="1">
            <a:spLocks/>
          </p:cNvSpPr>
          <p:nvPr/>
        </p:nvSpPr>
        <p:spPr>
          <a:xfrm>
            <a:off x="0" y="16089"/>
            <a:ext cx="12192000" cy="1325563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altLang="ja-JP" sz="5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四角形: 角を丸くする 2">
            <a:extLst>
              <a:ext uri="{FF2B5EF4-FFF2-40B4-BE49-F238E27FC236}">
                <a16:creationId xmlns:a16="http://schemas.microsoft.com/office/drawing/2014/main" id="{74F0EF97-EF15-1F69-6D00-7BA93373A3BB}"/>
              </a:ext>
            </a:extLst>
          </p:cNvPr>
          <p:cNvSpPr/>
          <p:nvPr/>
        </p:nvSpPr>
        <p:spPr>
          <a:xfrm>
            <a:off x="1674668" y="2019547"/>
            <a:ext cx="8859499" cy="2152404"/>
          </a:xfrm>
          <a:prstGeom prst="round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rgbClr val="FFFFCC"/>
              </a:gs>
            </a:gsLst>
            <a:lin ang="2700000" scaled="1"/>
          </a:gradFill>
          <a:ln w="76200">
            <a:gradFill flip="none" rotWithShape="1">
              <a:gsLst>
                <a:gs pos="32000">
                  <a:srgbClr val="094713"/>
                </a:gs>
                <a:gs pos="0">
                  <a:srgbClr val="EFD511"/>
                </a:gs>
                <a:gs pos="55000">
                  <a:srgbClr val="E6CD10"/>
                </a:gs>
                <a:gs pos="88000">
                  <a:srgbClr val="094713"/>
                </a:gs>
                <a:gs pos="71000">
                  <a:srgbClr val="002060"/>
                </a:gs>
              </a:gsLst>
              <a:lin ang="27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ja-JP" altLang="en-US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15DD7D2A-37BF-5C69-4851-BEB7BE416608}"/>
              </a:ext>
            </a:extLst>
          </p:cNvPr>
          <p:cNvSpPr txBox="1"/>
          <p:nvPr/>
        </p:nvSpPr>
        <p:spPr>
          <a:xfrm>
            <a:off x="1961413" y="2354691"/>
            <a:ext cx="827796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「私たちが手を取り合って</a:t>
            </a:r>
            <a:endParaRPr lang="en-US" altLang="ja-JP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ja-JP" altLang="en-US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　　　変化を生み出す行動を起こす」　　　　　　　　　　　　</a:t>
            </a:r>
          </a:p>
        </p:txBody>
      </p:sp>
      <p:sp>
        <p:nvSpPr>
          <p:cNvPr id="10" name="四角形: 角を丸くする 9">
            <a:extLst>
              <a:ext uri="{FF2B5EF4-FFF2-40B4-BE49-F238E27FC236}">
                <a16:creationId xmlns:a16="http://schemas.microsoft.com/office/drawing/2014/main" id="{99F81006-4DC9-329F-96BB-AC52CBA1E536}"/>
              </a:ext>
            </a:extLst>
          </p:cNvPr>
          <p:cNvSpPr/>
          <p:nvPr/>
        </p:nvSpPr>
        <p:spPr>
          <a:xfrm>
            <a:off x="2526386" y="5223273"/>
            <a:ext cx="7155384" cy="883603"/>
          </a:xfrm>
          <a:prstGeom prst="roundRect">
            <a:avLst/>
          </a:prstGeom>
          <a:gradFill>
            <a:gsLst>
              <a:gs pos="100000">
                <a:srgbClr val="0B6523"/>
              </a:gs>
              <a:gs pos="1000">
                <a:srgbClr val="EFD511"/>
              </a:gs>
              <a:gs pos="69000">
                <a:srgbClr val="002060"/>
              </a:gs>
              <a:gs pos="49000">
                <a:srgbClr val="0C5C19"/>
              </a:gs>
              <a:gs pos="30000">
                <a:srgbClr val="094713"/>
              </a:gs>
            </a:gsLst>
            <a:path path="circle">
              <a:fillToRect t="100000" r="100000"/>
            </a:path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44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6515C7BA-A0A5-C222-70C3-9A7A22AD1E9D}"/>
              </a:ext>
            </a:extLst>
          </p:cNvPr>
          <p:cNvSpPr txBox="1"/>
          <p:nvPr/>
        </p:nvSpPr>
        <p:spPr>
          <a:xfrm>
            <a:off x="3621511" y="5270828"/>
            <a:ext cx="49680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ja-JP" altLang="en-US" sz="44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世界を変える行動人</a:t>
            </a: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D6B4FB4E-D126-80C3-44F4-C2E8BC916057}"/>
              </a:ext>
            </a:extLst>
          </p:cNvPr>
          <p:cNvSpPr txBox="1"/>
          <p:nvPr/>
        </p:nvSpPr>
        <p:spPr>
          <a:xfrm>
            <a:off x="2009225" y="171588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「</a:t>
            </a:r>
            <a:r>
              <a:rPr lang="en-US" altLang="ja-JP" sz="50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UNITE FOR GOOD</a:t>
            </a: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」とは</a:t>
            </a:r>
          </a:p>
        </p:txBody>
      </p:sp>
      <p:sp>
        <p:nvSpPr>
          <p:cNvPr id="5" name="二等辺三角形 4">
            <a:extLst>
              <a:ext uri="{FF2B5EF4-FFF2-40B4-BE49-F238E27FC236}">
                <a16:creationId xmlns:a16="http://schemas.microsoft.com/office/drawing/2014/main" id="{F0CA949E-05AA-AA55-6893-52079DDF21E4}"/>
              </a:ext>
            </a:extLst>
          </p:cNvPr>
          <p:cNvSpPr/>
          <p:nvPr/>
        </p:nvSpPr>
        <p:spPr>
          <a:xfrm rot="10800000">
            <a:off x="5839474" y="4531364"/>
            <a:ext cx="513051" cy="332495"/>
          </a:xfrm>
          <a:prstGeom prst="triangle">
            <a:avLst/>
          </a:prstGeom>
          <a:solidFill>
            <a:srgbClr val="15811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0800" h="508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983417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10" grpId="0" animBg="1"/>
      <p:bldP spid="11" grpId="0"/>
      <p:bldP spid="4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021_084_RotaryActionPlan_JA">
            <a:hlinkClick r:id="" action="ppaction://media"/>
            <a:extLst>
              <a:ext uri="{FF2B5EF4-FFF2-40B4-BE49-F238E27FC236}">
                <a16:creationId xmlns:a16="http://schemas.microsoft.com/office/drawing/2014/main" id="{879C176B-9B3E-1F4C-F82E-92145E0554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50" y="-317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59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9042F5-CBDC-ADE0-55DB-B0AC66B58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矢印: 五方向 5">
            <a:extLst>
              <a:ext uri="{FF2B5EF4-FFF2-40B4-BE49-F238E27FC236}">
                <a16:creationId xmlns:a16="http://schemas.microsoft.com/office/drawing/2014/main" id="{354F7A8D-0426-9602-E4A1-A40A10E16EFC}"/>
              </a:ext>
            </a:extLst>
          </p:cNvPr>
          <p:cNvSpPr/>
          <p:nvPr/>
        </p:nvSpPr>
        <p:spPr>
          <a:xfrm>
            <a:off x="1393509" y="2104248"/>
            <a:ext cx="6475513" cy="707887"/>
          </a:xfrm>
          <a:prstGeom prst="homePlate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rgbClr val="FFFFCC"/>
              </a:gs>
            </a:gsLst>
            <a:lin ang="5400000" scaled="1"/>
          </a:gradFill>
          <a:ln cmpd="sng">
            <a:gradFill>
              <a:gsLst>
                <a:gs pos="71000">
                  <a:srgbClr val="002060"/>
                </a:gs>
                <a:gs pos="55000">
                  <a:srgbClr val="E6CD10"/>
                </a:gs>
                <a:gs pos="0">
                  <a:srgbClr val="E6CD10"/>
                </a:gs>
                <a:gs pos="32000">
                  <a:srgbClr val="094713"/>
                </a:gs>
                <a:gs pos="88000">
                  <a:srgbClr val="094713"/>
                </a:gs>
              </a:gsLst>
              <a:lin ang="270000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タイトル 2">
            <a:extLst>
              <a:ext uri="{FF2B5EF4-FFF2-40B4-BE49-F238E27FC236}">
                <a16:creationId xmlns:a16="http://schemas.microsoft.com/office/drawing/2014/main" id="{128DFB30-FB21-F577-A125-3FD331F2C930}"/>
              </a:ext>
            </a:extLst>
          </p:cNvPr>
          <p:cNvSpPr txBox="1">
            <a:spLocks/>
          </p:cNvSpPr>
          <p:nvPr/>
        </p:nvSpPr>
        <p:spPr>
          <a:xfrm>
            <a:off x="0" y="16089"/>
            <a:ext cx="12192000" cy="1325563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altLang="ja-JP" sz="5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16F49E81-35AF-9362-C3BA-33DE9AA54A7F}"/>
              </a:ext>
            </a:extLst>
          </p:cNvPr>
          <p:cNvSpPr txBox="1"/>
          <p:nvPr/>
        </p:nvSpPr>
        <p:spPr>
          <a:xfrm>
            <a:off x="1696822" y="2146684"/>
            <a:ext cx="56725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急速に変化する時代のニーズ　　　　　　　　　　　　</a:t>
            </a:r>
          </a:p>
        </p:txBody>
      </p:sp>
      <p:sp>
        <p:nvSpPr>
          <p:cNvPr id="10" name="四角形: 角を丸くする 9">
            <a:extLst>
              <a:ext uri="{FF2B5EF4-FFF2-40B4-BE49-F238E27FC236}">
                <a16:creationId xmlns:a16="http://schemas.microsoft.com/office/drawing/2014/main" id="{7B2907F7-8D78-3D14-4097-7237FD8163EF}"/>
              </a:ext>
            </a:extLst>
          </p:cNvPr>
          <p:cNvSpPr/>
          <p:nvPr/>
        </p:nvSpPr>
        <p:spPr>
          <a:xfrm>
            <a:off x="8219960" y="2046392"/>
            <a:ext cx="2592909" cy="764966"/>
          </a:xfrm>
          <a:prstGeom prst="roundRect">
            <a:avLst/>
          </a:prstGeom>
          <a:gradFill>
            <a:gsLst>
              <a:gs pos="100000">
                <a:srgbClr val="0B6523"/>
              </a:gs>
              <a:gs pos="1000">
                <a:srgbClr val="EFD511"/>
              </a:gs>
              <a:gs pos="69000">
                <a:srgbClr val="002060"/>
              </a:gs>
              <a:gs pos="49000">
                <a:srgbClr val="0C5C19"/>
              </a:gs>
              <a:gs pos="30000">
                <a:srgbClr val="094713"/>
              </a:gs>
            </a:gsLst>
            <a:path path="circle">
              <a:fillToRect t="100000" r="100000"/>
            </a:path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44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6B4F20E1-7346-DD79-24AD-FD83FB88E396}"/>
              </a:ext>
            </a:extLst>
          </p:cNvPr>
          <p:cNvSpPr txBox="1"/>
          <p:nvPr/>
        </p:nvSpPr>
        <p:spPr>
          <a:xfrm>
            <a:off x="1444805" y="1334807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ja-JP" altLang="en-US" sz="4000" b="1" dirty="0">
                <a:solidFill>
                  <a:srgbClr val="005DAA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革新</a:t>
            </a: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65BB1FDA-7A95-B0E9-BE61-04B1A0FBFB89}"/>
              </a:ext>
            </a:extLst>
          </p:cNvPr>
          <p:cNvSpPr txBox="1"/>
          <p:nvPr/>
        </p:nvSpPr>
        <p:spPr>
          <a:xfrm>
            <a:off x="1908379" y="168020"/>
            <a:ext cx="839207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成長のための不可欠な</a:t>
            </a:r>
            <a:r>
              <a:rPr lang="en-US" altLang="ja-JP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つの柱</a:t>
            </a:r>
          </a:p>
        </p:txBody>
      </p:sp>
      <p:sp>
        <p:nvSpPr>
          <p:cNvPr id="13" name="楕円 12">
            <a:extLst>
              <a:ext uri="{FF2B5EF4-FFF2-40B4-BE49-F238E27FC236}">
                <a16:creationId xmlns:a16="http://schemas.microsoft.com/office/drawing/2014/main" id="{47C4D76C-E910-067D-605F-9107F5FD739E}"/>
              </a:ext>
            </a:extLst>
          </p:cNvPr>
          <p:cNvSpPr/>
          <p:nvPr/>
        </p:nvSpPr>
        <p:spPr>
          <a:xfrm>
            <a:off x="637858" y="1465528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4000"/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82D379F1-1522-C2DE-5BFC-AABD6C859A93}"/>
              </a:ext>
            </a:extLst>
          </p:cNvPr>
          <p:cNvSpPr txBox="1"/>
          <p:nvPr/>
        </p:nvSpPr>
        <p:spPr>
          <a:xfrm>
            <a:off x="8503431" y="2085128"/>
            <a:ext cx="2025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多様性</a:t>
            </a:r>
          </a:p>
        </p:txBody>
      </p:sp>
      <p:sp>
        <p:nvSpPr>
          <p:cNvPr id="27" name="矢印: 五方向 26">
            <a:extLst>
              <a:ext uri="{FF2B5EF4-FFF2-40B4-BE49-F238E27FC236}">
                <a16:creationId xmlns:a16="http://schemas.microsoft.com/office/drawing/2014/main" id="{8E91A8E5-1E9A-DA72-7CEE-956078E051A9}"/>
              </a:ext>
            </a:extLst>
          </p:cNvPr>
          <p:cNvSpPr/>
          <p:nvPr/>
        </p:nvSpPr>
        <p:spPr>
          <a:xfrm>
            <a:off x="1393510" y="3817829"/>
            <a:ext cx="9419360" cy="707887"/>
          </a:xfrm>
          <a:prstGeom prst="homePlate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rgbClr val="FFFFCC"/>
              </a:gs>
            </a:gsLst>
            <a:lin ang="5400000" scaled="1"/>
          </a:gradFill>
          <a:ln cmpd="sng">
            <a:gradFill>
              <a:gsLst>
                <a:gs pos="71000">
                  <a:srgbClr val="002060"/>
                </a:gs>
                <a:gs pos="55000">
                  <a:srgbClr val="E6CD10"/>
                </a:gs>
                <a:gs pos="0">
                  <a:srgbClr val="E6CD10"/>
                </a:gs>
                <a:gs pos="32000">
                  <a:srgbClr val="094713"/>
                </a:gs>
                <a:gs pos="88000">
                  <a:srgbClr val="094713"/>
                </a:gs>
              </a:gsLst>
              <a:lin ang="270000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8" name="テキスト ボックス 27">
            <a:extLst>
              <a:ext uri="{FF2B5EF4-FFF2-40B4-BE49-F238E27FC236}">
                <a16:creationId xmlns:a16="http://schemas.microsoft.com/office/drawing/2014/main" id="{3891A1A5-6AF4-8BDC-96AC-B63EAA77588F}"/>
              </a:ext>
            </a:extLst>
          </p:cNvPr>
          <p:cNvSpPr txBox="1"/>
          <p:nvPr/>
        </p:nvSpPr>
        <p:spPr>
          <a:xfrm>
            <a:off x="1696822" y="3860265"/>
            <a:ext cx="8923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「</a:t>
            </a:r>
            <a:r>
              <a:rPr lang="en-US" altLang="ja-JP" sz="32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3Year Rolling Goals</a:t>
            </a:r>
            <a:r>
              <a:rPr lang="ja-JP" altLang="en-US" sz="32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」（リーダーシップ・事業）</a:t>
            </a:r>
          </a:p>
        </p:txBody>
      </p:sp>
      <p:sp>
        <p:nvSpPr>
          <p:cNvPr id="30" name="楕円 29">
            <a:extLst>
              <a:ext uri="{FF2B5EF4-FFF2-40B4-BE49-F238E27FC236}">
                <a16:creationId xmlns:a16="http://schemas.microsoft.com/office/drawing/2014/main" id="{C2BBC7F8-C764-C39D-AC06-E7B597A1F4E9}"/>
              </a:ext>
            </a:extLst>
          </p:cNvPr>
          <p:cNvSpPr/>
          <p:nvPr/>
        </p:nvSpPr>
        <p:spPr>
          <a:xfrm>
            <a:off x="637859" y="3179109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4000"/>
          </a:p>
        </p:txBody>
      </p:sp>
      <p:sp>
        <p:nvSpPr>
          <p:cNvPr id="32" name="矢印: 五方向 31">
            <a:extLst>
              <a:ext uri="{FF2B5EF4-FFF2-40B4-BE49-F238E27FC236}">
                <a16:creationId xmlns:a16="http://schemas.microsoft.com/office/drawing/2014/main" id="{8430998D-7C33-A8D5-A18B-79449FB00A78}"/>
              </a:ext>
            </a:extLst>
          </p:cNvPr>
          <p:cNvSpPr/>
          <p:nvPr/>
        </p:nvSpPr>
        <p:spPr>
          <a:xfrm>
            <a:off x="1393509" y="5554137"/>
            <a:ext cx="3511867" cy="707887"/>
          </a:xfrm>
          <a:prstGeom prst="homePlate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rgbClr val="FFFFCC"/>
              </a:gs>
            </a:gsLst>
            <a:lin ang="5400000" scaled="1"/>
          </a:gradFill>
          <a:ln cmpd="sng">
            <a:gradFill>
              <a:gsLst>
                <a:gs pos="71000">
                  <a:srgbClr val="002060"/>
                </a:gs>
                <a:gs pos="55000">
                  <a:srgbClr val="E6CD10"/>
                </a:gs>
                <a:gs pos="0">
                  <a:srgbClr val="E6CD10"/>
                </a:gs>
                <a:gs pos="32000">
                  <a:srgbClr val="094713"/>
                </a:gs>
                <a:gs pos="88000">
                  <a:srgbClr val="094713"/>
                </a:gs>
              </a:gsLst>
              <a:lin ang="270000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テキスト ボックス 32">
            <a:extLst>
              <a:ext uri="{FF2B5EF4-FFF2-40B4-BE49-F238E27FC236}">
                <a16:creationId xmlns:a16="http://schemas.microsoft.com/office/drawing/2014/main" id="{0CB8CDE8-8BEB-B241-4093-CA040123ED8A}"/>
              </a:ext>
            </a:extLst>
          </p:cNvPr>
          <p:cNvSpPr txBox="1"/>
          <p:nvPr/>
        </p:nvSpPr>
        <p:spPr>
          <a:xfrm>
            <a:off x="1696822" y="5596573"/>
            <a:ext cx="29132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他団体との協力　　　　　　　　　　　　</a:t>
            </a:r>
          </a:p>
        </p:txBody>
      </p:sp>
      <p:sp>
        <p:nvSpPr>
          <p:cNvPr id="35" name="楕円 34">
            <a:extLst>
              <a:ext uri="{FF2B5EF4-FFF2-40B4-BE49-F238E27FC236}">
                <a16:creationId xmlns:a16="http://schemas.microsoft.com/office/drawing/2014/main" id="{BD3BF9F5-24BA-8B10-4F3B-EC3D69D08D5D}"/>
              </a:ext>
            </a:extLst>
          </p:cNvPr>
          <p:cNvSpPr/>
          <p:nvPr/>
        </p:nvSpPr>
        <p:spPr>
          <a:xfrm>
            <a:off x="637858" y="4784529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4000"/>
          </a:p>
        </p:txBody>
      </p:sp>
      <p:sp>
        <p:nvSpPr>
          <p:cNvPr id="37" name="テキスト ボックス 36">
            <a:extLst>
              <a:ext uri="{FF2B5EF4-FFF2-40B4-BE49-F238E27FC236}">
                <a16:creationId xmlns:a16="http://schemas.microsoft.com/office/drawing/2014/main" id="{2EB4BDC7-C706-F019-BE02-795C684FF0BE}"/>
              </a:ext>
            </a:extLst>
          </p:cNvPr>
          <p:cNvSpPr txBox="1"/>
          <p:nvPr/>
        </p:nvSpPr>
        <p:spPr>
          <a:xfrm>
            <a:off x="1145859" y="2979223"/>
            <a:ext cx="2241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4000" b="1" dirty="0">
                <a:solidFill>
                  <a:srgbClr val="005DAA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継続性</a:t>
            </a:r>
          </a:p>
        </p:txBody>
      </p:sp>
      <p:sp>
        <p:nvSpPr>
          <p:cNvPr id="38" name="テキスト ボックス 37">
            <a:extLst>
              <a:ext uri="{FF2B5EF4-FFF2-40B4-BE49-F238E27FC236}">
                <a16:creationId xmlns:a16="http://schemas.microsoft.com/office/drawing/2014/main" id="{40A8DA56-9C31-FC80-57E9-F3AE0369BEF2}"/>
              </a:ext>
            </a:extLst>
          </p:cNvPr>
          <p:cNvSpPr txBox="1"/>
          <p:nvPr/>
        </p:nvSpPr>
        <p:spPr>
          <a:xfrm>
            <a:off x="1393509" y="4684586"/>
            <a:ext cx="35118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4000" b="1" dirty="0">
                <a:solidFill>
                  <a:srgbClr val="005DAA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パートナーシップ</a:t>
            </a:r>
          </a:p>
        </p:txBody>
      </p:sp>
      <p:sp>
        <p:nvSpPr>
          <p:cNvPr id="39" name="四角形: 角を丸くする 38">
            <a:extLst>
              <a:ext uri="{FF2B5EF4-FFF2-40B4-BE49-F238E27FC236}">
                <a16:creationId xmlns:a16="http://schemas.microsoft.com/office/drawing/2014/main" id="{0BF84F27-922F-580A-ABE1-5B85249016B1}"/>
              </a:ext>
            </a:extLst>
          </p:cNvPr>
          <p:cNvSpPr/>
          <p:nvPr/>
        </p:nvSpPr>
        <p:spPr>
          <a:xfrm>
            <a:off x="5208689" y="5523360"/>
            <a:ext cx="6345136" cy="1211986"/>
          </a:xfrm>
          <a:prstGeom prst="roundRect">
            <a:avLst/>
          </a:prstGeom>
          <a:gradFill>
            <a:gsLst>
              <a:gs pos="100000">
                <a:srgbClr val="0B6523"/>
              </a:gs>
              <a:gs pos="1000">
                <a:srgbClr val="EFD511"/>
              </a:gs>
              <a:gs pos="69000">
                <a:srgbClr val="002060"/>
              </a:gs>
              <a:gs pos="49000">
                <a:srgbClr val="0C5C19"/>
              </a:gs>
              <a:gs pos="30000">
                <a:srgbClr val="094713"/>
              </a:gs>
            </a:gsLst>
            <a:path path="circle">
              <a:fillToRect t="100000" r="100000"/>
            </a:path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44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40" name="テキスト ボックス 39">
            <a:extLst>
              <a:ext uri="{FF2B5EF4-FFF2-40B4-BE49-F238E27FC236}">
                <a16:creationId xmlns:a16="http://schemas.microsoft.com/office/drawing/2014/main" id="{3336AF57-9FB6-0F50-3852-2FCF75AE8928}"/>
              </a:ext>
            </a:extLst>
          </p:cNvPr>
          <p:cNvSpPr txBox="1"/>
          <p:nvPr/>
        </p:nvSpPr>
        <p:spPr>
          <a:xfrm>
            <a:off x="5363203" y="5520595"/>
            <a:ext cx="57135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より大きなパワーによる成果</a:t>
            </a:r>
            <a:endParaRPr lang="en-US" altLang="ja-JP" sz="3600" b="1" dirty="0">
              <a:solidFill>
                <a:schemeClr val="bg1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  <a:p>
            <a:pPr algn="ctr"/>
            <a:r>
              <a:rPr lang="ja-JP" altLang="en-US" sz="36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　　　　　　　　　　　</a:t>
            </a:r>
            <a:r>
              <a:rPr lang="ja-JP" altLang="en-US" sz="2800" b="1" dirty="0">
                <a:solidFill>
                  <a:schemeClr val="bg1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（インパクト）</a:t>
            </a:r>
          </a:p>
        </p:txBody>
      </p:sp>
    </p:spTree>
    <p:extLst>
      <p:ext uri="{BB962C8B-B14F-4D97-AF65-F5344CB8AC3E}">
        <p14:creationId xmlns:p14="http://schemas.microsoft.com/office/powerpoint/2010/main" val="32465506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0" grpId="0" animBg="1"/>
      <p:bldP spid="11" grpId="0"/>
      <p:bldP spid="4" grpId="0"/>
      <p:bldP spid="13" grpId="1" animBg="1"/>
      <p:bldP spid="14" grpId="0"/>
      <p:bldP spid="27" grpId="0" animBg="1"/>
      <p:bldP spid="28" grpId="0"/>
      <p:bldP spid="30" grpId="0" animBg="1"/>
      <p:bldP spid="32" grpId="0" animBg="1"/>
      <p:bldP spid="33" grpId="0"/>
      <p:bldP spid="35" grpId="0" animBg="1"/>
      <p:bldP spid="37" grpId="0"/>
      <p:bldP spid="38" grpId="0"/>
      <p:bldP spid="39" grpId="0" animBg="1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5E09CA0A-77BC-31F6-CA7A-92CFBED12096}"/>
              </a:ext>
            </a:extLst>
          </p:cNvPr>
          <p:cNvSpPr/>
          <p:nvPr/>
        </p:nvSpPr>
        <p:spPr>
          <a:xfrm>
            <a:off x="138545" y="138113"/>
            <a:ext cx="11914910" cy="6581774"/>
          </a:xfrm>
          <a:prstGeom prst="rect">
            <a:avLst/>
          </a:prstGeom>
          <a:gradFill flip="none" rotWithShape="1">
            <a:gsLst>
              <a:gs pos="0">
                <a:srgbClr val="17458F">
                  <a:shade val="30000"/>
                  <a:satMod val="115000"/>
                </a:srgbClr>
              </a:gs>
              <a:gs pos="50000">
                <a:srgbClr val="17458F">
                  <a:shade val="67500"/>
                  <a:satMod val="115000"/>
                </a:srgbClr>
              </a:gs>
              <a:gs pos="100000">
                <a:srgbClr val="17458F">
                  <a:shade val="100000"/>
                  <a:satMod val="115000"/>
                </a:srgbClr>
              </a:gs>
            </a:gsLst>
            <a:lin ang="8100000" scaled="1"/>
            <a:tileRect/>
          </a:gradFill>
          <a:ln w="31750"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pic>
        <p:nvPicPr>
          <p:cNvPr id="2" name="グラフィックス 1">
            <a:extLst>
              <a:ext uri="{FF2B5EF4-FFF2-40B4-BE49-F238E27FC236}">
                <a16:creationId xmlns:a16="http://schemas.microsoft.com/office/drawing/2014/main" id="{4124F3BF-EBB2-F3A6-AC5C-2A76A0376E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5572" y="248953"/>
            <a:ext cx="3040856" cy="1147342"/>
          </a:xfrm>
          <a:prstGeom prst="rect">
            <a:avLst/>
          </a:prstGeom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6E884DFF-6B38-F108-7E43-D4576F4B1BE0}"/>
              </a:ext>
            </a:extLst>
          </p:cNvPr>
          <p:cNvSpPr txBox="1"/>
          <p:nvPr/>
        </p:nvSpPr>
        <p:spPr>
          <a:xfrm>
            <a:off x="0" y="1886266"/>
            <a:ext cx="1219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ja-JP" altLang="en-US" sz="7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ロータリーの誕生</a:t>
            </a: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AF87F958-B3C2-F3C2-3956-C69D8C1A1D6E}"/>
              </a:ext>
            </a:extLst>
          </p:cNvPr>
          <p:cNvSpPr txBox="1"/>
          <p:nvPr/>
        </p:nvSpPr>
        <p:spPr>
          <a:xfrm>
            <a:off x="2698493" y="3939311"/>
            <a:ext cx="335594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1905</a:t>
            </a:r>
            <a:r>
              <a:rPr kumimoji="1" lang="ja-JP" altLang="en-US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年</a:t>
            </a: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2BEB1202-B747-99CE-21C3-14A267F2CCA2}"/>
              </a:ext>
            </a:extLst>
          </p:cNvPr>
          <p:cNvSpPr txBox="1"/>
          <p:nvPr/>
        </p:nvSpPr>
        <p:spPr>
          <a:xfrm>
            <a:off x="6104574" y="3939311"/>
            <a:ext cx="376600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kumimoji="1" lang="ja-JP" altLang="en-US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月</a:t>
            </a:r>
            <a:r>
              <a:rPr kumimoji="1" lang="en-US" altLang="ja-JP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  <a:r>
              <a:rPr kumimoji="1" lang="ja-JP" altLang="en-US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日</a:t>
            </a:r>
          </a:p>
        </p:txBody>
      </p:sp>
      <p:pic>
        <p:nvPicPr>
          <p:cNvPr id="7" name="グラフィックス 6">
            <a:extLst>
              <a:ext uri="{FF2B5EF4-FFF2-40B4-BE49-F238E27FC236}">
                <a16:creationId xmlns:a16="http://schemas.microsoft.com/office/drawing/2014/main" id="{4ECD0B6B-D814-509F-3638-1146DB4E20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25743" y="3559036"/>
            <a:ext cx="3353712" cy="3366464"/>
          </a:xfrm>
          <a:prstGeom prst="rect">
            <a:avLst/>
          </a:prstGeom>
        </p:spPr>
      </p:pic>
      <p:pic>
        <p:nvPicPr>
          <p:cNvPr id="10" name="図 9">
            <a:extLst>
              <a:ext uri="{FF2B5EF4-FFF2-40B4-BE49-F238E27FC236}">
                <a16:creationId xmlns:a16="http://schemas.microsoft.com/office/drawing/2014/main" id="{28A5AEAD-39B5-1EB3-CE88-5AEC956086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240" y="1153444"/>
            <a:ext cx="10327519" cy="359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315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1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100"/>
                            </p:stCondLst>
                            <p:childTnLst>
                              <p:par>
                                <p:cTn id="30" presetID="35" presetClass="path" presetSubtype="0" decel="100000" fill="hold" grpId="1" nodeType="afterEffect">
                                  <p:stCondLst>
                                    <p:cond delay="600"/>
                                  </p:stCondLst>
                                  <p:childTnLst>
                                    <p:animMotion origin="layout" path="M 2.08333E-7 1.48148E-6 L -0.05612 1.48148E-6 " pathEditMode="relative" rAng="0" ptsTypes="AA">
                                      <p:cBhvr>
                                        <p:cTn id="31" dur="22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2" y="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63" presetClass="path" presetSubtype="0" decel="10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2.70833E-6 1.48148E-6 L 0.06289 1.48148E-6 " pathEditMode="relative" rAng="0" ptsTypes="AA">
                                      <p:cBhvr>
                                        <p:cTn id="33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38" y="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2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2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4" grpId="2"/>
      <p:bldP spid="5" grpId="0"/>
      <p:bldP spid="5" grpId="1"/>
      <p:bldP spid="5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タイトル 1">
            <a:extLst>
              <a:ext uri="{FF2B5EF4-FFF2-40B4-BE49-F238E27FC236}">
                <a16:creationId xmlns:a16="http://schemas.microsoft.com/office/drawing/2014/main" id="{CAAD37F6-FFD7-41BF-F763-C2163AF63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315232"/>
          </a:xfrm>
          <a:solidFill>
            <a:srgbClr val="17458F"/>
          </a:solidFill>
          <a:ln>
            <a:noFill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/>
          <a:lstStyle/>
          <a:p>
            <a:pPr algn="ctr"/>
            <a:endParaRPr lang="ja-JP" altLang="en-US" sz="4400" b="0" dirty="0">
              <a:solidFill>
                <a:srgbClr val="17458F"/>
              </a:solidFill>
            </a:endParaRPr>
          </a:p>
        </p:txBody>
      </p:sp>
      <p:sp>
        <p:nvSpPr>
          <p:cNvPr id="12" name="楕円 11">
            <a:extLst>
              <a:ext uri="{FF2B5EF4-FFF2-40B4-BE49-F238E27FC236}">
                <a16:creationId xmlns:a16="http://schemas.microsoft.com/office/drawing/2014/main" id="{BD37C498-AE61-E894-C461-90FC70B8F104}"/>
              </a:ext>
            </a:extLst>
          </p:cNvPr>
          <p:cNvSpPr/>
          <p:nvPr/>
        </p:nvSpPr>
        <p:spPr>
          <a:xfrm>
            <a:off x="1766854" y="4926861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4000">
              <a:solidFill>
                <a:schemeClr val="accent2"/>
              </a:solidFill>
            </a:endParaRP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5097317D-C8B3-DCFD-F598-BDC0B50212FC}"/>
              </a:ext>
            </a:extLst>
          </p:cNvPr>
          <p:cNvSpPr txBox="1"/>
          <p:nvPr/>
        </p:nvSpPr>
        <p:spPr>
          <a:xfrm>
            <a:off x="2422266" y="4823851"/>
            <a:ext cx="81756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創業時より保つ「社是」「企業ポリシー」</a:t>
            </a:r>
          </a:p>
        </p:txBody>
      </p:sp>
      <p:sp>
        <p:nvSpPr>
          <p:cNvPr id="14" name="楕円 13">
            <a:extLst>
              <a:ext uri="{FF2B5EF4-FFF2-40B4-BE49-F238E27FC236}">
                <a16:creationId xmlns:a16="http://schemas.microsoft.com/office/drawing/2014/main" id="{65383A5A-CB5D-17C5-D78C-3FFEF7999DE9}"/>
              </a:ext>
            </a:extLst>
          </p:cNvPr>
          <p:cNvSpPr/>
          <p:nvPr/>
        </p:nvSpPr>
        <p:spPr>
          <a:xfrm>
            <a:off x="1766854" y="5787610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4000">
              <a:solidFill>
                <a:schemeClr val="accent2"/>
              </a:solidFill>
            </a:endParaRP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E3A8E90C-A90C-A5D2-2441-852C366900FC}"/>
              </a:ext>
            </a:extLst>
          </p:cNvPr>
          <p:cNvSpPr txBox="1"/>
          <p:nvPr/>
        </p:nvSpPr>
        <p:spPr>
          <a:xfrm>
            <a:off x="2422266" y="5687667"/>
            <a:ext cx="64844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時代に合わせた「変革」が必要</a:t>
            </a: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61047565-D2E3-1B13-6FB3-82F3F87A799D}"/>
              </a:ext>
            </a:extLst>
          </p:cNvPr>
          <p:cNvSpPr txBox="1"/>
          <p:nvPr/>
        </p:nvSpPr>
        <p:spPr>
          <a:xfrm>
            <a:off x="2009225" y="171586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年企業</a:t>
            </a:r>
            <a:endParaRPr kumimoji="1" lang="ja-JP" altLang="en-US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表 4">
            <a:extLst>
              <a:ext uri="{FF2B5EF4-FFF2-40B4-BE49-F238E27FC236}">
                <a16:creationId xmlns:a16="http://schemas.microsoft.com/office/drawing/2014/main" id="{81E91DE8-3A50-32D3-05C0-141410DA08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4894298"/>
              </p:ext>
            </p:extLst>
          </p:nvPr>
        </p:nvGraphicFramePr>
        <p:xfrm>
          <a:off x="853755" y="1893108"/>
          <a:ext cx="10501745" cy="2459034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365226">
                  <a:extLst>
                    <a:ext uri="{9D8B030D-6E8A-4147-A177-3AD203B41FA5}">
                      <a16:colId xmlns:a16="http://schemas.microsoft.com/office/drawing/2014/main" val="2556897398"/>
                    </a:ext>
                  </a:extLst>
                </a:gridCol>
                <a:gridCol w="6136519">
                  <a:extLst>
                    <a:ext uri="{9D8B030D-6E8A-4147-A177-3AD203B41FA5}">
                      <a16:colId xmlns:a16="http://schemas.microsoft.com/office/drawing/2014/main" val="4261620971"/>
                    </a:ext>
                  </a:extLst>
                </a:gridCol>
              </a:tblGrid>
              <a:tr h="819678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4800" b="1" i="0" u="none" strike="noStrike" kern="1200" cap="none" spc="300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世</a:t>
                      </a:r>
                      <a:r>
                        <a:rPr kumimoji="1" lang="ja-JP" altLang="en-US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界</a:t>
                      </a:r>
                      <a:endParaRPr kumimoji="1" lang="ja-JP" altLang="en-US" sz="1600" baseline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tabLst>
                          <a:tab pos="4130675" algn="r"/>
                          <a:tab pos="4310063" algn="r"/>
                        </a:tabLst>
                      </a:pPr>
                      <a:r>
                        <a:rPr kumimoji="1" lang="en-US" altLang="ja-JP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  <a:r>
                        <a:rPr kumimoji="1" lang="ja-JP" altLang="en-US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約</a:t>
                      </a:r>
                      <a:r>
                        <a:rPr kumimoji="1" lang="en-US" altLang="ja-JP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80,000</a:t>
                      </a:r>
                      <a:r>
                        <a:rPr kumimoji="1" lang="ja-JP" altLang="en-US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社</a:t>
                      </a:r>
                      <a:r>
                        <a:rPr kumimoji="1" lang="ja-JP" altLang="en-US" sz="3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kumimoji="1" lang="en-US" altLang="ja-JP" sz="3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2022</a:t>
                      </a:r>
                      <a:r>
                        <a:rPr kumimoji="1" lang="ja-JP" altLang="en-US" sz="3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年）</a:t>
                      </a:r>
                      <a:endParaRPr kumimoji="1" lang="ja-JP" altLang="en-US" sz="1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4699329"/>
                  </a:ext>
                </a:extLst>
              </a:tr>
              <a:tr h="819678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4800" b="1" i="0" u="none" strike="noStrike" kern="1200" cap="none" spc="300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日</a:t>
                      </a:r>
                      <a:r>
                        <a:rPr kumimoji="1" lang="ja-JP" altLang="en-US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本</a:t>
                      </a:r>
                      <a:endParaRPr kumimoji="1" lang="ja-JP" altLang="en-US" sz="16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tabLst>
                          <a:tab pos="4130675" algn="r"/>
                          <a:tab pos="4310063" algn="r"/>
                        </a:tabLst>
                      </a:pPr>
                      <a:r>
                        <a:rPr kumimoji="1" lang="en-US" altLang="ja-JP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  <a:r>
                        <a:rPr kumimoji="1" lang="en-US" altLang="ja-JP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45,284</a:t>
                      </a:r>
                      <a:r>
                        <a:rPr kumimoji="1" lang="ja-JP" altLang="en-US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社</a:t>
                      </a:r>
                      <a:r>
                        <a:rPr kumimoji="1" lang="ja-JP" altLang="en-US" sz="3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kumimoji="1" lang="en-US" altLang="ja-JP" sz="3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2024</a:t>
                      </a:r>
                      <a:r>
                        <a:rPr kumimoji="1" lang="ja-JP" altLang="en-US" sz="3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年）</a:t>
                      </a:r>
                      <a:endParaRPr kumimoji="1" lang="ja-JP" altLang="en-US" sz="1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0712160"/>
                  </a:ext>
                </a:extLst>
              </a:tr>
              <a:tr h="819678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青 森 県</a:t>
                      </a:r>
                      <a:endParaRPr kumimoji="1" lang="ja-JP" altLang="en-US" sz="16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tabLst>
                          <a:tab pos="4130675" algn="r"/>
                          <a:tab pos="4310063" algn="r"/>
                        </a:tabLst>
                      </a:pPr>
                      <a:r>
                        <a:rPr kumimoji="1" lang="en-US" altLang="ja-JP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  <a:r>
                        <a:rPr kumimoji="1" lang="ja-JP" altLang="en-US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約</a:t>
                      </a:r>
                      <a:r>
                        <a:rPr kumimoji="1" lang="en-US" altLang="ja-JP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393</a:t>
                      </a:r>
                      <a:r>
                        <a:rPr kumimoji="1" lang="ja-JP" altLang="en-US" sz="4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社</a:t>
                      </a:r>
                      <a:r>
                        <a:rPr kumimoji="1" lang="ja-JP" altLang="en-US" sz="3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kumimoji="1" lang="en-US" altLang="ja-JP" sz="3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2024</a:t>
                      </a:r>
                      <a:r>
                        <a:rPr kumimoji="1" lang="ja-JP" altLang="en-US" sz="3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5D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年）</a:t>
                      </a:r>
                      <a:endParaRPr kumimoji="1" lang="ja-JP" altLang="en-US" sz="1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81645" marR="81645" marT="40822" marB="40822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806455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5470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4" grpId="0" animBg="1"/>
      <p:bldP spid="15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タイトル 2">
            <a:extLst>
              <a:ext uri="{FF2B5EF4-FFF2-40B4-BE49-F238E27FC236}">
                <a16:creationId xmlns:a16="http://schemas.microsoft.com/office/drawing/2014/main" id="{CBD731C5-8EE7-316E-612C-7DCECF05C704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738631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ja-JP" altLang="en-US" sz="5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9" name="リーダー">
            <a:extLst>
              <a:ext uri="{FF2B5EF4-FFF2-40B4-BE49-F238E27FC236}">
                <a16:creationId xmlns:a16="http://schemas.microsoft.com/office/drawing/2014/main" id="{CEA4B9E3-695A-DF8D-40E5-5A0B8EEBB7B4}"/>
              </a:ext>
            </a:extLst>
          </p:cNvPr>
          <p:cNvGrpSpPr/>
          <p:nvPr/>
        </p:nvGrpSpPr>
        <p:grpSpPr>
          <a:xfrm>
            <a:off x="8737650" y="2403217"/>
            <a:ext cx="3312000" cy="1549667"/>
            <a:chOff x="8794800" y="2664683"/>
            <a:chExt cx="3312000" cy="15496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50" name="矢印: 山形 49">
              <a:extLst>
                <a:ext uri="{FF2B5EF4-FFF2-40B4-BE49-F238E27FC236}">
                  <a16:creationId xmlns:a16="http://schemas.microsoft.com/office/drawing/2014/main" id="{0EEE1A23-E17A-39B6-F961-957426D5B637}"/>
                </a:ext>
              </a:extLst>
            </p:cNvPr>
            <p:cNvSpPr/>
            <p:nvPr/>
          </p:nvSpPr>
          <p:spPr>
            <a:xfrm>
              <a:off x="8794800" y="2664683"/>
              <a:ext cx="3312000" cy="1549667"/>
            </a:xfrm>
            <a:prstGeom prst="chevron">
              <a:avLst>
                <a:gd name="adj" fmla="val 28882"/>
              </a:avLst>
            </a:prstGeom>
            <a:solidFill>
              <a:srgbClr val="005D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endParaRPr kumimoji="1" lang="en-US" altLang="ja-JP" sz="4000" b="1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51" name="グラフィックス 50">
              <a:extLst>
                <a:ext uri="{FF2B5EF4-FFF2-40B4-BE49-F238E27FC236}">
                  <a16:creationId xmlns:a16="http://schemas.microsoft.com/office/drawing/2014/main" id="{485EA105-E0D3-963F-33B0-DFEA99657B73}"/>
                </a:ext>
              </a:extLst>
            </p:cNvPr>
            <p:cNvPicPr>
              <a:picLocks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301210" y="2895916"/>
              <a:ext cx="2412000" cy="504000"/>
            </a:xfrm>
            <a:prstGeom prst="rect">
              <a:avLst/>
            </a:prstGeom>
          </p:spPr>
        </p:pic>
        <p:sp>
          <p:nvSpPr>
            <p:cNvPr id="52" name="テキスト ボックス 51">
              <a:extLst>
                <a:ext uri="{FF2B5EF4-FFF2-40B4-BE49-F238E27FC236}">
                  <a16:creationId xmlns:a16="http://schemas.microsoft.com/office/drawing/2014/main" id="{88F0E8FF-5061-012F-C981-AE52F8768985}"/>
                </a:ext>
              </a:extLst>
            </p:cNvPr>
            <p:cNvSpPr txBox="1"/>
            <p:nvPr/>
          </p:nvSpPr>
          <p:spPr>
            <a:xfrm>
              <a:off x="9470021" y="3463865"/>
              <a:ext cx="197310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dirty="0">
                  <a:solidFill>
                    <a:schemeClr val="bg1"/>
                  </a:solidFill>
                </a:rPr>
                <a:t>Leadership</a:t>
              </a:r>
              <a:endParaRPr kumimoji="1" lang="ja-JP" altLang="en-US" sz="2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3" name="高潔性">
            <a:extLst>
              <a:ext uri="{FF2B5EF4-FFF2-40B4-BE49-F238E27FC236}">
                <a16:creationId xmlns:a16="http://schemas.microsoft.com/office/drawing/2014/main" id="{4E58D7FE-457E-480D-C9A6-9F1C48192C74}"/>
              </a:ext>
            </a:extLst>
          </p:cNvPr>
          <p:cNvGrpSpPr/>
          <p:nvPr/>
        </p:nvGrpSpPr>
        <p:grpSpPr>
          <a:xfrm>
            <a:off x="6521287" y="2390384"/>
            <a:ext cx="2492943" cy="1549667"/>
            <a:chOff x="6568912" y="2661375"/>
            <a:chExt cx="2492943" cy="15496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54" name="矢印: 山形 53">
              <a:extLst>
                <a:ext uri="{FF2B5EF4-FFF2-40B4-BE49-F238E27FC236}">
                  <a16:creationId xmlns:a16="http://schemas.microsoft.com/office/drawing/2014/main" id="{D3AC428C-895A-C06B-0255-DE5A7791E705}"/>
                </a:ext>
              </a:extLst>
            </p:cNvPr>
            <p:cNvSpPr/>
            <p:nvPr/>
          </p:nvSpPr>
          <p:spPr>
            <a:xfrm>
              <a:off x="6568912" y="2661375"/>
              <a:ext cx="2492943" cy="1549667"/>
            </a:xfrm>
            <a:prstGeom prst="chevron">
              <a:avLst>
                <a:gd name="adj" fmla="val 29503"/>
              </a:avLst>
            </a:prstGeom>
            <a:solidFill>
              <a:srgbClr val="005D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4000" rIns="0" rtlCol="0" anchor="ctr"/>
            <a:lstStyle/>
            <a:p>
              <a:pPr algn="ctr"/>
              <a:r>
                <a:rPr lang="ja-JP" altLang="en-US" sz="4000" b="1" dirty="0">
                  <a:solidFill>
                    <a:schemeClr val="bg1"/>
                  </a:solidFill>
                </a:rPr>
                <a:t>高潔性</a:t>
              </a:r>
              <a:endParaRPr lang="en-US" altLang="ja-JP" sz="4000" b="1" dirty="0">
                <a:solidFill>
                  <a:schemeClr val="bg1"/>
                </a:solidFill>
              </a:endParaRPr>
            </a:p>
            <a:p>
              <a:pPr algn="ctr"/>
              <a:endParaRPr kumimoji="1" lang="en-US" altLang="ja-JP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55" name="テキスト ボックス 54">
              <a:extLst>
                <a:ext uri="{FF2B5EF4-FFF2-40B4-BE49-F238E27FC236}">
                  <a16:creationId xmlns:a16="http://schemas.microsoft.com/office/drawing/2014/main" id="{4871842D-AAA9-2DB0-3F98-69C64E43F6CE}"/>
                </a:ext>
              </a:extLst>
            </p:cNvPr>
            <p:cNvSpPr txBox="1"/>
            <p:nvPr/>
          </p:nvSpPr>
          <p:spPr>
            <a:xfrm>
              <a:off x="7047846" y="3471915"/>
              <a:ext cx="16318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dirty="0">
                  <a:solidFill>
                    <a:schemeClr val="bg1"/>
                  </a:solidFill>
                </a:rPr>
                <a:t>Integrity</a:t>
              </a:r>
              <a:endParaRPr kumimoji="1" lang="ja-JP" altLang="en-US" sz="2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6" name="多様性">
            <a:extLst>
              <a:ext uri="{FF2B5EF4-FFF2-40B4-BE49-F238E27FC236}">
                <a16:creationId xmlns:a16="http://schemas.microsoft.com/office/drawing/2014/main" id="{7FAFBB7A-0490-9B93-B6A7-EAB902DFF66A}"/>
              </a:ext>
            </a:extLst>
          </p:cNvPr>
          <p:cNvGrpSpPr/>
          <p:nvPr/>
        </p:nvGrpSpPr>
        <p:grpSpPr>
          <a:xfrm>
            <a:off x="4308818" y="2383169"/>
            <a:ext cx="2492943" cy="1549667"/>
            <a:chOff x="4356443" y="2654160"/>
            <a:chExt cx="2492943" cy="15496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57" name="矢印: 山形 56">
              <a:extLst>
                <a:ext uri="{FF2B5EF4-FFF2-40B4-BE49-F238E27FC236}">
                  <a16:creationId xmlns:a16="http://schemas.microsoft.com/office/drawing/2014/main" id="{475CB9B0-E870-AD90-E113-42FE6B8D0A05}"/>
                </a:ext>
              </a:extLst>
            </p:cNvPr>
            <p:cNvSpPr/>
            <p:nvPr/>
          </p:nvSpPr>
          <p:spPr>
            <a:xfrm>
              <a:off x="4356443" y="2654160"/>
              <a:ext cx="2492943" cy="1549667"/>
            </a:xfrm>
            <a:prstGeom prst="chevron">
              <a:avLst>
                <a:gd name="adj" fmla="val 29503"/>
              </a:avLst>
            </a:prstGeom>
            <a:solidFill>
              <a:srgbClr val="005D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4000" rIns="0" rtlCol="0" anchor="ctr"/>
            <a:lstStyle/>
            <a:p>
              <a:pPr algn="ctr"/>
              <a:r>
                <a:rPr lang="ja-JP" altLang="en-US" sz="4000" b="1" dirty="0">
                  <a:solidFill>
                    <a:schemeClr val="bg1"/>
                  </a:solidFill>
                </a:rPr>
                <a:t>多様性</a:t>
              </a:r>
              <a:endParaRPr lang="en-US" altLang="ja-JP" sz="4000" b="1" dirty="0">
                <a:solidFill>
                  <a:schemeClr val="bg1"/>
                </a:solidFill>
              </a:endParaRPr>
            </a:p>
            <a:p>
              <a:pPr algn="ctr"/>
              <a:endParaRPr kumimoji="1" lang="en-US" altLang="ja-JP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58" name="テキスト ボックス 57">
              <a:extLst>
                <a:ext uri="{FF2B5EF4-FFF2-40B4-BE49-F238E27FC236}">
                  <a16:creationId xmlns:a16="http://schemas.microsoft.com/office/drawing/2014/main" id="{51260707-3C44-587F-8B4E-465403B4E4DA}"/>
                </a:ext>
              </a:extLst>
            </p:cNvPr>
            <p:cNvSpPr txBox="1"/>
            <p:nvPr/>
          </p:nvSpPr>
          <p:spPr>
            <a:xfrm>
              <a:off x="4825076" y="3463866"/>
              <a:ext cx="16253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dirty="0">
                  <a:solidFill>
                    <a:schemeClr val="bg1"/>
                  </a:solidFill>
                </a:rPr>
                <a:t>Diversity</a:t>
              </a:r>
              <a:endParaRPr kumimoji="1" lang="ja-JP" altLang="en-US" sz="2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9" name="親睦">
            <a:extLst>
              <a:ext uri="{FF2B5EF4-FFF2-40B4-BE49-F238E27FC236}">
                <a16:creationId xmlns:a16="http://schemas.microsoft.com/office/drawing/2014/main" id="{234B5CBD-9F21-F9BD-36F9-36CCAF50B2AE}"/>
              </a:ext>
            </a:extLst>
          </p:cNvPr>
          <p:cNvGrpSpPr/>
          <p:nvPr/>
        </p:nvGrpSpPr>
        <p:grpSpPr>
          <a:xfrm>
            <a:off x="2230388" y="2383172"/>
            <a:ext cx="2376000" cy="1549667"/>
            <a:chOff x="2278013" y="2654163"/>
            <a:chExt cx="2376000" cy="15496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60" name="矢印: 山形 59">
              <a:extLst>
                <a:ext uri="{FF2B5EF4-FFF2-40B4-BE49-F238E27FC236}">
                  <a16:creationId xmlns:a16="http://schemas.microsoft.com/office/drawing/2014/main" id="{0999061E-92DB-A267-ACD6-3786A1E7DF8F}"/>
                </a:ext>
              </a:extLst>
            </p:cNvPr>
            <p:cNvSpPr/>
            <p:nvPr/>
          </p:nvSpPr>
          <p:spPr>
            <a:xfrm>
              <a:off x="2278013" y="2654163"/>
              <a:ext cx="2376000" cy="1549667"/>
            </a:xfrm>
            <a:prstGeom prst="chevron">
              <a:avLst>
                <a:gd name="adj" fmla="val 29503"/>
              </a:avLst>
            </a:prstGeom>
            <a:solidFill>
              <a:srgbClr val="005D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4000" rIns="0" rtlCol="0" anchor="ctr"/>
            <a:lstStyle/>
            <a:p>
              <a:pPr algn="ctr"/>
              <a:r>
                <a:rPr lang="ja-JP" altLang="en-US" sz="4000" b="1" dirty="0">
                  <a:solidFill>
                    <a:schemeClr val="bg1"/>
                  </a:solidFill>
                </a:rPr>
                <a:t>親睦</a:t>
              </a:r>
              <a:endParaRPr kumimoji="1" lang="en-US" altLang="ja-JP" sz="4000" b="1" dirty="0">
                <a:solidFill>
                  <a:schemeClr val="bg1"/>
                </a:solidFill>
              </a:endParaRPr>
            </a:p>
            <a:p>
              <a:pPr algn="ctr"/>
              <a:endParaRPr kumimoji="1" lang="en-US" altLang="ja-JP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61" name="テキスト ボックス 60">
              <a:extLst>
                <a:ext uri="{FF2B5EF4-FFF2-40B4-BE49-F238E27FC236}">
                  <a16:creationId xmlns:a16="http://schemas.microsoft.com/office/drawing/2014/main" id="{0D255571-79B5-E12C-8BC3-ADFBC51AD767}"/>
                </a:ext>
              </a:extLst>
            </p:cNvPr>
            <p:cNvSpPr txBox="1"/>
            <p:nvPr/>
          </p:nvSpPr>
          <p:spPr>
            <a:xfrm>
              <a:off x="2618558" y="3469467"/>
              <a:ext cx="19036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dirty="0">
                  <a:solidFill>
                    <a:schemeClr val="bg1"/>
                  </a:solidFill>
                </a:rPr>
                <a:t>Fellowship</a:t>
              </a:r>
              <a:endParaRPr kumimoji="1" lang="ja-JP" altLang="en-US" sz="2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2" name="奉仕">
            <a:extLst>
              <a:ext uri="{FF2B5EF4-FFF2-40B4-BE49-F238E27FC236}">
                <a16:creationId xmlns:a16="http://schemas.microsoft.com/office/drawing/2014/main" id="{7E3182AB-9E37-4BE3-B843-7AB6136D84A7}"/>
              </a:ext>
            </a:extLst>
          </p:cNvPr>
          <p:cNvGrpSpPr/>
          <p:nvPr/>
        </p:nvGrpSpPr>
        <p:grpSpPr>
          <a:xfrm>
            <a:off x="144880" y="2383175"/>
            <a:ext cx="2376000" cy="1549667"/>
            <a:chOff x="192505" y="2654166"/>
            <a:chExt cx="2376000" cy="15496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63" name="矢印: 山形 62">
              <a:extLst>
                <a:ext uri="{FF2B5EF4-FFF2-40B4-BE49-F238E27FC236}">
                  <a16:creationId xmlns:a16="http://schemas.microsoft.com/office/drawing/2014/main" id="{3E40B092-3C11-258C-5C14-30C73212871B}"/>
                </a:ext>
              </a:extLst>
            </p:cNvPr>
            <p:cNvSpPr/>
            <p:nvPr/>
          </p:nvSpPr>
          <p:spPr>
            <a:xfrm>
              <a:off x="192505" y="2654166"/>
              <a:ext cx="2376000" cy="1549667"/>
            </a:xfrm>
            <a:prstGeom prst="chevron">
              <a:avLst>
                <a:gd name="adj" fmla="val 29503"/>
              </a:avLst>
            </a:prstGeom>
            <a:solidFill>
              <a:srgbClr val="005D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4000" rIns="0" rtlCol="0" anchor="ctr"/>
            <a:lstStyle/>
            <a:p>
              <a:pPr algn="ctr"/>
              <a:r>
                <a:rPr kumimoji="1" lang="ja-JP" altLang="en-US" sz="4000" b="1" dirty="0">
                  <a:solidFill>
                    <a:schemeClr val="bg1"/>
                  </a:solidFill>
                </a:rPr>
                <a:t>奉仕</a:t>
              </a:r>
              <a:endParaRPr kumimoji="1" lang="en-US" altLang="ja-JP" sz="4000" b="1" dirty="0">
                <a:solidFill>
                  <a:schemeClr val="bg1"/>
                </a:solidFill>
              </a:endParaRPr>
            </a:p>
            <a:p>
              <a:pPr algn="ctr"/>
              <a:endParaRPr kumimoji="1" lang="en-US" altLang="ja-JP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64" name="テキスト ボックス 63">
              <a:extLst>
                <a:ext uri="{FF2B5EF4-FFF2-40B4-BE49-F238E27FC236}">
                  <a16:creationId xmlns:a16="http://schemas.microsoft.com/office/drawing/2014/main" id="{D0F93155-EB7A-DCD8-E591-0619BF03E430}"/>
                </a:ext>
              </a:extLst>
            </p:cNvPr>
            <p:cNvSpPr txBox="1"/>
            <p:nvPr/>
          </p:nvSpPr>
          <p:spPr>
            <a:xfrm>
              <a:off x="717273" y="3469467"/>
              <a:ext cx="137204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dirty="0">
                  <a:solidFill>
                    <a:schemeClr val="bg1"/>
                  </a:solidFill>
                </a:rPr>
                <a:t>Service</a:t>
              </a:r>
              <a:endParaRPr kumimoji="1" lang="ja-JP" altLang="en-US" sz="2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65" name="四角形: 角を丸くする 64">
            <a:extLst>
              <a:ext uri="{FF2B5EF4-FFF2-40B4-BE49-F238E27FC236}">
                <a16:creationId xmlns:a16="http://schemas.microsoft.com/office/drawing/2014/main" id="{FDA99971-21FA-5A4C-3ECF-9D2E8426D89D}"/>
              </a:ext>
            </a:extLst>
          </p:cNvPr>
          <p:cNvSpPr/>
          <p:nvPr/>
        </p:nvSpPr>
        <p:spPr>
          <a:xfrm>
            <a:off x="1027096" y="4451988"/>
            <a:ext cx="10158659" cy="67252"/>
          </a:xfrm>
          <a:prstGeom prst="roundRect">
            <a:avLst/>
          </a:prstGeom>
          <a:gradFill flip="none" rotWithShape="1">
            <a:gsLst>
              <a:gs pos="81000">
                <a:srgbClr val="0B6523"/>
              </a:gs>
              <a:gs pos="4000">
                <a:srgbClr val="EFD511"/>
              </a:gs>
              <a:gs pos="52000">
                <a:srgbClr val="1CAC1F"/>
              </a:gs>
              <a:gs pos="69000">
                <a:srgbClr val="002060"/>
              </a:gs>
              <a:gs pos="22000">
                <a:srgbClr val="094713"/>
              </a:gs>
            </a:gsLst>
            <a:lin ang="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50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grpSp>
        <p:nvGrpSpPr>
          <p:cNvPr id="66" name="リーダー">
            <a:extLst>
              <a:ext uri="{FF2B5EF4-FFF2-40B4-BE49-F238E27FC236}">
                <a16:creationId xmlns:a16="http://schemas.microsoft.com/office/drawing/2014/main" id="{2E88E40A-BBF2-D706-47E2-568E8A695261}"/>
              </a:ext>
            </a:extLst>
          </p:cNvPr>
          <p:cNvGrpSpPr/>
          <p:nvPr/>
        </p:nvGrpSpPr>
        <p:grpSpPr>
          <a:xfrm>
            <a:off x="2611864" y="5029140"/>
            <a:ext cx="3066468" cy="1434787"/>
            <a:chOff x="8777842" y="2659618"/>
            <a:chExt cx="3312000" cy="154966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67" name="矢印: 山形 66">
              <a:extLst>
                <a:ext uri="{FF2B5EF4-FFF2-40B4-BE49-F238E27FC236}">
                  <a16:creationId xmlns:a16="http://schemas.microsoft.com/office/drawing/2014/main" id="{17194AD7-8BAC-7CB2-464E-19F87C5A8F2F}"/>
                </a:ext>
              </a:extLst>
            </p:cNvPr>
            <p:cNvSpPr/>
            <p:nvPr/>
          </p:nvSpPr>
          <p:spPr>
            <a:xfrm>
              <a:off x="8777842" y="2659618"/>
              <a:ext cx="3312000" cy="1549668"/>
            </a:xfrm>
            <a:prstGeom prst="chevron">
              <a:avLst>
                <a:gd name="adj" fmla="val 28882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endParaRPr kumimoji="1" lang="en-US" altLang="ja-JP" sz="4000" b="1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9" name="テキスト ボックス 68">
              <a:extLst>
                <a:ext uri="{FF2B5EF4-FFF2-40B4-BE49-F238E27FC236}">
                  <a16:creationId xmlns:a16="http://schemas.microsoft.com/office/drawing/2014/main" id="{0DE1539A-C7BF-9D75-4CFE-6A136D68ED9F}"/>
                </a:ext>
              </a:extLst>
            </p:cNvPr>
            <p:cNvSpPr txBox="1"/>
            <p:nvPr/>
          </p:nvSpPr>
          <p:spPr>
            <a:xfrm>
              <a:off x="9470021" y="3463865"/>
              <a:ext cx="2131090" cy="4986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dirty="0">
                  <a:solidFill>
                    <a:schemeClr val="bg1"/>
                  </a:solidFill>
                </a:rPr>
                <a:t>Leadership</a:t>
              </a:r>
              <a:endParaRPr kumimoji="1" lang="ja-JP" altLang="en-US" sz="2400" b="1" dirty="0">
                <a:solidFill>
                  <a:schemeClr val="bg1"/>
                </a:solidFill>
              </a:endParaRPr>
            </a:p>
          </p:txBody>
        </p:sp>
        <p:pic>
          <p:nvPicPr>
            <p:cNvPr id="68" name="グラフィックス 67">
              <a:extLst>
                <a:ext uri="{FF2B5EF4-FFF2-40B4-BE49-F238E27FC236}">
                  <a16:creationId xmlns:a16="http://schemas.microsoft.com/office/drawing/2014/main" id="{F5B5FABD-532C-AA8F-332E-9C25D8F2B3A6}"/>
                </a:ext>
              </a:extLst>
            </p:cNvPr>
            <p:cNvPicPr>
              <a:picLocks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301210" y="2895916"/>
              <a:ext cx="2412000" cy="504000"/>
            </a:xfrm>
            <a:prstGeom prst="rect">
              <a:avLst/>
            </a:prstGeom>
          </p:spPr>
        </p:pic>
      </p:grpSp>
      <p:grpSp>
        <p:nvGrpSpPr>
          <p:cNvPr id="70" name="高潔性">
            <a:extLst>
              <a:ext uri="{FF2B5EF4-FFF2-40B4-BE49-F238E27FC236}">
                <a16:creationId xmlns:a16="http://schemas.microsoft.com/office/drawing/2014/main" id="{E78BCBEA-5FF8-063F-DA16-7AB07795638E}"/>
              </a:ext>
            </a:extLst>
          </p:cNvPr>
          <p:cNvGrpSpPr/>
          <p:nvPr/>
        </p:nvGrpSpPr>
        <p:grpSpPr>
          <a:xfrm>
            <a:off x="5398815" y="5031289"/>
            <a:ext cx="2308131" cy="1434784"/>
            <a:chOff x="6568912" y="2661375"/>
            <a:chExt cx="2492943" cy="15496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71" name="矢印: 山形 70">
              <a:extLst>
                <a:ext uri="{FF2B5EF4-FFF2-40B4-BE49-F238E27FC236}">
                  <a16:creationId xmlns:a16="http://schemas.microsoft.com/office/drawing/2014/main" id="{E544CB92-06C0-C328-519E-325FE58449B9}"/>
                </a:ext>
              </a:extLst>
            </p:cNvPr>
            <p:cNvSpPr/>
            <p:nvPr/>
          </p:nvSpPr>
          <p:spPr>
            <a:xfrm>
              <a:off x="6568912" y="2661375"/>
              <a:ext cx="2492943" cy="1549667"/>
            </a:xfrm>
            <a:prstGeom prst="chevron">
              <a:avLst>
                <a:gd name="adj" fmla="val 29503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4000" rIns="0" rtlCol="0" anchor="ctr"/>
            <a:lstStyle/>
            <a:p>
              <a:pPr algn="ctr"/>
              <a:r>
                <a:rPr lang="ja-JP" altLang="en-US" sz="3600" b="1" dirty="0">
                  <a:solidFill>
                    <a:schemeClr val="bg1"/>
                  </a:solidFill>
                </a:rPr>
                <a:t>高潔性</a:t>
              </a:r>
              <a:endParaRPr lang="en-US" altLang="ja-JP" sz="3600" b="1" dirty="0">
                <a:solidFill>
                  <a:schemeClr val="bg1"/>
                </a:solidFill>
              </a:endParaRPr>
            </a:p>
            <a:p>
              <a:pPr algn="ctr"/>
              <a:endParaRPr kumimoji="1" lang="en-US" altLang="ja-JP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72" name="テキスト ボックス 71">
              <a:extLst>
                <a:ext uri="{FF2B5EF4-FFF2-40B4-BE49-F238E27FC236}">
                  <a16:creationId xmlns:a16="http://schemas.microsoft.com/office/drawing/2014/main" id="{2529BF14-7888-6090-6240-D44A10901D49}"/>
                </a:ext>
              </a:extLst>
            </p:cNvPr>
            <p:cNvSpPr txBox="1"/>
            <p:nvPr/>
          </p:nvSpPr>
          <p:spPr>
            <a:xfrm>
              <a:off x="7047846" y="3471915"/>
              <a:ext cx="1762520" cy="4986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dirty="0">
                  <a:solidFill>
                    <a:schemeClr val="bg1"/>
                  </a:solidFill>
                </a:rPr>
                <a:t>Integrity</a:t>
              </a:r>
              <a:endParaRPr kumimoji="1" lang="ja-JP" altLang="en-US" sz="2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3" name="多様性">
            <a:extLst>
              <a:ext uri="{FF2B5EF4-FFF2-40B4-BE49-F238E27FC236}">
                <a16:creationId xmlns:a16="http://schemas.microsoft.com/office/drawing/2014/main" id="{0753CBCD-5793-63AC-DF52-5A8ECD0F6918}"/>
              </a:ext>
            </a:extLst>
          </p:cNvPr>
          <p:cNvGrpSpPr/>
          <p:nvPr/>
        </p:nvGrpSpPr>
        <p:grpSpPr>
          <a:xfrm>
            <a:off x="7426935" y="5024074"/>
            <a:ext cx="2308131" cy="1434784"/>
            <a:chOff x="4356443" y="2654160"/>
            <a:chExt cx="2492943" cy="15496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74" name="矢印: 山形 73">
              <a:extLst>
                <a:ext uri="{FF2B5EF4-FFF2-40B4-BE49-F238E27FC236}">
                  <a16:creationId xmlns:a16="http://schemas.microsoft.com/office/drawing/2014/main" id="{44294CF2-42C7-BCEA-CFA2-5B741091F949}"/>
                </a:ext>
              </a:extLst>
            </p:cNvPr>
            <p:cNvSpPr/>
            <p:nvPr/>
          </p:nvSpPr>
          <p:spPr>
            <a:xfrm>
              <a:off x="4356443" y="2654160"/>
              <a:ext cx="2492943" cy="1549667"/>
            </a:xfrm>
            <a:prstGeom prst="chevron">
              <a:avLst>
                <a:gd name="adj" fmla="val 29503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4000" rIns="0" rtlCol="0" anchor="ctr"/>
            <a:lstStyle/>
            <a:p>
              <a:pPr algn="ctr"/>
              <a:r>
                <a:rPr lang="ja-JP" altLang="en-US" sz="3600" b="1" dirty="0">
                  <a:solidFill>
                    <a:schemeClr val="bg1"/>
                  </a:solidFill>
                </a:rPr>
                <a:t>多様性</a:t>
              </a:r>
              <a:endParaRPr lang="en-US" altLang="ja-JP" sz="3600" b="1" dirty="0">
                <a:solidFill>
                  <a:schemeClr val="bg1"/>
                </a:solidFill>
              </a:endParaRPr>
            </a:p>
            <a:p>
              <a:pPr algn="ctr"/>
              <a:endParaRPr kumimoji="1" lang="en-US" altLang="ja-JP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75" name="テキスト ボックス 74">
              <a:extLst>
                <a:ext uri="{FF2B5EF4-FFF2-40B4-BE49-F238E27FC236}">
                  <a16:creationId xmlns:a16="http://schemas.microsoft.com/office/drawing/2014/main" id="{DCC3783F-C622-5908-200E-4FDF8EF499C1}"/>
                </a:ext>
              </a:extLst>
            </p:cNvPr>
            <p:cNvSpPr txBox="1"/>
            <p:nvPr/>
          </p:nvSpPr>
          <p:spPr>
            <a:xfrm>
              <a:off x="4825076" y="3463866"/>
              <a:ext cx="1755456" cy="4986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dirty="0">
                  <a:solidFill>
                    <a:schemeClr val="bg1"/>
                  </a:solidFill>
                </a:rPr>
                <a:t>Diversity</a:t>
              </a:r>
              <a:endParaRPr kumimoji="1" lang="ja-JP" altLang="en-US" sz="2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6" name="親睦">
            <a:extLst>
              <a:ext uri="{FF2B5EF4-FFF2-40B4-BE49-F238E27FC236}">
                <a16:creationId xmlns:a16="http://schemas.microsoft.com/office/drawing/2014/main" id="{7CC56041-F39F-F594-F6D9-8CCDF4DE13CF}"/>
              </a:ext>
            </a:extLst>
          </p:cNvPr>
          <p:cNvGrpSpPr/>
          <p:nvPr/>
        </p:nvGrpSpPr>
        <p:grpSpPr>
          <a:xfrm>
            <a:off x="538601" y="5024077"/>
            <a:ext cx="2333897" cy="1434784"/>
            <a:chOff x="2133242" y="2654163"/>
            <a:chExt cx="2520771" cy="15496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77" name="矢印: 山形 76">
              <a:extLst>
                <a:ext uri="{FF2B5EF4-FFF2-40B4-BE49-F238E27FC236}">
                  <a16:creationId xmlns:a16="http://schemas.microsoft.com/office/drawing/2014/main" id="{C0AB23A5-10AE-667D-52A7-A84399C3DE41}"/>
                </a:ext>
              </a:extLst>
            </p:cNvPr>
            <p:cNvSpPr/>
            <p:nvPr/>
          </p:nvSpPr>
          <p:spPr>
            <a:xfrm>
              <a:off x="2133242" y="2654163"/>
              <a:ext cx="2520771" cy="1549667"/>
            </a:xfrm>
            <a:prstGeom prst="chevron">
              <a:avLst>
                <a:gd name="adj" fmla="val 29503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4000" rIns="0" rtlCol="0" anchor="ctr"/>
            <a:lstStyle/>
            <a:p>
              <a:pPr algn="ctr"/>
              <a:r>
                <a:rPr lang="ja-JP" altLang="en-US" sz="3600" b="1" dirty="0">
                  <a:solidFill>
                    <a:schemeClr val="bg1"/>
                  </a:solidFill>
                </a:rPr>
                <a:t>親睦</a:t>
              </a:r>
              <a:endParaRPr kumimoji="1" lang="en-US" altLang="ja-JP" sz="3600" b="1" dirty="0">
                <a:solidFill>
                  <a:schemeClr val="bg1"/>
                </a:solidFill>
              </a:endParaRPr>
            </a:p>
            <a:p>
              <a:pPr algn="ctr"/>
              <a:endParaRPr kumimoji="1" lang="en-US" altLang="ja-JP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78" name="テキスト ボックス 77">
              <a:extLst>
                <a:ext uri="{FF2B5EF4-FFF2-40B4-BE49-F238E27FC236}">
                  <a16:creationId xmlns:a16="http://schemas.microsoft.com/office/drawing/2014/main" id="{724D3A50-9FE5-7E9D-05C0-9CDFF430B34A}"/>
                </a:ext>
              </a:extLst>
            </p:cNvPr>
            <p:cNvSpPr txBox="1"/>
            <p:nvPr/>
          </p:nvSpPr>
          <p:spPr>
            <a:xfrm>
              <a:off x="2477473" y="3469467"/>
              <a:ext cx="1917579" cy="4986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spc="-100" dirty="0">
                  <a:solidFill>
                    <a:schemeClr val="bg1"/>
                  </a:solidFill>
                </a:rPr>
                <a:t>Fellowship</a:t>
              </a:r>
              <a:endParaRPr kumimoji="1" lang="ja-JP" altLang="en-US" sz="2400" b="1" spc="-1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9" name="奉仕">
            <a:extLst>
              <a:ext uri="{FF2B5EF4-FFF2-40B4-BE49-F238E27FC236}">
                <a16:creationId xmlns:a16="http://schemas.microsoft.com/office/drawing/2014/main" id="{38E6E0E5-376A-11C7-1267-09EF5C909989}"/>
              </a:ext>
            </a:extLst>
          </p:cNvPr>
          <p:cNvGrpSpPr/>
          <p:nvPr/>
        </p:nvGrpSpPr>
        <p:grpSpPr>
          <a:xfrm>
            <a:off x="9460738" y="5024080"/>
            <a:ext cx="2199858" cy="1434784"/>
            <a:chOff x="192505" y="2654166"/>
            <a:chExt cx="2376000" cy="15496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80" name="矢印: 山形 79">
              <a:extLst>
                <a:ext uri="{FF2B5EF4-FFF2-40B4-BE49-F238E27FC236}">
                  <a16:creationId xmlns:a16="http://schemas.microsoft.com/office/drawing/2014/main" id="{8783CABB-4C76-0D38-44F5-EAD5C772538E}"/>
                </a:ext>
              </a:extLst>
            </p:cNvPr>
            <p:cNvSpPr/>
            <p:nvPr/>
          </p:nvSpPr>
          <p:spPr>
            <a:xfrm>
              <a:off x="192505" y="2654166"/>
              <a:ext cx="2376000" cy="1549667"/>
            </a:xfrm>
            <a:prstGeom prst="chevron">
              <a:avLst>
                <a:gd name="adj" fmla="val 29503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4000" rIns="0" rtlCol="0" anchor="ctr"/>
            <a:lstStyle/>
            <a:p>
              <a:pPr algn="ctr"/>
              <a:r>
                <a:rPr kumimoji="1" lang="ja-JP" altLang="en-US" sz="3600" b="1" dirty="0">
                  <a:solidFill>
                    <a:schemeClr val="bg1"/>
                  </a:solidFill>
                </a:rPr>
                <a:t>奉仕</a:t>
              </a:r>
              <a:endParaRPr kumimoji="1" lang="en-US" altLang="ja-JP" sz="3600" b="1" dirty="0">
                <a:solidFill>
                  <a:schemeClr val="bg1"/>
                </a:solidFill>
              </a:endParaRPr>
            </a:p>
            <a:p>
              <a:pPr algn="ctr"/>
              <a:endParaRPr kumimoji="1" lang="en-US" altLang="ja-JP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81" name="テキスト ボックス 80">
              <a:extLst>
                <a:ext uri="{FF2B5EF4-FFF2-40B4-BE49-F238E27FC236}">
                  <a16:creationId xmlns:a16="http://schemas.microsoft.com/office/drawing/2014/main" id="{E5E38AC1-5E21-87B4-AB28-72ACFA459B8D}"/>
                </a:ext>
              </a:extLst>
            </p:cNvPr>
            <p:cNvSpPr txBox="1"/>
            <p:nvPr/>
          </p:nvSpPr>
          <p:spPr>
            <a:xfrm>
              <a:off x="717273" y="3469466"/>
              <a:ext cx="1481901" cy="4986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sz="2400" b="1" dirty="0">
                  <a:solidFill>
                    <a:schemeClr val="bg1"/>
                  </a:solidFill>
                </a:rPr>
                <a:t>Service</a:t>
              </a:r>
              <a:endParaRPr kumimoji="1" lang="ja-JP" altLang="en-US" sz="2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4EF99051-3194-BDC0-6823-8383D178E810}"/>
              </a:ext>
            </a:extLst>
          </p:cNvPr>
          <p:cNvSpPr txBox="1"/>
          <p:nvPr/>
        </p:nvSpPr>
        <p:spPr>
          <a:xfrm>
            <a:off x="823895" y="10620"/>
            <a:ext cx="1055530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変えてはならないもの</a:t>
            </a:r>
            <a:br>
              <a:rPr lang="en-US" altLang="ja-JP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「中核的価値</a:t>
            </a:r>
            <a:r>
              <a:rPr lang="ja-JP" altLang="en-US" sz="5000" b="1" spc="-1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観</a:t>
            </a: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（</a:t>
            </a:r>
            <a:r>
              <a:rPr lang="en-US" altLang="ja-JP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Core Value</a:t>
            </a:r>
            <a:r>
              <a:rPr lang="ja-JP" altLang="en-US" sz="5000" b="1" spc="-1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）</a:t>
            </a: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」</a:t>
            </a:r>
          </a:p>
        </p:txBody>
      </p:sp>
    </p:spTree>
    <p:extLst>
      <p:ext uri="{BB962C8B-B14F-4D97-AF65-F5344CB8AC3E}">
        <p14:creationId xmlns:p14="http://schemas.microsoft.com/office/powerpoint/2010/main" val="26751358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3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018 3.33333E-6 L 1.45833E-6 3.33333E-6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3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745 3.33333E-6 L 0.00078 3.33333E-6 " pathEditMode="relative" rAng="0" ptsTypes="AA">
                                      <p:cBhvr>
                                        <p:cTn id="2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1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3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073 -0.00092 L 6.25E-7 -4.07407E-6 " pathEditMode="relative" rAng="0" ptsTypes="AA">
                                      <p:cBhvr>
                                        <p:cTn id="3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36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3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578 4.07407E-6 L -3.95833E-6 4.07407E-6 " pathEditMode="relative" rAng="0" ptsTypes="AA">
                                      <p:cBhvr>
                                        <p:cTn id="4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8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3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296 1.48148E-6 L -3.75E-6 1.48148E-6 " pathEditMode="relative" rAng="0" ptsTypes="AA">
                                      <p:cBhvr>
                                        <p:cTn id="51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4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3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578 -2.96296E-6 L -3.95833E-6 -2.96296E-6 " pathEditMode="relative" rAng="0" ptsTypes="AA">
                                      <p:cBhvr>
                                        <p:cTn id="57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8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3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073 -0.00092 L 0 -4.44444E-6 " pathEditMode="relative" rAng="0" ptsTypes="AA">
                                      <p:cBhvr>
                                        <p:cTn id="6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36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3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745 1.48148E-6 L 0.00078 1.48148E-6 " pathEditMode="relative" rAng="0" ptsTypes="AA">
                                      <p:cBhvr>
                                        <p:cTn id="69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1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3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237 1.48148E-6 L 4.16667E-6 1.48148E-6 " pathEditMode="relative" rAng="0" ptsTypes="AA">
                                      <p:cBhvr>
                                        <p:cTn id="7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1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 animBg="1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タイトル 2">
            <a:extLst>
              <a:ext uri="{FF2B5EF4-FFF2-40B4-BE49-F238E27FC236}">
                <a16:creationId xmlns:a16="http://schemas.microsoft.com/office/drawing/2014/main" id="{D5EA65C9-8F0B-5751-F57B-D9F13A0EB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738631"/>
          </a:xfr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pPr algn="ctr"/>
            <a:endParaRPr lang="ja-JP" altLang="en-US" sz="5000" b="0" dirty="0">
              <a:solidFill>
                <a:srgbClr val="17458F"/>
              </a:solidFill>
            </a:endParaRPr>
          </a:p>
        </p:txBody>
      </p:sp>
      <p:grpSp>
        <p:nvGrpSpPr>
          <p:cNvPr id="7" name="グループ化 6">
            <a:extLst>
              <a:ext uri="{FF2B5EF4-FFF2-40B4-BE49-F238E27FC236}">
                <a16:creationId xmlns:a16="http://schemas.microsoft.com/office/drawing/2014/main" id="{D866CAF4-09CE-3160-1AFF-48E5FEFEE7E5}"/>
              </a:ext>
            </a:extLst>
          </p:cNvPr>
          <p:cNvGrpSpPr/>
          <p:nvPr/>
        </p:nvGrpSpPr>
        <p:grpSpPr>
          <a:xfrm>
            <a:off x="1133199" y="1911192"/>
            <a:ext cx="11327905" cy="1269847"/>
            <a:chOff x="895074" y="1911192"/>
            <a:chExt cx="11327905" cy="1269847"/>
          </a:xfrm>
        </p:grpSpPr>
        <p:sp>
          <p:nvSpPr>
            <p:cNvPr id="9" name="テキスト ボックス 8">
              <a:extLst>
                <a:ext uri="{FF2B5EF4-FFF2-40B4-BE49-F238E27FC236}">
                  <a16:creationId xmlns:a16="http://schemas.microsoft.com/office/drawing/2014/main" id="{D46396BE-61F7-6347-E686-434D88B18460}"/>
                </a:ext>
              </a:extLst>
            </p:cNvPr>
            <p:cNvSpPr txBox="1"/>
            <p:nvPr/>
          </p:nvSpPr>
          <p:spPr>
            <a:xfrm>
              <a:off x="1080674" y="2062784"/>
              <a:ext cx="11142305" cy="11182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>
                <a:lnSpc>
                  <a:spcPts val="4000"/>
                </a:lnSpc>
                <a:spcAft>
                  <a:spcPts val="1200"/>
                </a:spcAft>
              </a:pPr>
              <a:r>
                <a:rPr lang="ja-JP" altLang="en-US" sz="4000" b="1" i="0" dirty="0">
                  <a:solidFill>
                    <a:schemeClr val="accent2"/>
                  </a:solidFill>
                  <a:effectLst/>
                  <a:latin typeface="Hiragino Mincho ProN"/>
                </a:rPr>
                <a:t>　　真実か どうか　</a:t>
              </a:r>
              <a:br>
                <a:rPr lang="en-US" altLang="ja-JP" sz="4000" b="1" i="0" dirty="0">
                  <a:solidFill>
                    <a:schemeClr val="accent2"/>
                  </a:solidFill>
                  <a:effectLst/>
                  <a:latin typeface="Hiragino Mincho ProN"/>
                </a:rPr>
              </a:br>
              <a:r>
                <a:rPr lang="en-US" altLang="ja-JP" sz="3400" b="1" i="0" dirty="0">
                  <a:solidFill>
                    <a:schemeClr val="accent2"/>
                  </a:solidFill>
                  <a:effectLst/>
                  <a:latin typeface="Hiragino Mincho ProN"/>
                </a:rPr>
                <a:t>        </a:t>
              </a:r>
              <a:r>
                <a:rPr lang="en-US" altLang="ja-JP" sz="3400" b="0" i="0" dirty="0">
                  <a:solidFill>
                    <a:srgbClr val="212529"/>
                  </a:solidFill>
                  <a:effectLst/>
                  <a:latin typeface="Hiragino Mincho ProN"/>
                </a:rPr>
                <a:t>Is it the TRUTH ?</a:t>
              </a:r>
              <a:endParaRPr kumimoji="1" lang="ja-JP" altLang="en-US" sz="3400" dirty="0"/>
            </a:p>
          </p:txBody>
        </p:sp>
        <p:pic>
          <p:nvPicPr>
            <p:cNvPr id="11" name="グラフィックス 10" descr="バッジ 1 単色塗りつぶし">
              <a:extLst>
                <a:ext uri="{FF2B5EF4-FFF2-40B4-BE49-F238E27FC236}">
                  <a16:creationId xmlns:a16="http://schemas.microsoft.com/office/drawing/2014/main" id="{AA4D177E-E8B9-23D3-4B2A-06E70F53B44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95074" y="1911192"/>
              <a:ext cx="838824" cy="838824"/>
            </a:xfrm>
            <a:prstGeom prst="rect">
              <a:avLst/>
            </a:prstGeom>
          </p:spPr>
        </p:pic>
      </p:grpSp>
      <p:grpSp>
        <p:nvGrpSpPr>
          <p:cNvPr id="12" name="グループ化 11">
            <a:extLst>
              <a:ext uri="{FF2B5EF4-FFF2-40B4-BE49-F238E27FC236}">
                <a16:creationId xmlns:a16="http://schemas.microsoft.com/office/drawing/2014/main" id="{5F0C1F95-0803-54DD-1C21-B7104754C904}"/>
              </a:ext>
            </a:extLst>
          </p:cNvPr>
          <p:cNvGrpSpPr/>
          <p:nvPr/>
        </p:nvGrpSpPr>
        <p:grpSpPr>
          <a:xfrm>
            <a:off x="1133199" y="3060314"/>
            <a:ext cx="6582916" cy="1301376"/>
            <a:chOff x="895074" y="3060314"/>
            <a:chExt cx="6582916" cy="1301376"/>
          </a:xfrm>
        </p:grpSpPr>
        <p:pic>
          <p:nvPicPr>
            <p:cNvPr id="13" name="グラフィックス 12" descr="バッジ 単色塗りつぶし">
              <a:extLst>
                <a:ext uri="{FF2B5EF4-FFF2-40B4-BE49-F238E27FC236}">
                  <a16:creationId xmlns:a16="http://schemas.microsoft.com/office/drawing/2014/main" id="{06DD2816-55AE-0FF4-A14E-D7AB327189C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95074" y="3060314"/>
              <a:ext cx="838824" cy="838824"/>
            </a:xfrm>
            <a:prstGeom prst="rect">
              <a:avLst/>
            </a:prstGeom>
          </p:spPr>
        </p:pic>
        <p:sp>
          <p:nvSpPr>
            <p:cNvPr id="14" name="テキスト ボックス 13">
              <a:extLst>
                <a:ext uri="{FF2B5EF4-FFF2-40B4-BE49-F238E27FC236}">
                  <a16:creationId xmlns:a16="http://schemas.microsoft.com/office/drawing/2014/main" id="{B28A8E31-AF79-BADA-2596-ADF2C7E1EACE}"/>
                </a:ext>
              </a:extLst>
            </p:cNvPr>
            <p:cNvSpPr txBox="1"/>
            <p:nvPr/>
          </p:nvSpPr>
          <p:spPr>
            <a:xfrm>
              <a:off x="1078761" y="3222724"/>
              <a:ext cx="6399229" cy="11389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>
                <a:lnSpc>
                  <a:spcPts val="4000"/>
                </a:lnSpc>
                <a:spcAft>
                  <a:spcPts val="1200"/>
                </a:spcAft>
              </a:pPr>
              <a:r>
                <a:rPr lang="ja-JP" altLang="en-US" sz="4000" b="1" i="0" dirty="0">
                  <a:solidFill>
                    <a:schemeClr val="accent2"/>
                  </a:solidFill>
                  <a:effectLst/>
                  <a:latin typeface="Hiragino Mincho ProN"/>
                </a:rPr>
                <a:t>　　みんなに公平か　</a:t>
              </a:r>
              <a:br>
                <a:rPr lang="en-US" altLang="ja-JP" sz="4000" b="1" i="0" dirty="0">
                  <a:solidFill>
                    <a:schemeClr val="accent2"/>
                  </a:solidFill>
                  <a:effectLst/>
                  <a:latin typeface="Hiragino Mincho ProN"/>
                </a:rPr>
              </a:br>
              <a:r>
                <a:rPr lang="en-US" altLang="ja-JP" sz="3600" b="1" i="0" dirty="0">
                  <a:solidFill>
                    <a:schemeClr val="accent2"/>
                  </a:solidFill>
                  <a:effectLst/>
                  <a:latin typeface="Hiragino Mincho ProN"/>
                </a:rPr>
                <a:t>      </a:t>
              </a:r>
              <a:r>
                <a:rPr lang="ja-JP" altLang="en-US" sz="3600" b="1" dirty="0">
                  <a:solidFill>
                    <a:schemeClr val="accent2"/>
                  </a:solidFill>
                  <a:latin typeface="Hiragino Mincho ProN"/>
                </a:rPr>
                <a:t> </a:t>
              </a:r>
              <a:r>
                <a:rPr lang="en-US" altLang="ja-JP" sz="3400" b="0" i="0" dirty="0">
                  <a:solidFill>
                    <a:srgbClr val="212529"/>
                  </a:solidFill>
                  <a:effectLst/>
                  <a:latin typeface="Hiragino Mincho ProN"/>
                </a:rPr>
                <a:t>Is it FAIR to all concerned ?</a:t>
              </a:r>
            </a:p>
          </p:txBody>
        </p:sp>
      </p:grpSp>
      <p:grpSp>
        <p:nvGrpSpPr>
          <p:cNvPr id="15" name="グループ化 14">
            <a:extLst>
              <a:ext uri="{FF2B5EF4-FFF2-40B4-BE49-F238E27FC236}">
                <a16:creationId xmlns:a16="http://schemas.microsoft.com/office/drawing/2014/main" id="{189FDE70-D73F-376E-5035-2A53C79678B5}"/>
              </a:ext>
            </a:extLst>
          </p:cNvPr>
          <p:cNvGrpSpPr/>
          <p:nvPr/>
        </p:nvGrpSpPr>
        <p:grpSpPr>
          <a:xfrm>
            <a:off x="1133199" y="4195581"/>
            <a:ext cx="11325992" cy="1310175"/>
            <a:chOff x="895074" y="4195581"/>
            <a:chExt cx="11325992" cy="1310175"/>
          </a:xfrm>
        </p:grpSpPr>
        <p:pic>
          <p:nvPicPr>
            <p:cNvPr id="17" name="グラフィックス 16" descr="バッジ 3 単色塗りつぶし">
              <a:extLst>
                <a:ext uri="{FF2B5EF4-FFF2-40B4-BE49-F238E27FC236}">
                  <a16:creationId xmlns:a16="http://schemas.microsoft.com/office/drawing/2014/main" id="{25E2E643-0AA2-0BE2-9FCD-2DA1F11C7E6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895074" y="4195581"/>
              <a:ext cx="838824" cy="838824"/>
            </a:xfrm>
            <a:prstGeom prst="rect">
              <a:avLst/>
            </a:prstGeom>
          </p:spPr>
        </p:pic>
        <p:sp>
          <p:nvSpPr>
            <p:cNvPr id="18" name="テキスト ボックス 17">
              <a:extLst>
                <a:ext uri="{FF2B5EF4-FFF2-40B4-BE49-F238E27FC236}">
                  <a16:creationId xmlns:a16="http://schemas.microsoft.com/office/drawing/2014/main" id="{B814110D-56A2-19F8-B46A-8EB2E2CEF4FE}"/>
                </a:ext>
              </a:extLst>
            </p:cNvPr>
            <p:cNvSpPr txBox="1"/>
            <p:nvPr/>
          </p:nvSpPr>
          <p:spPr>
            <a:xfrm>
              <a:off x="1078761" y="4387501"/>
              <a:ext cx="11142305" cy="11182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>
                <a:lnSpc>
                  <a:spcPts val="4000"/>
                </a:lnSpc>
                <a:spcAft>
                  <a:spcPts val="1200"/>
                </a:spcAft>
              </a:pPr>
              <a:r>
                <a:rPr lang="ja-JP" altLang="en-US" sz="4400" b="1" i="0" dirty="0">
                  <a:solidFill>
                    <a:schemeClr val="accent2"/>
                  </a:solidFill>
                  <a:effectLst/>
                  <a:latin typeface="Hiragino Mincho ProN"/>
                </a:rPr>
                <a:t>　</a:t>
              </a:r>
              <a:r>
                <a:rPr lang="ja-JP" altLang="en-US" sz="4000" b="1" i="0" dirty="0">
                  <a:solidFill>
                    <a:schemeClr val="accent2"/>
                  </a:solidFill>
                  <a:effectLst/>
                  <a:latin typeface="Hiragino Mincho ProN"/>
                </a:rPr>
                <a:t>　好意と友情を深めるか</a:t>
              </a:r>
              <a:br>
                <a:rPr lang="en-US" altLang="ja-JP" sz="4000" b="0" i="0" dirty="0">
                  <a:solidFill>
                    <a:srgbClr val="212529"/>
                  </a:solidFill>
                  <a:effectLst/>
                  <a:latin typeface="Hiragino Mincho ProN"/>
                </a:rPr>
              </a:br>
              <a:r>
                <a:rPr lang="en-US" altLang="ja-JP" sz="3600" b="0" i="0" dirty="0">
                  <a:solidFill>
                    <a:srgbClr val="212529"/>
                  </a:solidFill>
                  <a:effectLst/>
                  <a:latin typeface="Hiragino Mincho ProN"/>
                </a:rPr>
                <a:t>       </a:t>
              </a:r>
              <a:r>
                <a:rPr lang="en-US" altLang="ja-JP" sz="3400" b="0" i="0" dirty="0">
                  <a:solidFill>
                    <a:srgbClr val="212529"/>
                  </a:solidFill>
                  <a:effectLst/>
                  <a:latin typeface="Hiragino Mincho ProN"/>
                </a:rPr>
                <a:t>Will it build GOODWILL and BETTER FRIENDSHIPS?</a:t>
              </a:r>
              <a:endParaRPr kumimoji="1" lang="ja-JP" altLang="en-US" sz="3400" dirty="0"/>
            </a:p>
          </p:txBody>
        </p:sp>
      </p:grpSp>
      <p:grpSp>
        <p:nvGrpSpPr>
          <p:cNvPr id="19" name="グループ化 18">
            <a:extLst>
              <a:ext uri="{FF2B5EF4-FFF2-40B4-BE49-F238E27FC236}">
                <a16:creationId xmlns:a16="http://schemas.microsoft.com/office/drawing/2014/main" id="{5E5CDF13-B8DB-1052-B062-235831D13448}"/>
              </a:ext>
            </a:extLst>
          </p:cNvPr>
          <p:cNvGrpSpPr/>
          <p:nvPr/>
        </p:nvGrpSpPr>
        <p:grpSpPr>
          <a:xfrm>
            <a:off x="1133199" y="5399498"/>
            <a:ext cx="11327904" cy="1288824"/>
            <a:chOff x="895074" y="5399498"/>
            <a:chExt cx="11327904" cy="1288824"/>
          </a:xfrm>
        </p:grpSpPr>
        <p:pic>
          <p:nvPicPr>
            <p:cNvPr id="20" name="グラフィックス 19" descr="バッジ 4 単色塗りつぶし">
              <a:extLst>
                <a:ext uri="{FF2B5EF4-FFF2-40B4-BE49-F238E27FC236}">
                  <a16:creationId xmlns:a16="http://schemas.microsoft.com/office/drawing/2014/main" id="{E3D04000-E636-A428-A3F4-5688860579F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95074" y="5399498"/>
              <a:ext cx="838824" cy="838824"/>
            </a:xfrm>
            <a:prstGeom prst="rect">
              <a:avLst/>
            </a:prstGeom>
          </p:spPr>
        </p:pic>
        <p:sp>
          <p:nvSpPr>
            <p:cNvPr id="21" name="テキスト ボックス 20">
              <a:extLst>
                <a:ext uri="{FF2B5EF4-FFF2-40B4-BE49-F238E27FC236}">
                  <a16:creationId xmlns:a16="http://schemas.microsoft.com/office/drawing/2014/main" id="{44E66092-CEC3-F3E3-F369-C20FF89173C7}"/>
                </a:ext>
              </a:extLst>
            </p:cNvPr>
            <p:cNvSpPr txBox="1"/>
            <p:nvPr/>
          </p:nvSpPr>
          <p:spPr>
            <a:xfrm>
              <a:off x="1080673" y="5570067"/>
              <a:ext cx="11142305" cy="11182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>
                <a:lnSpc>
                  <a:spcPts val="4000"/>
                </a:lnSpc>
                <a:spcAft>
                  <a:spcPts val="1200"/>
                </a:spcAft>
              </a:pPr>
              <a:r>
                <a:rPr lang="ja-JP" altLang="en-US" sz="4400" b="1" i="0" dirty="0">
                  <a:solidFill>
                    <a:schemeClr val="accent2"/>
                  </a:solidFill>
                  <a:effectLst/>
                  <a:latin typeface="Hiragino Mincho ProN"/>
                </a:rPr>
                <a:t>　　</a:t>
              </a:r>
              <a:r>
                <a:rPr lang="ja-JP" altLang="en-US" sz="4000" b="1" i="0" dirty="0">
                  <a:solidFill>
                    <a:schemeClr val="accent2"/>
                  </a:solidFill>
                  <a:effectLst/>
                  <a:latin typeface="Hiragino Mincho ProN"/>
                </a:rPr>
                <a:t>みんなのためになるか どうか</a:t>
              </a:r>
              <a:br>
                <a:rPr lang="en-US" altLang="ja-JP" sz="4000" b="0" i="0" dirty="0">
                  <a:solidFill>
                    <a:srgbClr val="212529"/>
                  </a:solidFill>
                  <a:effectLst/>
                  <a:latin typeface="Hiragino Mincho ProN"/>
                </a:rPr>
              </a:br>
              <a:r>
                <a:rPr lang="en-US" altLang="ja-JP" sz="3600" b="0" i="0" dirty="0">
                  <a:solidFill>
                    <a:srgbClr val="212529"/>
                  </a:solidFill>
                  <a:effectLst/>
                  <a:latin typeface="Hiragino Mincho ProN"/>
                </a:rPr>
                <a:t>       </a:t>
              </a:r>
              <a:r>
                <a:rPr lang="en-US" altLang="ja-JP" sz="3400" b="0" i="0" dirty="0">
                  <a:solidFill>
                    <a:srgbClr val="212529"/>
                  </a:solidFill>
                  <a:effectLst/>
                  <a:latin typeface="Hiragino Mincho ProN"/>
                </a:rPr>
                <a:t>Will it be BENEFICIAL to all concerned ?</a:t>
              </a:r>
              <a:endParaRPr kumimoji="1" lang="ja-JP" altLang="en-US" sz="3400" dirty="0"/>
            </a:p>
          </p:txBody>
        </p:sp>
      </p:grp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4D1D2882-4D20-EAF6-65BC-8105FDD0F21E}"/>
              </a:ext>
            </a:extLst>
          </p:cNvPr>
          <p:cNvSpPr txBox="1"/>
          <p:nvPr/>
        </p:nvSpPr>
        <p:spPr>
          <a:xfrm>
            <a:off x="823895" y="25136"/>
            <a:ext cx="1055530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変えてはならないもの</a:t>
            </a:r>
            <a:br>
              <a:rPr lang="en-US" altLang="ja-JP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「四つのテスト」</a:t>
            </a:r>
          </a:p>
        </p:txBody>
      </p:sp>
    </p:spTree>
    <p:extLst>
      <p:ext uri="{BB962C8B-B14F-4D97-AF65-F5344CB8AC3E}">
        <p14:creationId xmlns:p14="http://schemas.microsoft.com/office/powerpoint/2010/main" val="75702455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5CA103-A59E-C88E-A17D-283AB11532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タイトル 7">
            <a:extLst>
              <a:ext uri="{FF2B5EF4-FFF2-40B4-BE49-F238E27FC236}">
                <a16:creationId xmlns:a16="http://schemas.microsoft.com/office/drawing/2014/main" id="{61BE5075-097C-7308-0398-46C50243522C}"/>
              </a:ext>
            </a:extLst>
          </p:cNvPr>
          <p:cNvSpPr txBox="1">
            <a:spLocks/>
          </p:cNvSpPr>
          <p:nvPr/>
        </p:nvSpPr>
        <p:spPr>
          <a:xfrm>
            <a:off x="0" y="1"/>
            <a:ext cx="12192000" cy="1315232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ja-JP" altLang="en-US" sz="5000" dirty="0">
              <a:solidFill>
                <a:srgbClr val="17458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700EF364-BC58-E0B5-B7AC-C6EB50318E99}"/>
              </a:ext>
            </a:extLst>
          </p:cNvPr>
          <p:cNvSpPr txBox="1"/>
          <p:nvPr/>
        </p:nvSpPr>
        <p:spPr>
          <a:xfrm>
            <a:off x="2013527" y="156408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「</a:t>
            </a:r>
            <a:r>
              <a:rPr lang="en-US" altLang="ja-JP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つの公式標語」</a:t>
            </a:r>
          </a:p>
        </p:txBody>
      </p:sp>
      <p:sp>
        <p:nvSpPr>
          <p:cNvPr id="4" name="四角形: 角を丸くする 3">
            <a:extLst>
              <a:ext uri="{FF2B5EF4-FFF2-40B4-BE49-F238E27FC236}">
                <a16:creationId xmlns:a16="http://schemas.microsoft.com/office/drawing/2014/main" id="{2A40C13F-0CA0-7517-1354-86AEF4E0EC53}"/>
              </a:ext>
            </a:extLst>
          </p:cNvPr>
          <p:cNvSpPr/>
          <p:nvPr/>
        </p:nvSpPr>
        <p:spPr>
          <a:xfrm>
            <a:off x="1379011" y="1865029"/>
            <a:ext cx="9448796" cy="1836818"/>
          </a:xfrm>
          <a:prstGeom prst="roundRect">
            <a:avLst/>
          </a:prstGeom>
          <a:gradFill>
            <a:gsLst>
              <a:gs pos="100000">
                <a:srgbClr val="0B6523"/>
              </a:gs>
              <a:gs pos="1000">
                <a:srgbClr val="EFD511"/>
              </a:gs>
              <a:gs pos="69000">
                <a:srgbClr val="002060"/>
              </a:gs>
              <a:gs pos="49000">
                <a:srgbClr val="0C5C19"/>
              </a:gs>
              <a:gs pos="30000">
                <a:srgbClr val="094713"/>
              </a:gs>
            </a:gsLst>
            <a:path path="circle">
              <a:fillToRect t="100000" r="100000"/>
            </a:path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44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930CF02D-8A31-5988-EDA8-626B70527C27}"/>
              </a:ext>
            </a:extLst>
          </p:cNvPr>
          <p:cNvSpPr txBox="1"/>
          <p:nvPr/>
        </p:nvSpPr>
        <p:spPr>
          <a:xfrm>
            <a:off x="4342171" y="2032335"/>
            <a:ext cx="35237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ja-JP" altLang="en-US" sz="44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「超我の奉仕」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9BC16D09-950B-20E6-3022-C27D3DC653F2}"/>
              </a:ext>
            </a:extLst>
          </p:cNvPr>
          <p:cNvSpPr txBox="1"/>
          <p:nvPr/>
        </p:nvSpPr>
        <p:spPr>
          <a:xfrm>
            <a:off x="3081910" y="2804169"/>
            <a:ext cx="60436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ja-JP" sz="40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( Service Above Self )</a:t>
            </a:r>
            <a:endParaRPr lang="ja-JP" altLang="en-US" sz="40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7" name="四角形: 角を丸くする 6">
            <a:extLst>
              <a:ext uri="{FF2B5EF4-FFF2-40B4-BE49-F238E27FC236}">
                <a16:creationId xmlns:a16="http://schemas.microsoft.com/office/drawing/2014/main" id="{33322C4B-05AC-2CF8-0667-67A519894080}"/>
              </a:ext>
            </a:extLst>
          </p:cNvPr>
          <p:cNvSpPr/>
          <p:nvPr/>
        </p:nvSpPr>
        <p:spPr>
          <a:xfrm>
            <a:off x="572768" y="4170692"/>
            <a:ext cx="11063713" cy="2141620"/>
          </a:xfrm>
          <a:prstGeom prst="roundRect">
            <a:avLst/>
          </a:prstGeom>
          <a:gradFill>
            <a:gsLst>
              <a:gs pos="100000">
                <a:srgbClr val="0B6523"/>
              </a:gs>
              <a:gs pos="1000">
                <a:srgbClr val="EFD511"/>
              </a:gs>
              <a:gs pos="69000">
                <a:srgbClr val="002060"/>
              </a:gs>
              <a:gs pos="49000">
                <a:srgbClr val="0C5C19"/>
              </a:gs>
              <a:gs pos="30000">
                <a:srgbClr val="094713"/>
              </a:gs>
            </a:gsLst>
            <a:path path="circle">
              <a:fillToRect t="100000" r="100000"/>
            </a:path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44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1324F098-D8E3-523C-FB9A-98376BEE194C}"/>
              </a:ext>
            </a:extLst>
          </p:cNvPr>
          <p:cNvSpPr txBox="1"/>
          <p:nvPr/>
        </p:nvSpPr>
        <p:spPr>
          <a:xfrm>
            <a:off x="1365094" y="4441235"/>
            <a:ext cx="94772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ja-JP" altLang="en-US" sz="44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「最も奉仕する者、最も多く報いられる」</a:t>
            </a:r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40CC099D-A9AA-C2FA-CB78-24DA9BB33809}"/>
              </a:ext>
            </a:extLst>
          </p:cNvPr>
          <p:cNvSpPr txBox="1"/>
          <p:nvPr/>
        </p:nvSpPr>
        <p:spPr>
          <a:xfrm>
            <a:off x="963823" y="5316308"/>
            <a:ext cx="102792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ja-JP" sz="40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( One Profits Most Who Serves Best )</a:t>
            </a:r>
            <a:endParaRPr lang="ja-JP" altLang="en-US" sz="40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03146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 animBg="1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四角形: 角を丸くする 2">
            <a:extLst>
              <a:ext uri="{FF2B5EF4-FFF2-40B4-BE49-F238E27FC236}">
                <a16:creationId xmlns:a16="http://schemas.microsoft.com/office/drawing/2014/main" id="{1E8C8521-72A0-E4AC-2D00-EE73662DEF0C}"/>
              </a:ext>
            </a:extLst>
          </p:cNvPr>
          <p:cNvSpPr/>
          <p:nvPr/>
        </p:nvSpPr>
        <p:spPr>
          <a:xfrm>
            <a:off x="2494339" y="4553197"/>
            <a:ext cx="7209731" cy="1866308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46000">
                <a:schemeClr val="bg1">
                  <a:lumMod val="85000"/>
                </a:schemeClr>
              </a:gs>
            </a:gsLst>
            <a:lin ang="2700000" scaled="1"/>
            <a:tileRect/>
          </a:gradFill>
          <a:ln w="76200">
            <a:gradFill flip="none" rotWithShape="1">
              <a:gsLst>
                <a:gs pos="32000">
                  <a:srgbClr val="094713"/>
                </a:gs>
                <a:gs pos="0">
                  <a:srgbClr val="EFD511"/>
                </a:gs>
                <a:gs pos="55000">
                  <a:srgbClr val="E6CD10"/>
                </a:gs>
                <a:gs pos="88000">
                  <a:srgbClr val="094713"/>
                </a:gs>
                <a:gs pos="71000">
                  <a:srgbClr val="002060"/>
                </a:gs>
              </a:gsLst>
              <a:lin ang="27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年未満　約</a:t>
            </a:r>
            <a:r>
              <a:rPr lang="en-US" altLang="ja-JP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r>
              <a:rPr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％</a:t>
            </a:r>
            <a:endParaRPr lang="en-US" altLang="ja-JP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altLang="ja-JP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年未満　約</a:t>
            </a:r>
            <a:r>
              <a:rPr lang="en-US" altLang="ja-JP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</a:t>
            </a:r>
            <a:r>
              <a:rPr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％</a:t>
            </a:r>
          </a:p>
        </p:txBody>
      </p:sp>
      <p:sp>
        <p:nvSpPr>
          <p:cNvPr id="11" name="タイトル 7">
            <a:extLst>
              <a:ext uri="{FF2B5EF4-FFF2-40B4-BE49-F238E27FC236}">
                <a16:creationId xmlns:a16="http://schemas.microsoft.com/office/drawing/2014/main" id="{2665D2EC-AA3C-B9E6-1C3B-6830A2DF66CC}"/>
              </a:ext>
            </a:extLst>
          </p:cNvPr>
          <p:cNvSpPr txBox="1">
            <a:spLocks/>
          </p:cNvSpPr>
          <p:nvPr/>
        </p:nvSpPr>
        <p:spPr>
          <a:xfrm>
            <a:off x="0" y="1"/>
            <a:ext cx="12192000" cy="1315232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ja-JP" altLang="en-US" sz="5000" dirty="0">
              <a:solidFill>
                <a:srgbClr val="17458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1BD663B7-0886-3C9D-29BB-56EAAE838D46}"/>
              </a:ext>
            </a:extLst>
          </p:cNvPr>
          <p:cNvSpPr txBox="1"/>
          <p:nvPr/>
        </p:nvSpPr>
        <p:spPr>
          <a:xfrm>
            <a:off x="2009225" y="156408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ところが・・・問題は</a:t>
            </a:r>
          </a:p>
        </p:txBody>
      </p:sp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48B3D476-AA43-B24A-66AC-3BC122FA25B8}"/>
              </a:ext>
            </a:extLst>
          </p:cNvPr>
          <p:cNvSpPr/>
          <p:nvPr/>
        </p:nvSpPr>
        <p:spPr>
          <a:xfrm>
            <a:off x="1313543" y="1715803"/>
            <a:ext cx="9564914" cy="98887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ja-JP" altLang="en-US" sz="4000" b="1" dirty="0">
                <a:solidFill>
                  <a:schemeClr val="bg1"/>
                </a:solidFill>
              </a:rPr>
              <a:t>　　　</a:t>
            </a:r>
          </a:p>
        </p:txBody>
      </p:sp>
      <p:sp>
        <p:nvSpPr>
          <p:cNvPr id="9" name="楕円 8">
            <a:extLst>
              <a:ext uri="{FF2B5EF4-FFF2-40B4-BE49-F238E27FC236}">
                <a16:creationId xmlns:a16="http://schemas.microsoft.com/office/drawing/2014/main" id="{72F47E07-B0A2-7D9D-618B-A65F4F5FF1BD}"/>
              </a:ext>
            </a:extLst>
          </p:cNvPr>
          <p:cNvSpPr/>
          <p:nvPr/>
        </p:nvSpPr>
        <p:spPr>
          <a:xfrm>
            <a:off x="3160281" y="1956870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0" name="魅力">
            <a:extLst>
              <a:ext uri="{FF2B5EF4-FFF2-40B4-BE49-F238E27FC236}">
                <a16:creationId xmlns:a16="http://schemas.microsoft.com/office/drawing/2014/main" id="{05DF9A73-8F09-572F-9390-A0AA2E07FA1C}"/>
              </a:ext>
            </a:extLst>
          </p:cNvPr>
          <p:cNvSpPr txBox="1"/>
          <p:nvPr/>
        </p:nvSpPr>
        <p:spPr>
          <a:xfrm>
            <a:off x="3538310" y="1856299"/>
            <a:ext cx="5993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rgbClr val="009739"/>
              </a:buClr>
            </a:pP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年間　</a:t>
            </a:r>
            <a:r>
              <a:rPr lang="en-US" altLang="ja-JP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万人の新会員</a:t>
            </a:r>
            <a:endParaRPr kumimoji="1" lang="ja-JP" altLang="en-US" sz="40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二等辺三角形 11">
            <a:extLst>
              <a:ext uri="{FF2B5EF4-FFF2-40B4-BE49-F238E27FC236}">
                <a16:creationId xmlns:a16="http://schemas.microsoft.com/office/drawing/2014/main" id="{8822A51F-C048-B3D5-89C0-2C9EC45D780B}"/>
              </a:ext>
            </a:extLst>
          </p:cNvPr>
          <p:cNvSpPr/>
          <p:nvPr/>
        </p:nvSpPr>
        <p:spPr>
          <a:xfrm rot="10800000">
            <a:off x="5848101" y="2795110"/>
            <a:ext cx="513051" cy="332495"/>
          </a:xfrm>
          <a:prstGeom prst="triangle">
            <a:avLst/>
          </a:prstGeom>
          <a:solidFill>
            <a:srgbClr val="15811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0800" h="508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BD512480-6FF9-4DE8-6CC6-C998697E5BC2}"/>
              </a:ext>
            </a:extLst>
          </p:cNvPr>
          <p:cNvSpPr/>
          <p:nvPr/>
        </p:nvSpPr>
        <p:spPr>
          <a:xfrm>
            <a:off x="1313543" y="3219610"/>
            <a:ext cx="9564914" cy="98887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kumimoji="1" lang="ja-JP" altLang="en-US" sz="4000" dirty="0"/>
              <a:t>　　　</a:t>
            </a:r>
            <a:endParaRPr kumimoji="1" lang="ja-JP" altLang="en-US" sz="4000" b="1" dirty="0"/>
          </a:p>
        </p:txBody>
      </p:sp>
      <p:sp>
        <p:nvSpPr>
          <p:cNvPr id="20" name="楕円 19">
            <a:extLst>
              <a:ext uri="{FF2B5EF4-FFF2-40B4-BE49-F238E27FC236}">
                <a16:creationId xmlns:a16="http://schemas.microsoft.com/office/drawing/2014/main" id="{6E35D4E9-47BA-FE62-3E92-6D8186DBEC19}"/>
              </a:ext>
            </a:extLst>
          </p:cNvPr>
          <p:cNvSpPr/>
          <p:nvPr/>
        </p:nvSpPr>
        <p:spPr>
          <a:xfrm>
            <a:off x="3155951" y="3447086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4000"/>
          </a:p>
        </p:txBody>
      </p:sp>
      <p:sp>
        <p:nvSpPr>
          <p:cNvPr id="22" name="魅力">
            <a:extLst>
              <a:ext uri="{FF2B5EF4-FFF2-40B4-BE49-F238E27FC236}">
                <a16:creationId xmlns:a16="http://schemas.microsoft.com/office/drawing/2014/main" id="{91E2EC3B-B011-1ECC-37DD-EA506A7ED24D}"/>
              </a:ext>
            </a:extLst>
          </p:cNvPr>
          <p:cNvSpPr txBox="1"/>
          <p:nvPr/>
        </p:nvSpPr>
        <p:spPr>
          <a:xfrm>
            <a:off x="3547835" y="3380306"/>
            <a:ext cx="5993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rgbClr val="009739"/>
              </a:buClr>
            </a:pP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年間　</a:t>
            </a:r>
            <a:r>
              <a:rPr lang="en-US" altLang="ja-JP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</a:t>
            </a:r>
            <a:r>
              <a:rPr lang="ja-JP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万人の退会者</a:t>
            </a:r>
          </a:p>
        </p:txBody>
      </p:sp>
    </p:spTree>
    <p:extLst>
      <p:ext uri="{BB962C8B-B14F-4D97-AF65-F5344CB8AC3E}">
        <p14:creationId xmlns:p14="http://schemas.microsoft.com/office/powerpoint/2010/main" val="313004995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8" grpId="0" animBg="1"/>
      <p:bldP spid="9" grpId="0" animBg="1"/>
      <p:bldP spid="10" grpId="0"/>
      <p:bldP spid="12" grpId="0" animBg="1"/>
      <p:bldP spid="13" grpId="0" animBg="1"/>
      <p:bldP spid="20" grpId="0" animBg="1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タイトル 7">
            <a:extLst>
              <a:ext uri="{FF2B5EF4-FFF2-40B4-BE49-F238E27FC236}">
                <a16:creationId xmlns:a16="http://schemas.microsoft.com/office/drawing/2014/main" id="{BE456BF6-8DC1-BF51-7EC0-36313355A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315232"/>
          </a:xfr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pPr algn="ctr"/>
            <a:endParaRPr lang="ja-JP" altLang="en-US" sz="5000" b="0" dirty="0">
              <a:solidFill>
                <a:srgbClr val="17458F"/>
              </a:solidFill>
            </a:endParaRPr>
          </a:p>
        </p:txBody>
      </p:sp>
      <p:sp>
        <p:nvSpPr>
          <p:cNvPr id="8" name="四角形: 角を丸くする 7">
            <a:extLst>
              <a:ext uri="{FF2B5EF4-FFF2-40B4-BE49-F238E27FC236}">
                <a16:creationId xmlns:a16="http://schemas.microsoft.com/office/drawing/2014/main" id="{0845E441-8F3E-8D1B-0574-5685A095AD35}"/>
              </a:ext>
            </a:extLst>
          </p:cNvPr>
          <p:cNvSpPr/>
          <p:nvPr/>
        </p:nvSpPr>
        <p:spPr>
          <a:xfrm>
            <a:off x="1379011" y="1938769"/>
            <a:ext cx="9448796" cy="1094500"/>
          </a:xfrm>
          <a:prstGeom prst="roundRect">
            <a:avLst/>
          </a:prstGeom>
          <a:gradFill>
            <a:gsLst>
              <a:gs pos="100000">
                <a:srgbClr val="0B6523"/>
              </a:gs>
              <a:gs pos="1000">
                <a:srgbClr val="EFD511"/>
              </a:gs>
              <a:gs pos="69000">
                <a:srgbClr val="002060"/>
              </a:gs>
              <a:gs pos="49000">
                <a:srgbClr val="0C5C19"/>
              </a:gs>
              <a:gs pos="30000">
                <a:srgbClr val="094713"/>
              </a:gs>
            </a:gsLst>
            <a:path path="circle">
              <a:fillToRect t="100000" r="100000"/>
            </a:path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44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4A95308A-B3AA-1204-366B-171D92AEC1A6}"/>
              </a:ext>
            </a:extLst>
          </p:cNvPr>
          <p:cNvSpPr txBox="1"/>
          <p:nvPr/>
        </p:nvSpPr>
        <p:spPr>
          <a:xfrm>
            <a:off x="2759206" y="2106075"/>
            <a:ext cx="66896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ja-JP" altLang="en-US" sz="44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「魅力あるクラブになる為に」</a:t>
            </a:r>
          </a:p>
        </p:txBody>
      </p:sp>
      <p:sp>
        <p:nvSpPr>
          <p:cNvPr id="10" name="楕円 9">
            <a:extLst>
              <a:ext uri="{FF2B5EF4-FFF2-40B4-BE49-F238E27FC236}">
                <a16:creationId xmlns:a16="http://schemas.microsoft.com/office/drawing/2014/main" id="{C7F7E77B-011F-F69A-2765-E3FE9A5743D6}"/>
              </a:ext>
            </a:extLst>
          </p:cNvPr>
          <p:cNvSpPr/>
          <p:nvPr/>
        </p:nvSpPr>
        <p:spPr>
          <a:xfrm>
            <a:off x="2432785" y="3759816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4000"/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D4900F7B-8E49-48ED-A8AE-628023100055}"/>
              </a:ext>
            </a:extLst>
          </p:cNvPr>
          <p:cNvSpPr txBox="1"/>
          <p:nvPr/>
        </p:nvSpPr>
        <p:spPr>
          <a:xfrm>
            <a:off x="3074899" y="3656805"/>
            <a:ext cx="68579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時と共に変わるメンバーのニーズ</a:t>
            </a:r>
          </a:p>
        </p:txBody>
      </p:sp>
      <p:sp>
        <p:nvSpPr>
          <p:cNvPr id="12" name="楕円 11">
            <a:extLst>
              <a:ext uri="{FF2B5EF4-FFF2-40B4-BE49-F238E27FC236}">
                <a16:creationId xmlns:a16="http://schemas.microsoft.com/office/drawing/2014/main" id="{4EEEF70F-184F-8F86-A70E-C8FDD17571B6}"/>
              </a:ext>
            </a:extLst>
          </p:cNvPr>
          <p:cNvSpPr/>
          <p:nvPr/>
        </p:nvSpPr>
        <p:spPr>
          <a:xfrm>
            <a:off x="2432786" y="4898461"/>
            <a:ext cx="508000" cy="508000"/>
          </a:xfrm>
          <a:prstGeom prst="ellipse">
            <a:avLst/>
          </a:prstGeom>
          <a:solidFill>
            <a:srgbClr val="E6CD1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4000"/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B357F67C-54C8-33FD-7C07-B1561C85A116}"/>
              </a:ext>
            </a:extLst>
          </p:cNvPr>
          <p:cNvSpPr txBox="1"/>
          <p:nvPr/>
        </p:nvSpPr>
        <p:spPr>
          <a:xfrm>
            <a:off x="3074899" y="4795450"/>
            <a:ext cx="59666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何を求めて入会し、</a:t>
            </a:r>
            <a:endParaRPr kumimoji="1" lang="en-US" altLang="ja-JP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kumimoji="1" lang="ja-JP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メンバーであり続けるのか？</a:t>
            </a: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E967344D-A0E1-19EE-E5D1-F9E4DD249039}"/>
              </a:ext>
            </a:extLst>
          </p:cNvPr>
          <p:cNvSpPr txBox="1"/>
          <p:nvPr/>
        </p:nvSpPr>
        <p:spPr>
          <a:xfrm>
            <a:off x="2018750" y="157069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変えなければならないもの</a:t>
            </a:r>
          </a:p>
        </p:txBody>
      </p:sp>
    </p:spTree>
    <p:extLst>
      <p:ext uri="{BB962C8B-B14F-4D97-AF65-F5344CB8AC3E}">
        <p14:creationId xmlns:p14="http://schemas.microsoft.com/office/powerpoint/2010/main" val="15785642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0" grpId="0" animBg="1"/>
      <p:bldP spid="11" grpId="0"/>
      <p:bldP spid="12" grpId="0" animBg="1"/>
      <p:bldP spid="13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2">
            <a:extLst>
              <a:ext uri="{FF2B5EF4-FFF2-40B4-BE49-F238E27FC236}">
                <a16:creationId xmlns:a16="http://schemas.microsoft.com/office/drawing/2014/main" id="{F4B3E4A0-B7B9-8490-0A93-9297D522ABA4}"/>
              </a:ext>
            </a:extLst>
          </p:cNvPr>
          <p:cNvSpPr txBox="1">
            <a:spLocks/>
          </p:cNvSpPr>
          <p:nvPr/>
        </p:nvSpPr>
        <p:spPr>
          <a:xfrm>
            <a:off x="0" y="16089"/>
            <a:ext cx="12192000" cy="1325563"/>
          </a:xfrm>
          <a:prstGeom prst="rect">
            <a:avLst/>
          </a:prstGeom>
          <a:solidFill>
            <a:srgbClr val="17458F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b="1" kern="1200">
                <a:solidFill>
                  <a:srgbClr val="005DAA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altLang="ja-JP" sz="5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四角形: 角を丸くする 2">
            <a:extLst>
              <a:ext uri="{FF2B5EF4-FFF2-40B4-BE49-F238E27FC236}">
                <a16:creationId xmlns:a16="http://schemas.microsoft.com/office/drawing/2014/main" id="{21911629-3F79-8D12-0DFF-058B2E940C5E}"/>
              </a:ext>
            </a:extLst>
          </p:cNvPr>
          <p:cNvSpPr/>
          <p:nvPr/>
        </p:nvSpPr>
        <p:spPr>
          <a:xfrm>
            <a:off x="974148" y="1809996"/>
            <a:ext cx="10252363" cy="2710837"/>
          </a:xfrm>
          <a:prstGeom prst="round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rgbClr val="FFFFCC"/>
              </a:gs>
            </a:gsLst>
            <a:lin ang="2700000" scaled="1"/>
          </a:gradFill>
          <a:ln w="76200">
            <a:gradFill flip="none" rotWithShape="1">
              <a:gsLst>
                <a:gs pos="32000">
                  <a:srgbClr val="094713"/>
                </a:gs>
                <a:gs pos="0">
                  <a:srgbClr val="EFD511"/>
                </a:gs>
                <a:gs pos="55000">
                  <a:srgbClr val="E6CD10"/>
                </a:gs>
                <a:gs pos="88000">
                  <a:srgbClr val="094713"/>
                </a:gs>
                <a:gs pos="71000">
                  <a:srgbClr val="002060"/>
                </a:gs>
              </a:gsLst>
              <a:lin ang="27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ja-JP" altLang="en-US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48EB7983-890E-51C5-F4F2-34C9112DBB37}"/>
              </a:ext>
            </a:extLst>
          </p:cNvPr>
          <p:cNvSpPr txBox="1"/>
          <p:nvPr/>
        </p:nvSpPr>
        <p:spPr>
          <a:xfrm>
            <a:off x="1313713" y="2154666"/>
            <a:ext cx="957200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「伝統とは私たちが作るもの</a:t>
            </a:r>
            <a:endParaRPr lang="en-US" altLang="ja-JP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ja-JP" altLang="en-US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　　　　伝統が私たちを作るものではない」</a:t>
            </a:r>
            <a:endParaRPr lang="en-US" altLang="ja-JP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ja-JP" altLang="en-US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　　　　　　　　　　　　　　</a:t>
            </a:r>
            <a:r>
              <a:rPr lang="en-US" altLang="ja-JP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ja-JP" altLang="en-US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ジョン・ヒューコ</a:t>
            </a:r>
            <a:r>
              <a:rPr lang="en-US" altLang="ja-JP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ja-JP" altLang="en-US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　　　　　　　　　　　　</a:t>
            </a:r>
          </a:p>
        </p:txBody>
      </p:sp>
      <p:sp>
        <p:nvSpPr>
          <p:cNvPr id="10" name="四角形: 角を丸くする 9">
            <a:extLst>
              <a:ext uri="{FF2B5EF4-FFF2-40B4-BE49-F238E27FC236}">
                <a16:creationId xmlns:a16="http://schemas.microsoft.com/office/drawing/2014/main" id="{BF3547C1-28F7-DFE5-A443-2747B16117CB}"/>
              </a:ext>
            </a:extLst>
          </p:cNvPr>
          <p:cNvSpPr/>
          <p:nvPr/>
        </p:nvSpPr>
        <p:spPr>
          <a:xfrm>
            <a:off x="1674291" y="5308997"/>
            <a:ext cx="8859498" cy="883603"/>
          </a:xfrm>
          <a:prstGeom prst="roundRect">
            <a:avLst/>
          </a:prstGeom>
          <a:gradFill>
            <a:gsLst>
              <a:gs pos="100000">
                <a:srgbClr val="0B6523"/>
              </a:gs>
              <a:gs pos="1000">
                <a:srgbClr val="EFD511"/>
              </a:gs>
              <a:gs pos="69000">
                <a:srgbClr val="002060"/>
              </a:gs>
              <a:gs pos="49000">
                <a:srgbClr val="0C5C19"/>
              </a:gs>
              <a:gs pos="30000">
                <a:srgbClr val="094713"/>
              </a:gs>
            </a:gsLst>
            <a:path path="circle">
              <a:fillToRect t="100000" r="100000"/>
            </a:path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7150" h="57150"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sz="4400" b="1" dirty="0">
              <a:solidFill>
                <a:prstClr val="white"/>
              </a:solidFill>
              <a:effectLst>
                <a:outerShdw blurRad="88900" dist="50800" dir="2700000" algn="tl">
                  <a:srgbClr val="000000">
                    <a:alpha val="60000"/>
                  </a:srgbClr>
                </a:outerShdw>
              </a:effectLst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CE207FA0-1513-0417-3317-D4FB14C499E1}"/>
              </a:ext>
            </a:extLst>
          </p:cNvPr>
          <p:cNvSpPr txBox="1"/>
          <p:nvPr/>
        </p:nvSpPr>
        <p:spPr>
          <a:xfrm>
            <a:off x="2541527" y="5366077"/>
            <a:ext cx="71192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ja-JP" altLang="en-US" sz="4400" b="1" dirty="0">
                <a:solidFill>
                  <a:prstClr val="white"/>
                </a:solidFill>
                <a:effectLst>
                  <a:outerShdw blurRad="88900" dist="50800" dir="2700000" algn="tl">
                    <a:srgbClr val="000000">
                      <a:alpha val="60000"/>
                    </a:srgbClr>
                  </a:outerShdw>
                </a:effectLst>
              </a:rPr>
              <a:t>改革へのためらいを無くす！！</a:t>
            </a: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C1100B8C-E24D-B768-8A78-EA7CCE1F6AF9}"/>
              </a:ext>
            </a:extLst>
          </p:cNvPr>
          <p:cNvSpPr txBox="1"/>
          <p:nvPr/>
        </p:nvSpPr>
        <p:spPr>
          <a:xfrm>
            <a:off x="2009225" y="171588"/>
            <a:ext cx="81756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5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変えなければならないもの</a:t>
            </a:r>
          </a:p>
        </p:txBody>
      </p:sp>
      <p:sp>
        <p:nvSpPr>
          <p:cNvPr id="5" name="二等辺三角形 4">
            <a:extLst>
              <a:ext uri="{FF2B5EF4-FFF2-40B4-BE49-F238E27FC236}">
                <a16:creationId xmlns:a16="http://schemas.microsoft.com/office/drawing/2014/main" id="{5215ACF3-8EFE-D866-052E-6A4AEEB71973}"/>
              </a:ext>
            </a:extLst>
          </p:cNvPr>
          <p:cNvSpPr/>
          <p:nvPr/>
        </p:nvSpPr>
        <p:spPr>
          <a:xfrm rot="10800000">
            <a:off x="5848101" y="4766521"/>
            <a:ext cx="513051" cy="332495"/>
          </a:xfrm>
          <a:prstGeom prst="triangle">
            <a:avLst/>
          </a:prstGeom>
          <a:solidFill>
            <a:srgbClr val="15811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50800" h="508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6693063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10" grpId="0" animBg="1"/>
      <p:bldP spid="11" grpId="0"/>
      <p:bldP spid="4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49BE86-7E9F-511A-07B3-557C07E79F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>
            <a:extLst>
              <a:ext uri="{FF2B5EF4-FFF2-40B4-BE49-F238E27FC236}">
                <a16:creationId xmlns:a16="http://schemas.microsoft.com/office/drawing/2014/main" id="{A3B007C7-CD09-4E26-8EAE-FE9221CECE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05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87038-1AD6-7960-0BFC-E5735A962B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6B22834D-E8EE-2F46-1785-F7EFFDB48D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7000"/>
                  <a:shade val="30000"/>
                  <a:satMod val="115000"/>
                </a:schemeClr>
              </a:gs>
              <a:gs pos="50000">
                <a:schemeClr val="accent1">
                  <a:lumMod val="67000"/>
                  <a:shade val="67500"/>
                  <a:satMod val="115000"/>
                </a:schemeClr>
              </a:gs>
              <a:gs pos="100000">
                <a:schemeClr val="accent1">
                  <a:lumMod val="67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24E92833-F54B-696C-975C-2D8EF7E9A42A}"/>
              </a:ext>
            </a:extLst>
          </p:cNvPr>
          <p:cNvSpPr/>
          <p:nvPr/>
        </p:nvSpPr>
        <p:spPr>
          <a:xfrm>
            <a:off x="277091" y="277091"/>
            <a:ext cx="11610109" cy="6289964"/>
          </a:xfrm>
          <a:prstGeom prst="rect">
            <a:avLst/>
          </a:prstGeom>
          <a:solidFill>
            <a:srgbClr val="001642">
              <a:alpha val="44000"/>
            </a:srgbClr>
          </a:solidFill>
          <a:ln w="28575">
            <a:solidFill>
              <a:schemeClr val="bg1"/>
            </a:solidFill>
            <a:prstDash val="sysDot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" name="タイトル 2">
            <a:extLst>
              <a:ext uri="{FF2B5EF4-FFF2-40B4-BE49-F238E27FC236}">
                <a16:creationId xmlns:a16="http://schemas.microsoft.com/office/drawing/2014/main" id="{6D4B934A-FAED-1FA6-234E-345E7199EF5F}"/>
              </a:ext>
            </a:extLst>
          </p:cNvPr>
          <p:cNvSpPr txBox="1">
            <a:spLocks/>
          </p:cNvSpPr>
          <p:nvPr/>
        </p:nvSpPr>
        <p:spPr>
          <a:xfrm>
            <a:off x="9427" y="2594229"/>
            <a:ext cx="12192000" cy="103257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ご清聴ありがとうございました</a:t>
            </a:r>
            <a:r>
              <a:rPr lang="en-US" altLang="ja-JP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!</a:t>
            </a:r>
          </a:p>
          <a:p>
            <a:pPr algn="ctr"/>
            <a:endParaRPr lang="ja-JP" altLang="en-US" sz="6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2" name="図 11">
            <a:extLst>
              <a:ext uri="{FF2B5EF4-FFF2-40B4-BE49-F238E27FC236}">
                <a16:creationId xmlns:a16="http://schemas.microsoft.com/office/drawing/2014/main" id="{70A2CA1D-7A8C-5FA2-7E19-3170335C56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385" y="5292436"/>
            <a:ext cx="6598634" cy="1219271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16904380-99D4-5068-0D29-7DA65B9D05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1286" y="5772059"/>
            <a:ext cx="2974198" cy="28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98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mb/>
      </p:transition>
    </mc:Choice>
    <mc:Fallback xmlns="">
      <p:transition spd="slow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Office テーマ">
  <a:themeElements>
    <a:clrScheme name="ロータリー基本色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7458F"/>
      </a:accent1>
      <a:accent2>
        <a:srgbClr val="005DAA"/>
      </a:accent2>
      <a:accent3>
        <a:srgbClr val="01B4E7"/>
      </a:accent3>
      <a:accent4>
        <a:srgbClr val="F7A81B"/>
      </a:accent4>
      <a:accent5>
        <a:srgbClr val="D91B5C"/>
      </a:accent5>
      <a:accent6>
        <a:srgbClr val="009999"/>
      </a:accent6>
      <a:hlink>
        <a:srgbClr val="872175"/>
      </a:hlink>
      <a:folHlink>
        <a:srgbClr val="FF7600"/>
      </a:folHlink>
    </a:clrScheme>
    <a:fontScheme name="Meiryo UI">
      <a:majorFont>
        <a:latin typeface="Meiryo UI"/>
        <a:ea typeface="Meiryo UI"/>
        <a:cs typeface=""/>
      </a:majorFont>
      <a:minorFont>
        <a:latin typeface="Meiryo UI"/>
        <a:ea typeface="Meiryo U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4813</TotalTime>
  <Words>385</Words>
  <Application>Microsoft Office PowerPoint</Application>
  <PresentationFormat>ワイド画面</PresentationFormat>
  <Paragraphs>78</Paragraphs>
  <Slides>14</Slides>
  <Notes>0</Notes>
  <HiddenSlides>0</HiddenSlides>
  <MMClips>1</MMClips>
  <ScaleCrop>false</ScaleCrop>
  <HeadingPairs>
    <vt:vector size="6" baseType="variant">
      <vt:variant>
        <vt:lpstr>使用されているフォント</vt:lpstr>
      </vt:variant>
      <vt:variant>
        <vt:i4>4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14</vt:i4>
      </vt:variant>
    </vt:vector>
  </HeadingPairs>
  <TitlesOfParts>
    <vt:vector size="19" baseType="lpstr">
      <vt:lpstr>Hiragino Mincho ProN</vt:lpstr>
      <vt:lpstr>Meiryo UI</vt:lpstr>
      <vt:lpstr>MS UI Gothic</vt:lpstr>
      <vt:lpstr>Arial</vt:lpstr>
      <vt:lpstr>Office テーマ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変えてはならないロータリー 変えなければならないロータリー クラブ活性化のために</dc:title>
  <dc:creator>Hikasa Kayoko</dc:creator>
  <cp:lastModifiedBy>加藤 万貴</cp:lastModifiedBy>
  <cp:revision>263</cp:revision>
  <cp:lastPrinted>2025-04-30T04:37:48Z</cp:lastPrinted>
  <dcterms:created xsi:type="dcterms:W3CDTF">2023-02-27T10:22:10Z</dcterms:created>
  <dcterms:modified xsi:type="dcterms:W3CDTF">2025-10-20T02:42:41Z</dcterms:modified>
</cp:coreProperties>
</file>