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405" r:id="rId3"/>
    <p:sldId id="422" r:id="rId4"/>
    <p:sldId id="403" r:id="rId5"/>
    <p:sldId id="413" r:id="rId6"/>
    <p:sldId id="412" r:id="rId7"/>
    <p:sldId id="414" r:id="rId8"/>
    <p:sldId id="416" r:id="rId9"/>
    <p:sldId id="415" r:id="rId10"/>
    <p:sldId id="417" r:id="rId11"/>
    <p:sldId id="418" r:id="rId12"/>
    <p:sldId id="404" r:id="rId13"/>
    <p:sldId id="406" r:id="rId14"/>
    <p:sldId id="419" r:id="rId15"/>
    <p:sldId id="420" r:id="rId16"/>
    <p:sldId id="421" r:id="rId17"/>
    <p:sldId id="279" r:id="rId18"/>
    <p:sldId id="262" r:id="rId19"/>
    <p:sldId id="284" r:id="rId20"/>
    <p:sldId id="286" r:id="rId21"/>
    <p:sldId id="309" r:id="rId22"/>
    <p:sldId id="289" r:id="rId23"/>
    <p:sldId id="365" r:id="rId24"/>
    <p:sldId id="273" r:id="rId25"/>
    <p:sldId id="285" r:id="rId26"/>
    <p:sldId id="367" r:id="rId27"/>
    <p:sldId id="368" r:id="rId28"/>
    <p:sldId id="375" r:id="rId29"/>
    <p:sldId id="357" r:id="rId30"/>
    <p:sldId id="377" r:id="rId31"/>
    <p:sldId id="257" r:id="rId32"/>
    <p:sldId id="277" r:id="rId33"/>
    <p:sldId id="276" r:id="rId34"/>
    <p:sldId id="381" r:id="rId35"/>
    <p:sldId id="264" r:id="rId36"/>
    <p:sldId id="263" r:id="rId37"/>
    <p:sldId id="280" r:id="rId38"/>
    <p:sldId id="259" r:id="rId39"/>
    <p:sldId id="265" r:id="rId40"/>
    <p:sldId id="389" r:id="rId41"/>
    <p:sldId id="267" r:id="rId42"/>
    <p:sldId id="393" r:id="rId43"/>
    <p:sldId id="261" r:id="rId44"/>
    <p:sldId id="260" r:id="rId45"/>
    <p:sldId id="287" r:id="rId46"/>
    <p:sldId id="394" r:id="rId47"/>
    <p:sldId id="395" r:id="rId48"/>
    <p:sldId id="258" r:id="rId49"/>
    <p:sldId id="399" r:id="rId50"/>
    <p:sldId id="28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4" autoAdjust="0"/>
    <p:restoredTop sz="54647" autoAdjust="0"/>
  </p:normalViewPr>
  <p:slideViewPr>
    <p:cSldViewPr snapToGrid="0">
      <p:cViewPr varScale="1">
        <p:scale>
          <a:sx n="75" d="100"/>
          <a:sy n="75"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9B410-71C6-4F43-BB74-F74D9A570D44}"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C5AE2-879D-4514-BC6A-CB91DB23B36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C35C33E-A96A-406C-9868-4BF9756C5D89}" type="slidenum">
              <a:rPr kumimoji="1" lang="ja-JP" altLang="en-US" smtClean="0"/>
              <a:t>23</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28</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31</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39</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50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16</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DEC5AE2-879D-4514-BC6A-CB91DB23B360}" type="slidenum">
              <a:rPr kumimoji="1" lang="ja-JP" altLang="en-US" smtClean="0"/>
              <a:t>22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60C63B-FF04-4560-B657-768598A46632}"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8585-0A30-487F-9146-A9A16E064519}"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60C63B-FF04-4560-B657-768598A46632}" type="datetimeFigureOut">
              <a:rPr kumimoji="1" lang="ja-JP" altLang="en-US" smtClean="0"/>
              <a:t>2025/3/21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258585-0A30-487F-9146-A9A16E06451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zunsan/6283171018/" TargetMode="External"/><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80086968@N05/9513585596"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7067" y="372531"/>
            <a:ext cx="7766936" cy="2633135"/>
          </a:xfrm>
        </p:spPr>
        <p:txBody>
          <a:bodyPr/>
          <a:lstStyle/>
          <a:p>
            <a:pPr algn="ctr"/>
            <a:r>
              <a:rPr kumimoji="1" lang="en-US" altLang="ja-JP" sz="3600" dirty="0"/>
              <a:t>RI</a:t>
            </a:r>
            <a:r>
              <a:rPr kumimoji="1" lang="ja-JP" altLang="en-US" sz="3600" dirty="0"/>
              <a:t>第</a:t>
            </a:r>
            <a:r>
              <a:rPr kumimoji="1" lang="en-US" altLang="ja-JP" sz="3600" dirty="0"/>
              <a:t>2830</a:t>
            </a:r>
            <a:r>
              <a:rPr kumimoji="1" lang="ja-JP" altLang="en-US" sz="3600" dirty="0"/>
              <a:t>地区</a:t>
            </a:r>
            <a:r>
              <a:rPr kumimoji="1" lang="en-US" altLang="ja-JP" sz="3600" dirty="0"/>
              <a:t>2025-26</a:t>
            </a:r>
            <a:r>
              <a:rPr kumimoji="1" lang="ja-JP" altLang="en-US" sz="3600" dirty="0"/>
              <a:t>年度</a:t>
            </a:r>
            <a:br>
              <a:rPr kumimoji="1" lang="en-US" altLang="ja-JP" sz="3600" dirty="0"/>
            </a:br>
            <a:r>
              <a:rPr kumimoji="1" lang="ja-JP" altLang="en-US" sz="3600" dirty="0"/>
              <a:t>会長エレクﾄ研修セミナー（</a:t>
            </a:r>
            <a:r>
              <a:rPr kumimoji="1" lang="en-US" altLang="ja-JP" sz="3600" dirty="0"/>
              <a:t>PETS</a:t>
            </a:r>
            <a:r>
              <a:rPr kumimoji="1" lang="ja-JP" altLang="en-US" sz="3600" dirty="0"/>
              <a:t>）</a:t>
            </a:r>
            <a:br>
              <a:rPr kumimoji="1" lang="en-US" altLang="ja-JP" sz="3600" dirty="0"/>
            </a:br>
            <a:endParaRPr kumimoji="1" lang="ja-JP" altLang="en-US" sz="3600" dirty="0"/>
          </a:p>
        </p:txBody>
      </p:sp>
      <p:sp>
        <p:nvSpPr>
          <p:cNvPr id="3" name="字幕 2"/>
          <p:cNvSpPr>
            <a:spLocks noGrp="1"/>
          </p:cNvSpPr>
          <p:nvPr>
            <p:ph type="subTitle" idx="1"/>
          </p:nvPr>
        </p:nvSpPr>
        <p:spPr>
          <a:xfrm>
            <a:off x="1066800" y="4050834"/>
            <a:ext cx="8542867" cy="1037634"/>
          </a:xfrm>
        </p:spPr>
        <p:txBody>
          <a:bodyPr>
            <a:normAutofit fontScale="25000" lnSpcReduction="20000"/>
          </a:bodyPr>
          <a:lstStyle/>
          <a:p>
            <a:r>
              <a:rPr kumimoji="1" lang="ja-JP" altLang="en-US" sz="8600" dirty="0"/>
              <a:t>日時　</a:t>
            </a:r>
            <a:r>
              <a:rPr kumimoji="1" lang="en-US" altLang="ja-JP" sz="8600" dirty="0"/>
              <a:t>2025</a:t>
            </a:r>
            <a:r>
              <a:rPr kumimoji="1" lang="ja-JP" altLang="en-US" sz="8600" dirty="0"/>
              <a:t>年</a:t>
            </a:r>
            <a:r>
              <a:rPr kumimoji="1" lang="en-US" altLang="ja-JP" sz="8600" dirty="0"/>
              <a:t>3</a:t>
            </a:r>
            <a:r>
              <a:rPr kumimoji="1" lang="ja-JP" altLang="en-US" sz="8600" dirty="0"/>
              <a:t>月</a:t>
            </a:r>
            <a:r>
              <a:rPr lang="en-US" altLang="ja-JP" sz="8600" dirty="0"/>
              <a:t>22</a:t>
            </a:r>
            <a:r>
              <a:rPr lang="ja-JP" altLang="en-US" sz="8600" dirty="0"/>
              <a:t>日（土）～</a:t>
            </a:r>
            <a:r>
              <a:rPr lang="en-US" altLang="ja-JP" sz="8600" dirty="0"/>
              <a:t>23</a:t>
            </a:r>
            <a:r>
              <a:rPr lang="ja-JP" altLang="en-US" sz="8600" dirty="0"/>
              <a:t>日（日）</a:t>
            </a:r>
            <a:endParaRPr lang="en-US" altLang="ja-JP" sz="8600" dirty="0"/>
          </a:p>
          <a:p>
            <a:r>
              <a:rPr lang="ja-JP" altLang="en-US" sz="8600" dirty="0"/>
              <a:t>　</a:t>
            </a:r>
            <a:endParaRPr lang="en-US" altLang="ja-JP" sz="8600" dirty="0"/>
          </a:p>
          <a:p>
            <a:r>
              <a:rPr kumimoji="1" lang="ja-JP" altLang="en-US" sz="8600" dirty="0"/>
              <a:t>　　　場所　リンク・ステーションホール青森</a:t>
            </a:r>
            <a:r>
              <a:rPr kumimoji="1" lang="en-US" altLang="ja-JP" sz="8600" dirty="0"/>
              <a:t>/</a:t>
            </a:r>
            <a:r>
              <a:rPr kumimoji="1" lang="ja-JP" altLang="en-US" sz="8600" dirty="0"/>
              <a:t>ホテル青森</a:t>
            </a:r>
            <a:endParaRPr kumimoji="1" lang="en-US" altLang="ja-JP" sz="8600" dirty="0"/>
          </a:p>
          <a:p>
            <a:endParaRPr kumimoji="1" lang="en-US" altLang="ja-JP" sz="8600" dirty="0"/>
          </a:p>
          <a:p>
            <a:r>
              <a:rPr lang="ja-JP" altLang="en-US" dirty="0"/>
              <a:t>　　　</a:t>
            </a:r>
            <a:endParaRPr kumimoji="1" lang="en-US" altLang="ja-JP" dirty="0"/>
          </a:p>
          <a:p>
            <a:endParaRPr lang="en-US" altLang="ja-JP" dirty="0"/>
          </a:p>
          <a:p>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599"/>
            <a:ext cx="8596668" cy="5658465"/>
          </a:xfrm>
        </p:spPr>
        <p:txBody>
          <a:bodyPr>
            <a:normAutofit/>
          </a:bodyPr>
          <a:lstStyle/>
          <a:p>
            <a:r>
              <a:rPr kumimoji="1" lang="ja-JP" altLang="en-US" sz="4000" dirty="0">
                <a:solidFill>
                  <a:srgbClr val="FF0000"/>
                </a:solidFill>
              </a:rPr>
              <a:t>⑦</a:t>
            </a:r>
            <a:r>
              <a:rPr kumimoji="1" lang="en-US" altLang="ja-JP" sz="4000" dirty="0">
                <a:solidFill>
                  <a:srgbClr val="FF0000"/>
                </a:solidFill>
              </a:rPr>
              <a:t>TAKE RESPONSIBILITY</a:t>
            </a:r>
            <a:br>
              <a:rPr kumimoji="1" lang="en-US" altLang="ja-JP" sz="4000" dirty="0">
                <a:solidFill>
                  <a:srgbClr val="FF0000"/>
                </a:solidFill>
              </a:rPr>
            </a:br>
            <a:r>
              <a:rPr kumimoji="1" lang="ja-JP" altLang="en-US" sz="3200" dirty="0">
                <a:solidFill>
                  <a:srgbClr val="00B0F0"/>
                </a:solidFill>
              </a:rPr>
              <a:t>責任を取る：成し遂げた</a:t>
            </a:r>
            <a:r>
              <a:rPr kumimoji="1" lang="en-US" altLang="ja-JP" sz="3200" dirty="0">
                <a:solidFill>
                  <a:srgbClr val="00B0F0"/>
                </a:solidFill>
              </a:rPr>
              <a:t>2025-26</a:t>
            </a:r>
            <a:r>
              <a:rPr kumimoji="1" lang="ja-JP" altLang="en-US" sz="3200" dirty="0">
                <a:solidFill>
                  <a:srgbClr val="00B0F0"/>
                </a:solidFill>
              </a:rPr>
              <a:t>年度の結果を受け止める責任感が大切であり、</a:t>
            </a:r>
            <a:r>
              <a:rPr kumimoji="1" lang="en-US" altLang="ja-JP" sz="3200" dirty="0">
                <a:solidFill>
                  <a:srgbClr val="00B0F0"/>
                </a:solidFill>
              </a:rPr>
              <a:t>1</a:t>
            </a:r>
            <a:r>
              <a:rPr kumimoji="1" lang="ja-JP" altLang="en-US" sz="3200" dirty="0">
                <a:solidFill>
                  <a:srgbClr val="00B0F0"/>
                </a:solidFill>
              </a:rPr>
              <a:t>年間成し遂げた結果の責任をガバナーが受け止めなければならない。</a:t>
            </a:r>
            <a:br>
              <a:rPr kumimoji="1" lang="en-US" altLang="ja-JP" sz="3200" dirty="0">
                <a:solidFill>
                  <a:srgbClr val="00B0F0"/>
                </a:solidFill>
              </a:rPr>
            </a:br>
            <a:br>
              <a:rPr kumimoji="1" lang="en-US" altLang="ja-JP" sz="3200" dirty="0">
                <a:solidFill>
                  <a:srgbClr val="00B0F0"/>
                </a:solidFill>
              </a:rPr>
            </a:br>
            <a:r>
              <a:rPr kumimoji="1" lang="ja-JP" altLang="en-US" sz="3200" dirty="0">
                <a:solidFill>
                  <a:srgbClr val="00B0F0"/>
                </a:solidFill>
              </a:rPr>
              <a:t>ロータリーが私たちにとって何を意味するにせよ、世界にとってはそれが成し遂げた成果によって知られることになるでしょう。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5569974"/>
          </a:xfrm>
        </p:spPr>
        <p:txBody>
          <a:bodyPr>
            <a:normAutofit/>
          </a:bodyPr>
          <a:lstStyle/>
          <a:p>
            <a:r>
              <a:rPr kumimoji="1" lang="ja-JP" altLang="en-US" sz="4000" dirty="0">
                <a:solidFill>
                  <a:srgbClr val="FF0000"/>
                </a:solidFill>
              </a:rPr>
              <a:t>⑧</a:t>
            </a:r>
            <a:r>
              <a:rPr kumimoji="1" lang="en-US" altLang="ja-JP" sz="4000" dirty="0">
                <a:solidFill>
                  <a:srgbClr val="FF0000"/>
                </a:solidFill>
              </a:rPr>
              <a:t>HAVE</a:t>
            </a:r>
            <a:r>
              <a:rPr lang="ja-JP" altLang="en-US" sz="4000" dirty="0">
                <a:solidFill>
                  <a:srgbClr val="FF0000"/>
                </a:solidFill>
              </a:rPr>
              <a:t> </a:t>
            </a:r>
            <a:r>
              <a:rPr kumimoji="1" lang="en-US" altLang="ja-JP" sz="4000" dirty="0">
                <a:solidFill>
                  <a:srgbClr val="FF0000"/>
                </a:solidFill>
              </a:rPr>
              <a:t>FUN</a:t>
            </a:r>
            <a:br>
              <a:rPr kumimoji="1" lang="en-US" altLang="ja-JP" sz="4000" dirty="0">
                <a:solidFill>
                  <a:srgbClr val="FF0000"/>
                </a:solidFill>
              </a:rPr>
            </a:br>
            <a:r>
              <a:rPr kumimoji="1" lang="ja-JP" altLang="en-US" sz="3200" dirty="0">
                <a:solidFill>
                  <a:srgbClr val="00B0F0"/>
                </a:solidFill>
              </a:rPr>
              <a:t>楽しんでやる：楽しむ事はやるべきことのひとつである。金銭を伴わない報酬とは楽しみである。決して自分のクラブの会員を利用してはならない。敬意と感謝をもって成し遂げる楽しみを共有する。</a:t>
            </a:r>
            <a:br>
              <a:rPr kumimoji="1" lang="en-US" altLang="ja-JP" sz="3200" dirty="0">
                <a:solidFill>
                  <a:srgbClr val="00B0F0"/>
                </a:solidFill>
              </a:rPr>
            </a:br>
            <a:br>
              <a:rPr kumimoji="1" lang="en-US" altLang="ja-JP" sz="3200" dirty="0">
                <a:solidFill>
                  <a:srgbClr val="00B0F0"/>
                </a:solidFill>
              </a:rPr>
            </a:br>
            <a:r>
              <a:rPr kumimoji="1" lang="ja-JP" altLang="en-US" sz="3200" dirty="0">
                <a:solidFill>
                  <a:srgbClr val="00B0F0"/>
                </a:solidFill>
              </a:rPr>
              <a:t>あなたには報酬は支払われませんが、他の機関では教えてくれないスキルを身につけ、価値ある経験を得ることが出来ます。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0219" y="609600"/>
            <a:ext cx="9807677" cy="850490"/>
          </a:xfrm>
        </p:spPr>
        <p:txBody>
          <a:bodyPr/>
          <a:lstStyle/>
          <a:p>
            <a:r>
              <a:rPr kumimoji="1" lang="ja-JP" altLang="en-US" dirty="0"/>
              <a:t>リーダーには３つのタイプがあります。</a:t>
            </a:r>
          </a:p>
        </p:txBody>
      </p:sp>
      <p:sp>
        <p:nvSpPr>
          <p:cNvPr id="3" name="コンテンツ プレースホルダー 2"/>
          <p:cNvSpPr>
            <a:spLocks noGrp="1"/>
          </p:cNvSpPr>
          <p:nvPr>
            <p:ph idx="1"/>
          </p:nvPr>
        </p:nvSpPr>
        <p:spPr>
          <a:xfrm>
            <a:off x="647837" y="1460090"/>
            <a:ext cx="8596668" cy="4389543"/>
          </a:xfrm>
        </p:spPr>
        <p:txBody>
          <a:bodyPr>
            <a:normAutofit/>
          </a:bodyPr>
          <a:lstStyle/>
          <a:p>
            <a:r>
              <a:rPr kumimoji="1" lang="ja-JP" altLang="en-US" sz="3200" dirty="0">
                <a:solidFill>
                  <a:srgbClr val="FF0000"/>
                </a:solidFill>
              </a:rPr>
              <a:t>①事を成し遂げるリーダー</a:t>
            </a:r>
            <a:endParaRPr kumimoji="1" lang="en-US" altLang="ja-JP" sz="3200" dirty="0">
              <a:solidFill>
                <a:srgbClr val="FF0000"/>
              </a:solidFill>
            </a:endParaRPr>
          </a:p>
          <a:p>
            <a:endParaRPr lang="en-US" altLang="ja-JP" sz="3200" dirty="0">
              <a:solidFill>
                <a:srgbClr val="00B0F0"/>
              </a:solidFill>
            </a:endParaRPr>
          </a:p>
          <a:p>
            <a:r>
              <a:rPr kumimoji="1" lang="ja-JP" altLang="en-US" sz="3200" dirty="0">
                <a:solidFill>
                  <a:srgbClr val="00B0F0"/>
                </a:solidFill>
              </a:rPr>
              <a:t>②成し遂げることを見ているリーダー</a:t>
            </a:r>
            <a:endParaRPr kumimoji="1" lang="en-US" altLang="ja-JP" sz="3200" dirty="0">
              <a:solidFill>
                <a:srgbClr val="00B0F0"/>
              </a:solidFill>
            </a:endParaRPr>
          </a:p>
          <a:p>
            <a:endParaRPr lang="en-US" altLang="ja-JP" sz="3200" dirty="0">
              <a:solidFill>
                <a:srgbClr val="00B0F0"/>
              </a:solidFill>
            </a:endParaRPr>
          </a:p>
          <a:p>
            <a:r>
              <a:rPr kumimoji="1" lang="ja-JP" altLang="en-US" sz="3200" dirty="0">
                <a:solidFill>
                  <a:srgbClr val="00B0F0"/>
                </a:solidFill>
              </a:rPr>
              <a:t>③成し遂げたことに驚くリーダー</a:t>
            </a:r>
            <a:endParaRPr kumimoji="1" lang="en-US" altLang="ja-JP" sz="3200" dirty="0">
              <a:solidFill>
                <a:srgbClr val="00B0F0"/>
              </a:solidFill>
            </a:endParaRPr>
          </a:p>
          <a:p>
            <a:endParaRPr kumimoji="1" lang="en-US" altLang="ja-JP" sz="3200" dirty="0">
              <a:solidFill>
                <a:srgbClr val="00B0F0"/>
              </a:solidFill>
            </a:endParaRPr>
          </a:p>
          <a:p>
            <a:r>
              <a:rPr lang="ja-JP" altLang="en-US" sz="3200" dirty="0">
                <a:solidFill>
                  <a:srgbClr val="FF0000"/>
                </a:solidFill>
              </a:rPr>
              <a:t>私は①ですが皆さんはいかがでしょうか？</a:t>
            </a:r>
            <a:endParaRPr kumimoji="1" lang="ja-JP" altLang="en-US" sz="32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参加したガバナーエレクトからの質問に対しての回答</a:t>
            </a:r>
          </a:p>
        </p:txBody>
      </p:sp>
      <p:sp>
        <p:nvSpPr>
          <p:cNvPr id="3" name="コンテンツ プレースホルダー 2"/>
          <p:cNvSpPr>
            <a:spLocks noGrp="1"/>
          </p:cNvSpPr>
          <p:nvPr>
            <p:ph idx="1"/>
          </p:nvPr>
        </p:nvSpPr>
        <p:spPr>
          <a:xfrm>
            <a:off x="677333" y="2160589"/>
            <a:ext cx="9425311" cy="3880773"/>
          </a:xfrm>
        </p:spPr>
        <p:txBody>
          <a:bodyPr>
            <a:normAutofit/>
          </a:bodyPr>
          <a:lstStyle/>
          <a:p>
            <a:pPr marL="0" indent="0">
              <a:buNone/>
            </a:pPr>
            <a:r>
              <a:rPr kumimoji="1" lang="ja-JP" altLang="en-US" sz="3200" dirty="0">
                <a:solidFill>
                  <a:srgbClr val="00B0F0"/>
                </a:solidFill>
              </a:rPr>
              <a:t>①国際協議会が</a:t>
            </a:r>
            <a:r>
              <a:rPr lang="ja-JP" altLang="en-US" sz="3200" dirty="0">
                <a:solidFill>
                  <a:srgbClr val="00B0F0"/>
                </a:solidFill>
              </a:rPr>
              <a:t>開催される前に来日し、ガバナーエレクトと直接話したかった理由はなんですか？</a:t>
            </a:r>
            <a:endParaRPr lang="en-US" altLang="ja-JP" sz="3200" dirty="0">
              <a:solidFill>
                <a:srgbClr val="00B0F0"/>
              </a:solidFill>
            </a:endParaRPr>
          </a:p>
          <a:p>
            <a:r>
              <a:rPr kumimoji="1" lang="ja-JP" altLang="en-US" sz="3200" dirty="0">
                <a:solidFill>
                  <a:srgbClr val="00B0F0"/>
                </a:solidFill>
              </a:rPr>
              <a:t>　　　　　　　　　</a:t>
            </a:r>
            <a:r>
              <a:rPr kumimoji="1" lang="ja-JP" altLang="en-US" sz="3200" dirty="0">
                <a:solidFill>
                  <a:srgbClr val="FF0000"/>
                </a:solidFill>
              </a:rPr>
              <a:t>回答</a:t>
            </a:r>
            <a:endParaRPr kumimoji="1" lang="en-US" altLang="ja-JP" sz="3200" dirty="0">
              <a:solidFill>
                <a:srgbClr val="FF0000"/>
              </a:solidFill>
            </a:endParaRPr>
          </a:p>
          <a:p>
            <a:r>
              <a:rPr lang="ja-JP" altLang="en-US" sz="3200" dirty="0">
                <a:solidFill>
                  <a:schemeClr val="tx1"/>
                </a:solidFill>
              </a:rPr>
              <a:t>対面式こそロータリーだからです。オンライン</a:t>
            </a:r>
            <a:r>
              <a:rPr kumimoji="1" lang="ja-JP" altLang="en-US" sz="3200" dirty="0">
                <a:solidFill>
                  <a:schemeClr val="tx1"/>
                </a:solidFill>
              </a:rPr>
              <a:t>会議は相手の目や表情を感じ取ることが出来ないだけでなく、自らの考えを明確に伝えることが出来ないと思っているからです。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609600"/>
            <a:ext cx="10310214" cy="5230762"/>
          </a:xfrm>
        </p:spPr>
        <p:txBody>
          <a:bodyPr/>
          <a:lstStyle/>
          <a:p>
            <a:r>
              <a:rPr lang="ja-JP" altLang="en-US" dirty="0">
                <a:solidFill>
                  <a:srgbClr val="00B0F0"/>
                </a:solidFill>
              </a:rPr>
              <a:t>①会長テーマについて</a:t>
            </a:r>
            <a:br>
              <a:rPr lang="en-US" altLang="ja-JP" dirty="0">
                <a:solidFill>
                  <a:schemeClr val="tx1"/>
                </a:solidFill>
              </a:rPr>
            </a:br>
            <a:r>
              <a:rPr lang="ja-JP" altLang="en-US" dirty="0">
                <a:solidFill>
                  <a:schemeClr val="tx1"/>
                </a:solidFill>
              </a:rPr>
              <a:t>　</a:t>
            </a:r>
            <a:r>
              <a:rPr lang="ja-JP" altLang="en-US" sz="3200" dirty="0">
                <a:solidFill>
                  <a:schemeClr val="tx1"/>
                </a:solidFill>
              </a:rPr>
              <a:t>会長テーマは設けない。年度ロゴやバッジもつくら</a:t>
            </a:r>
            <a:br>
              <a:rPr lang="en-US" altLang="ja-JP" sz="3200" dirty="0">
                <a:solidFill>
                  <a:schemeClr val="tx1"/>
                </a:solidFill>
              </a:rPr>
            </a:br>
            <a:r>
              <a:rPr lang="ja-JP" altLang="en-US" sz="3200" dirty="0">
                <a:solidFill>
                  <a:schemeClr val="tx1"/>
                </a:solidFill>
              </a:rPr>
              <a:t>　ない。今までテーマを設けたことがロータリーを</a:t>
            </a:r>
            <a:br>
              <a:rPr lang="en-US" altLang="ja-JP" sz="3200" dirty="0">
                <a:solidFill>
                  <a:schemeClr val="tx1"/>
                </a:solidFill>
              </a:rPr>
            </a:br>
            <a:r>
              <a:rPr lang="ja-JP" altLang="en-US" sz="3200" dirty="0">
                <a:solidFill>
                  <a:schemeClr val="tx1"/>
                </a:solidFill>
              </a:rPr>
              <a:t>　弱体化させてと考えるからである。テーマやバッジ</a:t>
            </a:r>
            <a:br>
              <a:rPr lang="en-US" altLang="ja-JP" sz="3200" dirty="0">
                <a:solidFill>
                  <a:schemeClr val="tx1"/>
                </a:solidFill>
              </a:rPr>
            </a:br>
            <a:r>
              <a:rPr lang="ja-JP" altLang="en-US" sz="3200" dirty="0">
                <a:solidFill>
                  <a:schemeClr val="tx1"/>
                </a:solidFill>
              </a:rPr>
              <a:t>　やテーマロゴはロータリーの本質である「車輪」の</a:t>
            </a:r>
            <a:br>
              <a:rPr lang="en-US" altLang="ja-JP" sz="3200" dirty="0">
                <a:solidFill>
                  <a:schemeClr val="tx1"/>
                </a:solidFill>
              </a:rPr>
            </a:br>
            <a:r>
              <a:rPr lang="ja-JP" altLang="en-US" sz="3200" dirty="0">
                <a:solidFill>
                  <a:schemeClr val="tx1"/>
                </a:solidFill>
              </a:rPr>
              <a:t>　マークの意味を忘れさせてしまう。但し会長メッ</a:t>
            </a:r>
            <a:br>
              <a:rPr lang="en-US" altLang="ja-JP" sz="3200" dirty="0">
                <a:solidFill>
                  <a:schemeClr val="tx1"/>
                </a:solidFill>
              </a:rPr>
            </a:br>
            <a:r>
              <a:rPr lang="ja-JP" altLang="en-US" sz="3200" dirty="0">
                <a:solidFill>
                  <a:schemeClr val="tx1"/>
                </a:solidFill>
              </a:rPr>
              <a:t>　セージは発表する。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3" y="609599"/>
            <a:ext cx="9395815" cy="5230761"/>
          </a:xfrm>
        </p:spPr>
        <p:txBody>
          <a:bodyPr/>
          <a:lstStyle/>
          <a:p>
            <a:r>
              <a:rPr lang="ja-JP" altLang="en-US" dirty="0">
                <a:solidFill>
                  <a:schemeClr val="tx1"/>
                </a:solidFill>
              </a:rPr>
              <a:t>〇国際ロータリーの方針がクラブに伝わり</a:t>
            </a:r>
            <a:br>
              <a:rPr lang="en-US" altLang="ja-JP" dirty="0">
                <a:solidFill>
                  <a:schemeClr val="tx1"/>
                </a:solidFill>
              </a:rPr>
            </a:br>
            <a:r>
              <a:rPr lang="ja-JP" altLang="en-US" dirty="0">
                <a:solidFill>
                  <a:schemeClr val="tx1"/>
                </a:solidFill>
              </a:rPr>
              <a:t>　実行するまで３年かかる。そのため「ロー</a:t>
            </a:r>
            <a:br>
              <a:rPr lang="en-US" altLang="ja-JP" dirty="0">
                <a:solidFill>
                  <a:schemeClr val="tx1"/>
                </a:solidFill>
              </a:rPr>
            </a:br>
            <a:r>
              <a:rPr lang="ja-JP" altLang="en-US" dirty="0">
                <a:solidFill>
                  <a:schemeClr val="tx1"/>
                </a:solidFill>
              </a:rPr>
              <a:t>　タリーの行動計画」は次年度もそのまま</a:t>
            </a:r>
            <a:br>
              <a:rPr lang="en-US" altLang="ja-JP" dirty="0">
                <a:solidFill>
                  <a:schemeClr val="tx1"/>
                </a:solidFill>
              </a:rPr>
            </a:br>
            <a:r>
              <a:rPr lang="ja-JP" altLang="en-US" dirty="0">
                <a:solidFill>
                  <a:schemeClr val="tx1"/>
                </a:solidFill>
              </a:rPr>
              <a:t>　で遂行する。</a:t>
            </a:r>
            <a:br>
              <a:rPr lang="en-US" altLang="ja-JP" dirty="0">
                <a:solidFill>
                  <a:schemeClr val="tx1"/>
                </a:solidFill>
              </a:rPr>
            </a:br>
            <a:br>
              <a:rPr lang="en-US" altLang="ja-JP" dirty="0">
                <a:solidFill>
                  <a:schemeClr val="tx1"/>
                </a:solidFill>
              </a:rPr>
            </a:br>
            <a:r>
              <a:rPr lang="ja-JP" altLang="en-US" dirty="0">
                <a:solidFill>
                  <a:schemeClr val="tx1"/>
                </a:solidFill>
              </a:rPr>
              <a:t>〇年度ネクタイとスカーフは大切なロー</a:t>
            </a:r>
            <a:br>
              <a:rPr lang="en-US" altLang="ja-JP" dirty="0">
                <a:solidFill>
                  <a:schemeClr val="tx1"/>
                </a:solidFill>
              </a:rPr>
            </a:br>
            <a:r>
              <a:rPr lang="ja-JP" altLang="en-US" dirty="0">
                <a:solidFill>
                  <a:schemeClr val="tx1"/>
                </a:solidFill>
              </a:rPr>
              <a:t>　タリー財団の資源になるので継続する。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599"/>
            <a:ext cx="9720279" cy="5363498"/>
          </a:xfrm>
        </p:spPr>
        <p:txBody>
          <a:bodyPr>
            <a:normAutofit fontScale="90000"/>
          </a:bodyPr>
          <a:lstStyle/>
          <a:p>
            <a:r>
              <a:rPr kumimoji="1" lang="ja-JP" altLang="en-US" sz="4000" dirty="0">
                <a:solidFill>
                  <a:srgbClr val="00B0F0"/>
                </a:solidFill>
              </a:rPr>
              <a:t>②会員増強について</a:t>
            </a:r>
            <a:br>
              <a:rPr kumimoji="1" lang="en-US" altLang="ja-JP" sz="4000" dirty="0">
                <a:solidFill>
                  <a:srgbClr val="00B0F0"/>
                </a:solidFill>
              </a:rPr>
            </a:br>
            <a:r>
              <a:rPr kumimoji="1" lang="ja-JP" altLang="en-US" sz="4000" dirty="0">
                <a:solidFill>
                  <a:srgbClr val="00B0F0"/>
                </a:solidFill>
              </a:rPr>
              <a:t>　</a:t>
            </a:r>
            <a:r>
              <a:rPr kumimoji="1" lang="ja-JP" altLang="en-US" dirty="0">
                <a:solidFill>
                  <a:schemeClr val="tx1"/>
                </a:solidFill>
              </a:rPr>
              <a:t>ロータリーを今後とも維持するには以下</a:t>
            </a:r>
            <a:br>
              <a:rPr kumimoji="1" lang="en-US" altLang="ja-JP" dirty="0">
                <a:solidFill>
                  <a:schemeClr val="tx1"/>
                </a:solidFill>
              </a:rPr>
            </a:br>
            <a:r>
              <a:rPr kumimoji="1" lang="ja-JP" altLang="en-US" dirty="0">
                <a:solidFill>
                  <a:schemeClr val="tx1"/>
                </a:solidFill>
              </a:rPr>
              <a:t>　に尽きる</a:t>
            </a:r>
            <a:br>
              <a:rPr kumimoji="1" lang="en-US" altLang="ja-JP" dirty="0">
                <a:solidFill>
                  <a:schemeClr val="tx1"/>
                </a:solidFill>
              </a:rPr>
            </a:br>
            <a:br>
              <a:rPr kumimoji="1" lang="en-US" altLang="ja-JP" dirty="0">
                <a:solidFill>
                  <a:schemeClr val="tx1"/>
                </a:solidFill>
              </a:rPr>
            </a:br>
            <a:r>
              <a:rPr kumimoji="1" lang="ja-JP" altLang="en-US" dirty="0">
                <a:solidFill>
                  <a:srgbClr val="FF0000"/>
                </a:solidFill>
              </a:rPr>
              <a:t>１に会員増強、２に会員増強、３に会員増強</a:t>
            </a:r>
            <a:br>
              <a:rPr kumimoji="1" lang="en-US" altLang="ja-JP" dirty="0">
                <a:solidFill>
                  <a:schemeClr val="tx1"/>
                </a:solidFill>
              </a:rPr>
            </a:br>
            <a:br>
              <a:rPr kumimoji="1" lang="en-US" altLang="ja-JP" dirty="0">
                <a:solidFill>
                  <a:schemeClr val="tx1"/>
                </a:solidFill>
              </a:rPr>
            </a:br>
            <a:r>
              <a:rPr kumimoji="1" lang="ja-JP" altLang="en-US" dirty="0">
                <a:solidFill>
                  <a:schemeClr val="tx1"/>
                </a:solidFill>
              </a:rPr>
              <a:t>　会員増強はロータリー財団の維持にも関わってい</a:t>
            </a:r>
            <a:br>
              <a:rPr kumimoji="1" lang="en-US" altLang="ja-JP" dirty="0">
                <a:solidFill>
                  <a:schemeClr val="tx1"/>
                </a:solidFill>
              </a:rPr>
            </a:br>
            <a:r>
              <a:rPr kumimoji="1" lang="ja-JP" altLang="en-US" dirty="0">
                <a:solidFill>
                  <a:schemeClr val="tx1"/>
                </a:solidFill>
              </a:rPr>
              <a:t>　るし、これが成し遂げなければロータリーは衰</a:t>
            </a:r>
            <a:br>
              <a:rPr kumimoji="1" lang="en-US" altLang="ja-JP" dirty="0">
                <a:solidFill>
                  <a:schemeClr val="tx1"/>
                </a:solidFill>
              </a:rPr>
            </a:br>
            <a:r>
              <a:rPr kumimoji="1" lang="ja-JP" altLang="en-US" dirty="0">
                <a:solidFill>
                  <a:schemeClr val="tx1"/>
                </a:solidFill>
              </a:rPr>
              <a:t>　退し、消滅してしまう</a:t>
            </a:r>
            <a:br>
              <a:rPr kumimoji="1" lang="en-US" altLang="ja-JP" dirty="0">
                <a:solidFill>
                  <a:schemeClr val="tx1"/>
                </a:solidFill>
              </a:rPr>
            </a:br>
            <a:br>
              <a:rPr kumimoji="1" lang="en-US" altLang="ja-JP" dirty="0">
                <a:solidFill>
                  <a:schemeClr val="tx1"/>
                </a:solidFill>
              </a:rPr>
            </a:br>
            <a:endParaRPr kumimoji="1" lang="ja-JP" alt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24467" y="2455334"/>
            <a:ext cx="7766936" cy="1888066"/>
          </a:xfrm>
        </p:spPr>
        <p:txBody>
          <a:bodyPr>
            <a:normAutofit/>
          </a:bodyPr>
          <a:lstStyle/>
          <a:p>
            <a:r>
              <a:rPr kumimoji="1" lang="ja-JP" altLang="en-US" b="1" i="1" dirty="0"/>
              <a:t>国際協議会参加報告</a:t>
            </a:r>
            <a:br>
              <a:rPr kumimoji="1" lang="en-US" altLang="ja-JP" sz="7300" dirty="0"/>
            </a:br>
            <a:r>
              <a:rPr kumimoji="1" lang="ja-JP" altLang="en-US" sz="2400" dirty="0">
                <a:solidFill>
                  <a:schemeClr val="tx1"/>
                </a:solidFill>
              </a:rPr>
              <a:t>日時　</a:t>
            </a:r>
            <a:r>
              <a:rPr kumimoji="1" lang="en-US" altLang="ja-JP" sz="2400" dirty="0">
                <a:solidFill>
                  <a:schemeClr val="tx1"/>
                </a:solidFill>
              </a:rPr>
              <a:t>2025</a:t>
            </a:r>
            <a:r>
              <a:rPr kumimoji="1" lang="ja-JP" altLang="en-US" sz="2400" dirty="0">
                <a:solidFill>
                  <a:schemeClr val="tx1"/>
                </a:solidFill>
              </a:rPr>
              <a:t>年</a:t>
            </a:r>
            <a:r>
              <a:rPr kumimoji="1" lang="en-US" altLang="ja-JP" sz="2400" dirty="0">
                <a:solidFill>
                  <a:schemeClr val="tx1"/>
                </a:solidFill>
              </a:rPr>
              <a:t>2</a:t>
            </a:r>
            <a:r>
              <a:rPr kumimoji="1" lang="ja-JP" altLang="en-US" sz="2400" dirty="0">
                <a:solidFill>
                  <a:schemeClr val="tx1"/>
                </a:solidFill>
              </a:rPr>
              <a:t>月</a:t>
            </a:r>
            <a:r>
              <a:rPr kumimoji="1" lang="en-US" altLang="ja-JP" sz="2400" dirty="0">
                <a:solidFill>
                  <a:schemeClr val="tx1"/>
                </a:solidFill>
              </a:rPr>
              <a:t>8</a:t>
            </a:r>
            <a:r>
              <a:rPr kumimoji="1" lang="ja-JP" altLang="en-US" sz="2400" dirty="0">
                <a:solidFill>
                  <a:schemeClr val="tx1"/>
                </a:solidFill>
              </a:rPr>
              <a:t>日～</a:t>
            </a:r>
            <a:r>
              <a:rPr kumimoji="1" lang="en-US" altLang="ja-JP" sz="2400" dirty="0">
                <a:solidFill>
                  <a:schemeClr val="tx1"/>
                </a:solidFill>
              </a:rPr>
              <a:t>15</a:t>
            </a:r>
            <a:r>
              <a:rPr kumimoji="1" lang="ja-JP" altLang="en-US" sz="2400" dirty="0">
                <a:solidFill>
                  <a:schemeClr val="tx1"/>
                </a:solidFill>
              </a:rPr>
              <a:t>日</a:t>
            </a:r>
            <a:br>
              <a:rPr lang="en-US" altLang="ja-JP" sz="2400" dirty="0">
                <a:solidFill>
                  <a:schemeClr val="tx1"/>
                </a:solidFill>
              </a:rPr>
            </a:br>
            <a:r>
              <a:rPr lang="ja-JP" altLang="en-US" sz="2400" dirty="0"/>
              <a:t>　 </a:t>
            </a:r>
            <a:r>
              <a:rPr kumimoji="1" lang="ja-JP" altLang="en-US" sz="2400" dirty="0">
                <a:solidFill>
                  <a:srgbClr val="FF0000"/>
                </a:solidFill>
              </a:rPr>
              <a:t>場所　　　ｱﾒﾘｶ合衆国　ﾌﾛﾘﾀﾞ州　ｵｰﾗﾝﾄﾞ</a:t>
            </a:r>
          </a:p>
        </p:txBody>
      </p:sp>
      <p:sp>
        <p:nvSpPr>
          <p:cNvPr id="3" name="字幕 2"/>
          <p:cNvSpPr>
            <a:spLocks noGrp="1"/>
          </p:cNvSpPr>
          <p:nvPr>
            <p:ph type="subTitle" idx="1"/>
          </p:nvPr>
        </p:nvSpPr>
        <p:spPr>
          <a:xfrm>
            <a:off x="1507067" y="4402666"/>
            <a:ext cx="7766936" cy="745066"/>
          </a:xfrm>
        </p:spPr>
        <p:txBody>
          <a:bodyPr/>
          <a:lstStyle/>
          <a:p>
            <a:r>
              <a:rPr kumimoji="1" lang="en-US" altLang="ja-JP" b="1" dirty="0"/>
              <a:t>2025-26</a:t>
            </a:r>
            <a:r>
              <a:rPr kumimoji="1" lang="ja-JP" altLang="en-US" b="1" dirty="0"/>
              <a:t>年度　ガバナー　米谷　恵司</a:t>
            </a:r>
          </a:p>
        </p:txBody>
      </p:sp>
      <p:pic>
        <p:nvPicPr>
          <p:cNvPr id="4"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081" y="3429000"/>
            <a:ext cx="1914525" cy="2871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266" y="609600"/>
            <a:ext cx="8452735" cy="736600"/>
          </a:xfrm>
        </p:spPr>
        <p:txBody>
          <a:bodyPr/>
          <a:lstStyle/>
          <a:p>
            <a:r>
              <a:rPr kumimoji="1" lang="ja-JP" altLang="en-US" dirty="0"/>
              <a:t>アメリカ　フロリダ州　オーランド</a:t>
            </a:r>
          </a:p>
        </p:txBody>
      </p:sp>
      <p:pic>
        <p:nvPicPr>
          <p:cNvPr id="6" name="コンテンツ プレースホルダー 5"/>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46262" y="2294467"/>
            <a:ext cx="5158530" cy="3953933"/>
          </a:xfrm>
        </p:spPr>
      </p:pic>
      <p:pic>
        <p:nvPicPr>
          <p:cNvPr id="8" name="コンテンツ プレースホルダー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12268" y="1555814"/>
            <a:ext cx="5627651" cy="451478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21" y="1293511"/>
            <a:ext cx="6846046" cy="5134535"/>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378" y="1284546"/>
            <a:ext cx="4522124" cy="5143500"/>
          </a:xfrm>
          <a:prstGeom prst="rect">
            <a:avLst/>
          </a:prstGeom>
        </p:spPr>
      </p:pic>
      <p:sp>
        <p:nvSpPr>
          <p:cNvPr id="2" name="タイトル 1"/>
          <p:cNvSpPr>
            <a:spLocks noGrp="1"/>
          </p:cNvSpPr>
          <p:nvPr>
            <p:ph type="title"/>
          </p:nvPr>
        </p:nvSpPr>
        <p:spPr>
          <a:xfrm>
            <a:off x="791636" y="401768"/>
            <a:ext cx="8596668" cy="1320800"/>
          </a:xfrm>
        </p:spPr>
        <p:txBody>
          <a:bodyPr>
            <a:normAutofit/>
          </a:bodyPr>
          <a:lstStyle/>
          <a:p>
            <a:r>
              <a:rPr lang="ja-JP" altLang="en-US" sz="2800" dirty="0">
                <a:solidFill>
                  <a:schemeClr val="tx1"/>
                </a:solidFill>
              </a:rPr>
              <a:t>国際協議会　会場　ローゼン・シングル・クリーク</a:t>
            </a:r>
          </a:p>
        </p:txBody>
      </p:sp>
      <p:sp>
        <p:nvSpPr>
          <p:cNvPr id="5" name="コンテンツ プレースホルダー 4"/>
          <p:cNvSpPr>
            <a:spLocks noGrp="1"/>
          </p:cNvSpPr>
          <p:nvPr>
            <p:ph sz="half" idx="1"/>
          </p:nvPr>
        </p:nvSpPr>
        <p:spPr/>
        <p:txBody>
          <a:bodyPr/>
          <a:lstStyle/>
          <a:p>
            <a:endParaRPr lang="ja-JP" altLang="en-US"/>
          </a:p>
        </p:txBody>
      </p:sp>
      <p:sp>
        <p:nvSpPr>
          <p:cNvPr id="6" name="コンテンツ プレースホルダー 5"/>
          <p:cNvSpPr>
            <a:spLocks noGrp="1"/>
          </p:cNvSpPr>
          <p:nvPr>
            <p:ph sz="half" idx="2"/>
          </p:nvPr>
        </p:nvSpPr>
        <p:spPr/>
        <p:txBody>
          <a:bodyPr/>
          <a:lstStyle/>
          <a:p>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0219"/>
            <a:ext cx="8850124" cy="2964425"/>
          </a:xfrm>
        </p:spPr>
        <p:txBody>
          <a:bodyPr>
            <a:normAutofit fontScale="90000"/>
          </a:bodyPr>
          <a:lstStyle/>
          <a:p>
            <a:r>
              <a:rPr lang="ja-JP" altLang="en-US" sz="4000" b="1" dirty="0"/>
              <a:t>ガバナーエレクﾄ及び地区リーダー・</a:t>
            </a:r>
            <a:br>
              <a:rPr lang="en-US" altLang="ja-JP" sz="4000" b="1" dirty="0"/>
            </a:br>
            <a:r>
              <a:rPr lang="ja-JP" altLang="en-US" sz="4000" b="1" dirty="0"/>
              <a:t>　　　　　　クラブリーダーに向けて</a:t>
            </a:r>
            <a:br>
              <a:rPr lang="en-US" altLang="ja-JP" sz="4000" dirty="0"/>
            </a:br>
            <a:r>
              <a:rPr lang="ja-JP" altLang="en-US" sz="4000" dirty="0"/>
              <a:t>　　</a:t>
            </a:r>
            <a:r>
              <a:rPr lang="ja-JP" altLang="en-US" sz="4000" i="1" u="sng" dirty="0">
                <a:solidFill>
                  <a:schemeClr val="tx1"/>
                </a:solidFill>
              </a:rPr>
              <a:t>マリオ会長エレクﾄメッセージ</a:t>
            </a:r>
            <a:br>
              <a:rPr lang="en-US" altLang="ja-JP" sz="4000" dirty="0"/>
            </a:br>
            <a:r>
              <a:rPr lang="ja-JP" altLang="en-US" sz="4000" dirty="0"/>
              <a:t>　</a:t>
            </a:r>
            <a:br>
              <a:rPr lang="en-US" altLang="ja-JP" sz="4000" dirty="0"/>
            </a:br>
            <a:r>
              <a:rPr lang="ja-JP" altLang="en-US" sz="3100" dirty="0"/>
              <a:t>日時　</a:t>
            </a:r>
            <a:r>
              <a:rPr kumimoji="1" lang="en-US" altLang="ja-JP" sz="3100" dirty="0"/>
              <a:t>2025</a:t>
            </a:r>
            <a:r>
              <a:rPr kumimoji="1" lang="ja-JP" altLang="en-US" sz="3100" dirty="0"/>
              <a:t>年</a:t>
            </a:r>
            <a:r>
              <a:rPr kumimoji="1" lang="en-US" altLang="ja-JP" sz="3100" dirty="0"/>
              <a:t>1</a:t>
            </a:r>
            <a:r>
              <a:rPr kumimoji="1" lang="ja-JP" altLang="en-US" sz="3100" dirty="0"/>
              <a:t>月</a:t>
            </a:r>
            <a:r>
              <a:rPr kumimoji="1" lang="en-US" altLang="ja-JP" sz="3100" dirty="0"/>
              <a:t>19</a:t>
            </a:r>
            <a:r>
              <a:rPr kumimoji="1" lang="ja-JP" altLang="en-US" sz="3100" dirty="0"/>
              <a:t>日（来日時）場所「目黒雅叙園」</a:t>
            </a:r>
            <a:br>
              <a:rPr kumimoji="1" lang="en-US" altLang="ja-JP" dirty="0"/>
            </a:br>
            <a:endParaRPr kumimoji="1" lang="ja-JP" altLang="en-US" dirty="0"/>
          </a:p>
        </p:txBody>
      </p:sp>
      <p:sp>
        <p:nvSpPr>
          <p:cNvPr id="3" name="コンテンツ プレースホルダー 2"/>
          <p:cNvSpPr>
            <a:spLocks noGrp="1"/>
          </p:cNvSpPr>
          <p:nvPr>
            <p:ph idx="1"/>
          </p:nvPr>
        </p:nvSpPr>
        <p:spPr>
          <a:xfrm>
            <a:off x="486697" y="3613356"/>
            <a:ext cx="10205884" cy="2964425"/>
          </a:xfrm>
        </p:spPr>
        <p:txBody>
          <a:bodyPr>
            <a:normAutofit fontScale="47500" lnSpcReduction="20000"/>
          </a:bodyPr>
          <a:lstStyle/>
          <a:p>
            <a:r>
              <a:rPr lang="en-US" altLang="ja-JP" sz="10000" dirty="0">
                <a:solidFill>
                  <a:srgbClr val="00B0F0"/>
                </a:solidFill>
              </a:rPr>
              <a:t>John</a:t>
            </a:r>
            <a:r>
              <a:rPr lang="ja-JP" altLang="en-US" sz="10000" dirty="0">
                <a:solidFill>
                  <a:srgbClr val="00B0F0"/>
                </a:solidFill>
              </a:rPr>
              <a:t> </a:t>
            </a:r>
            <a:r>
              <a:rPr lang="en-US" altLang="ja-JP" sz="10000" dirty="0">
                <a:solidFill>
                  <a:srgbClr val="00B0F0"/>
                </a:solidFill>
              </a:rPr>
              <a:t>Donne</a:t>
            </a:r>
            <a:r>
              <a:rPr lang="ja-JP" altLang="en-US" sz="10000" dirty="0">
                <a:solidFill>
                  <a:srgbClr val="00B0F0"/>
                </a:solidFill>
              </a:rPr>
              <a:t>の言葉を引用しながら次のようなメッセージを伝えた</a:t>
            </a:r>
            <a:endParaRPr kumimoji="1" lang="en-US" altLang="ja-JP" sz="10000" dirty="0">
              <a:solidFill>
                <a:srgbClr val="00B0F0"/>
              </a:solidFill>
            </a:endParaRPr>
          </a:p>
          <a:p>
            <a:r>
              <a:rPr kumimoji="1" lang="ja-JP" altLang="en-US" sz="2800" dirty="0">
                <a:solidFill>
                  <a:srgbClr val="00B0F0"/>
                </a:solidFill>
              </a:rPr>
              <a:t>　</a:t>
            </a:r>
            <a:endParaRPr lang="en-US" altLang="ja-JP" sz="6000" dirty="0">
              <a:solidFill>
                <a:srgbClr val="00B0F0"/>
              </a:solidFill>
            </a:endParaRPr>
          </a:p>
          <a:p>
            <a:r>
              <a:rPr lang="en-US" altLang="ja-JP" sz="5900" dirty="0">
                <a:solidFill>
                  <a:srgbClr val="00B0F0"/>
                </a:solidFill>
              </a:rPr>
              <a:t>※John</a:t>
            </a:r>
            <a:r>
              <a:rPr lang="ja-JP" altLang="en-US" sz="5900" dirty="0">
                <a:solidFill>
                  <a:srgbClr val="00B0F0"/>
                </a:solidFill>
              </a:rPr>
              <a:t> </a:t>
            </a:r>
            <a:r>
              <a:rPr lang="en-US" altLang="ja-JP" sz="5900" dirty="0">
                <a:solidFill>
                  <a:srgbClr val="00B0F0"/>
                </a:solidFill>
              </a:rPr>
              <a:t>Donne </a:t>
            </a:r>
            <a:r>
              <a:rPr lang="ja-JP" altLang="en-US" sz="5900" dirty="0">
                <a:solidFill>
                  <a:srgbClr val="00B0F0"/>
                </a:solidFill>
              </a:rPr>
              <a:t>イングランドの詩人、著作家、教会の司祭</a:t>
            </a:r>
            <a:endParaRPr kumimoji="1" lang="en-US" altLang="ja-JP" sz="5900" dirty="0">
              <a:solidFill>
                <a:srgbClr val="FF0000"/>
              </a:solidFill>
            </a:endParaRPr>
          </a:p>
          <a:p>
            <a:endParaRPr kumimoji="1" lang="en-US" altLang="ja-JP" sz="9800" dirty="0">
              <a:solidFill>
                <a:srgbClr val="FF0000"/>
              </a:solidFill>
            </a:endParaRPr>
          </a:p>
          <a:p>
            <a:pPr marL="0" indent="0">
              <a:buNone/>
            </a:pPr>
            <a:endParaRPr kumimoji="1" lang="ja-JP" altLang="en-US" sz="9800" dirty="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9867" y="533400"/>
            <a:ext cx="8224134" cy="1507067"/>
          </a:xfrm>
        </p:spPr>
        <p:txBody>
          <a:bodyPr>
            <a:noAutofit/>
          </a:bodyPr>
          <a:lstStyle/>
          <a:p>
            <a:r>
              <a:rPr lang="ja-JP" altLang="en-US" sz="4000" b="1" i="1" dirty="0"/>
              <a:t>参加者は世界各国</a:t>
            </a:r>
            <a:r>
              <a:rPr lang="en-US" altLang="ja-JP" sz="4000" b="1" i="1" dirty="0"/>
              <a:t>535</a:t>
            </a:r>
            <a:r>
              <a:rPr lang="ja-JP" altLang="en-US" sz="4000" b="1" i="1" dirty="0"/>
              <a:t>の地区より、約２千人が参加致しました。</a:t>
            </a:r>
            <a:br>
              <a:rPr lang="en-US" altLang="ja-JP" sz="4000" b="1" i="1" dirty="0"/>
            </a:br>
            <a:br>
              <a:rPr lang="en-US" altLang="ja-JP" sz="4000" b="1" i="1" dirty="0"/>
            </a:br>
            <a:endParaRPr kumimoji="1" lang="ja-JP" altLang="en-US" sz="4000" b="1" i="1" dirty="0"/>
          </a:p>
        </p:txBody>
      </p:sp>
      <p:sp>
        <p:nvSpPr>
          <p:cNvPr id="3" name="コンテンツ プレースホルダー 2"/>
          <p:cNvSpPr>
            <a:spLocks noGrp="1"/>
          </p:cNvSpPr>
          <p:nvPr>
            <p:ph idx="1"/>
          </p:nvPr>
        </p:nvSpPr>
        <p:spPr>
          <a:xfrm>
            <a:off x="973667" y="2220686"/>
            <a:ext cx="8300334" cy="4222447"/>
          </a:xfrm>
        </p:spPr>
        <p:txBody>
          <a:bodyPr>
            <a:normAutofit/>
          </a:bodyPr>
          <a:lstStyle/>
          <a:p>
            <a:r>
              <a:rPr kumimoji="1" lang="ja-JP" altLang="en-US" sz="3200" dirty="0"/>
              <a:t>そのうち日本は</a:t>
            </a:r>
            <a:r>
              <a:rPr kumimoji="1" lang="en-US" altLang="ja-JP" sz="3200" dirty="0"/>
              <a:t>34</a:t>
            </a:r>
            <a:r>
              <a:rPr kumimoji="1" lang="ja-JP" altLang="en-US" sz="3200" dirty="0"/>
              <a:t>地区より</a:t>
            </a:r>
            <a:r>
              <a:rPr kumimoji="1" lang="en-US" altLang="ja-JP" sz="3200" dirty="0"/>
              <a:t>DGE</a:t>
            </a:r>
            <a:r>
              <a:rPr kumimoji="1" lang="ja-JP" altLang="en-US" sz="3200" dirty="0"/>
              <a:t>、パートナー含め</a:t>
            </a:r>
            <a:r>
              <a:rPr kumimoji="1" lang="en-US" altLang="ja-JP" sz="3200" dirty="0"/>
              <a:t>60</a:t>
            </a:r>
            <a:r>
              <a:rPr kumimoji="1" lang="ja-JP" altLang="en-US" sz="3200" dirty="0"/>
              <a:t>名の参加人数であった。</a:t>
            </a:r>
            <a:endParaRPr kumimoji="1" lang="en-US" altLang="ja-JP" sz="3200" dirty="0"/>
          </a:p>
          <a:p>
            <a:r>
              <a:rPr lang="en-US" altLang="ja-JP" sz="3200" dirty="0"/>
              <a:t>60</a:t>
            </a:r>
            <a:r>
              <a:rPr lang="ja-JP" altLang="en-US" sz="3200" dirty="0"/>
              <a:t>名が行程により</a:t>
            </a:r>
            <a:r>
              <a:rPr lang="en-US" altLang="ja-JP" sz="3200" dirty="0"/>
              <a:t>4</a:t>
            </a:r>
            <a:r>
              <a:rPr lang="ja-JP" altLang="en-US" sz="3200" dirty="0"/>
              <a:t>グループに分かれ参加いたしました。</a:t>
            </a:r>
            <a:endParaRPr kumimoji="1" lang="en-US" altLang="ja-JP" sz="3200" dirty="0"/>
          </a:p>
          <a:p>
            <a:r>
              <a:rPr lang="ja-JP" altLang="en-US" sz="3200" dirty="0"/>
              <a:t>その他関係者を含めると合計</a:t>
            </a:r>
            <a:r>
              <a:rPr lang="en-US" altLang="ja-JP" sz="3200" dirty="0"/>
              <a:t>120</a:t>
            </a:r>
            <a:r>
              <a:rPr lang="ja-JP" altLang="en-US" sz="3200" dirty="0"/>
              <a:t>名は越えていたと思います。</a:t>
            </a:r>
            <a:endParaRPr lang="en-US" altLang="ja-JP" sz="3200" dirty="0"/>
          </a:p>
          <a:p>
            <a:r>
              <a:rPr lang="en-US" altLang="ja-JP" sz="2000" dirty="0">
                <a:solidFill>
                  <a:srgbClr val="FF0000"/>
                </a:solidFill>
              </a:rPr>
              <a:t>※</a:t>
            </a:r>
            <a:r>
              <a:rPr lang="ja-JP" altLang="en-US" sz="2000" dirty="0">
                <a:solidFill>
                  <a:srgbClr val="FF0000"/>
                </a:solidFill>
              </a:rPr>
              <a:t>帰国後</a:t>
            </a:r>
            <a:r>
              <a:rPr lang="en-US" altLang="ja-JP" sz="2000" dirty="0">
                <a:solidFill>
                  <a:srgbClr val="FF0000"/>
                </a:solidFill>
              </a:rPr>
              <a:t>5</a:t>
            </a:r>
            <a:r>
              <a:rPr lang="ja-JP" altLang="en-US" sz="2000" dirty="0">
                <a:solidFill>
                  <a:srgbClr val="FF0000"/>
                </a:solidFill>
              </a:rPr>
              <a:t>日目の</a:t>
            </a:r>
            <a:r>
              <a:rPr lang="en-US" altLang="ja-JP" sz="2000" dirty="0">
                <a:solidFill>
                  <a:srgbClr val="FF0000"/>
                </a:solidFill>
              </a:rPr>
              <a:t>2</a:t>
            </a:r>
            <a:r>
              <a:rPr lang="ja-JP" altLang="en-US" sz="2000" dirty="0">
                <a:solidFill>
                  <a:srgbClr val="FF0000"/>
                </a:solidFill>
              </a:rPr>
              <a:t>月</a:t>
            </a:r>
            <a:r>
              <a:rPr lang="en-US" altLang="ja-JP" sz="2000" dirty="0">
                <a:solidFill>
                  <a:srgbClr val="FF0000"/>
                </a:solidFill>
              </a:rPr>
              <a:t>19</a:t>
            </a:r>
            <a:r>
              <a:rPr lang="ja-JP" altLang="en-US" sz="2000" dirty="0">
                <a:solidFill>
                  <a:srgbClr val="FF0000"/>
                </a:solidFill>
              </a:rPr>
              <a:t>日（水）</a:t>
            </a:r>
            <a:r>
              <a:rPr lang="en-US" altLang="ja-JP" sz="2000" dirty="0">
                <a:solidFill>
                  <a:srgbClr val="FF0000"/>
                </a:solidFill>
              </a:rPr>
              <a:t>2740</a:t>
            </a:r>
            <a:r>
              <a:rPr lang="ja-JP" altLang="en-US" sz="2000" dirty="0">
                <a:solidFill>
                  <a:srgbClr val="FF0000"/>
                </a:solidFill>
              </a:rPr>
              <a:t>地区（長崎・佐賀）</a:t>
            </a:r>
            <a:endParaRPr lang="en-US" altLang="ja-JP" sz="2000" dirty="0">
              <a:solidFill>
                <a:srgbClr val="FF0000"/>
              </a:solidFill>
            </a:endParaRPr>
          </a:p>
          <a:p>
            <a:r>
              <a:rPr lang="en-US" altLang="ja-JP" sz="2000" dirty="0">
                <a:solidFill>
                  <a:srgbClr val="FF0000"/>
                </a:solidFill>
              </a:rPr>
              <a:t>DGE</a:t>
            </a:r>
            <a:r>
              <a:rPr lang="ja-JP" altLang="en-US" sz="2000" dirty="0">
                <a:solidFill>
                  <a:srgbClr val="FF0000"/>
                </a:solidFill>
              </a:rPr>
              <a:t>　辻　幸徳氏（享年</a:t>
            </a:r>
            <a:r>
              <a:rPr lang="en-US" altLang="ja-JP" sz="2000" dirty="0">
                <a:solidFill>
                  <a:srgbClr val="FF0000"/>
                </a:solidFill>
              </a:rPr>
              <a:t>74</a:t>
            </a:r>
            <a:r>
              <a:rPr lang="ja-JP" altLang="en-US" sz="2000" dirty="0">
                <a:solidFill>
                  <a:srgbClr val="FF0000"/>
                </a:solidFill>
              </a:rPr>
              <a:t>歳）でご逝去の訃報</a:t>
            </a:r>
            <a:endParaRPr lang="en-US" altLang="ja-JP" sz="2000" dirty="0">
              <a:solidFill>
                <a:srgbClr val="FF0000"/>
              </a:solidFill>
            </a:endParaRPr>
          </a:p>
          <a:p>
            <a:endParaRPr kumimoji="1" lang="en-US" altLang="ja-JP"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同期のガバナーエレクトの面々</a:t>
            </a:r>
            <a:br>
              <a:rPr lang="en-US" altLang="ja-JP" dirty="0"/>
            </a:br>
            <a:r>
              <a:rPr lang="ja-JP" altLang="en-US" dirty="0"/>
              <a:t>　　　　　　（交詢の会・パートナー）</a:t>
            </a: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071" y="1959572"/>
            <a:ext cx="5571114" cy="4291343"/>
          </a:xfrm>
        </p:spPr>
      </p:pic>
      <p:pic>
        <p:nvPicPr>
          <p:cNvPr id="3" name="コンテンツ プレースホルダ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786" y="1959572"/>
            <a:ext cx="5830432" cy="431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943573" y="1322898"/>
            <a:ext cx="4408961" cy="5333795"/>
          </a:xfrm>
          <a:prstGeom prst="rect">
            <a:avLst/>
          </a:prstGeom>
        </p:spPr>
      </p:pic>
      <p:sp>
        <p:nvSpPr>
          <p:cNvPr id="2" name="タイトル 1"/>
          <p:cNvSpPr>
            <a:spLocks noGrp="1"/>
          </p:cNvSpPr>
          <p:nvPr>
            <p:ph type="title"/>
          </p:nvPr>
        </p:nvSpPr>
        <p:spPr>
          <a:xfrm>
            <a:off x="677334" y="319293"/>
            <a:ext cx="8596668" cy="770134"/>
          </a:xfrm>
        </p:spPr>
        <p:txBody>
          <a:bodyPr>
            <a:normAutofit/>
          </a:bodyPr>
          <a:lstStyle/>
          <a:p>
            <a:r>
              <a:rPr kumimoji="1" lang="ja-JP" altLang="en-US" dirty="0"/>
              <a:t>　</a:t>
            </a:r>
            <a:r>
              <a:rPr lang="ja-JP" altLang="en-US" dirty="0"/>
              <a:t>ガバナーエレクﾄ研修日程</a:t>
            </a:r>
            <a:r>
              <a:rPr kumimoji="1" lang="ja-JP" altLang="en-US" dirty="0"/>
              <a:t>　　　　　　　　　　　　　</a:t>
            </a:r>
            <a:endParaRPr kumimoji="1" lang="ja-JP" altLang="en-US" sz="3200" dirty="0"/>
          </a:p>
        </p:txBody>
      </p:sp>
      <p:pic>
        <p:nvPicPr>
          <p:cNvPr id="7" name="コンテンツ プレースホルダー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34288" y="767680"/>
            <a:ext cx="4009660" cy="5771026"/>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1133" y="194733"/>
            <a:ext cx="8672870" cy="770467"/>
          </a:xfrm>
        </p:spPr>
        <p:txBody>
          <a:bodyPr/>
          <a:lstStyle/>
          <a:p>
            <a:pPr algn="ctr"/>
            <a:r>
              <a:rPr kumimoji="1" lang="ja-JP" altLang="en-US" i="1" dirty="0"/>
              <a:t>研修内容</a:t>
            </a:r>
          </a:p>
        </p:txBody>
      </p:sp>
      <p:sp>
        <p:nvSpPr>
          <p:cNvPr id="3" name="テキスト プレースホルダー 2"/>
          <p:cNvSpPr>
            <a:spLocks noGrp="1"/>
          </p:cNvSpPr>
          <p:nvPr>
            <p:ph type="body" idx="1"/>
          </p:nvPr>
        </p:nvSpPr>
        <p:spPr>
          <a:xfrm>
            <a:off x="838197" y="965200"/>
            <a:ext cx="10053122" cy="5376334"/>
          </a:xfrm>
        </p:spPr>
        <p:txBody>
          <a:bodyPr>
            <a:normAutofit/>
          </a:bodyPr>
          <a:lstStyle/>
          <a:p>
            <a:r>
              <a:rPr kumimoji="1" lang="ja-JP" altLang="en-US" sz="2400" b="1" dirty="0">
                <a:solidFill>
                  <a:srgbClr val="00B0F0"/>
                </a:solidFill>
              </a:rPr>
              <a:t>★２月</a:t>
            </a:r>
            <a:r>
              <a:rPr kumimoji="1" lang="en-US" altLang="ja-JP" sz="2400" b="1" dirty="0">
                <a:solidFill>
                  <a:srgbClr val="00B0F0"/>
                </a:solidFill>
              </a:rPr>
              <a:t>10</a:t>
            </a:r>
            <a:r>
              <a:rPr kumimoji="1" lang="ja-JP" altLang="en-US" sz="2400" b="1" dirty="0">
                <a:solidFill>
                  <a:srgbClr val="00B0F0"/>
                </a:solidFill>
              </a:rPr>
              <a:t>日</a:t>
            </a:r>
            <a:endParaRPr kumimoji="1" lang="en-US" altLang="ja-JP" sz="2400" b="1" dirty="0">
              <a:solidFill>
                <a:srgbClr val="00B0F0"/>
              </a:solidFill>
            </a:endParaRPr>
          </a:p>
          <a:p>
            <a:r>
              <a:rPr kumimoji="1" lang="ja-JP" altLang="en-US" b="1" dirty="0">
                <a:solidFill>
                  <a:srgbClr val="00B0F0"/>
                </a:solidFill>
              </a:rPr>
              <a:t>〇開会本会議：「世界へのチケット」</a:t>
            </a:r>
            <a:endParaRPr kumimoji="1" lang="en-US" altLang="ja-JP" b="1" dirty="0">
              <a:solidFill>
                <a:srgbClr val="00B0F0"/>
              </a:solidFill>
            </a:endParaRPr>
          </a:p>
          <a:p>
            <a:r>
              <a:rPr kumimoji="1" lang="en-US" altLang="ja-JP" b="1" dirty="0">
                <a:solidFill>
                  <a:srgbClr val="00B0F0"/>
                </a:solidFill>
              </a:rPr>
              <a:t>1</a:t>
            </a:r>
            <a:r>
              <a:rPr lang="en-US" altLang="ja-JP" b="1" dirty="0">
                <a:solidFill>
                  <a:srgbClr val="00B0F0"/>
                </a:solidFill>
              </a:rPr>
              <a:t>.</a:t>
            </a:r>
            <a:r>
              <a:rPr kumimoji="1" lang="ja-JP" altLang="en-US" b="1" dirty="0">
                <a:solidFill>
                  <a:srgbClr val="00B0F0"/>
                </a:solidFill>
              </a:rPr>
              <a:t>分　科　会：</a:t>
            </a:r>
            <a:r>
              <a:rPr lang="ja-JP" altLang="en-US" b="1" dirty="0">
                <a:solidFill>
                  <a:srgbClr val="00B0F0"/>
                </a:solidFill>
              </a:rPr>
              <a:t>行動計画を前進させる</a:t>
            </a:r>
            <a:r>
              <a:rPr lang="ja-JP" altLang="en-US" dirty="0">
                <a:solidFill>
                  <a:schemeClr val="tx1"/>
                </a:solidFill>
              </a:rPr>
              <a:t>（ＬＦ安間みちこ（第</a:t>
            </a:r>
            <a:r>
              <a:rPr lang="en-US" altLang="ja-JP" dirty="0">
                <a:solidFill>
                  <a:schemeClr val="tx1"/>
                </a:solidFill>
              </a:rPr>
              <a:t>2</a:t>
            </a:r>
            <a:r>
              <a:rPr lang="ja-JP" altLang="en-US" dirty="0">
                <a:solidFill>
                  <a:schemeClr val="tx1"/>
                </a:solidFill>
              </a:rPr>
              <a:t>地域担当））</a:t>
            </a:r>
            <a:endParaRPr lang="en-US" altLang="ja-JP" dirty="0">
              <a:solidFill>
                <a:schemeClr val="tx1"/>
              </a:solidFill>
            </a:endParaRPr>
          </a:p>
          <a:p>
            <a:r>
              <a:rPr lang="ja-JP" altLang="en-US" dirty="0">
                <a:solidFill>
                  <a:schemeClr val="tx1"/>
                </a:solidFill>
              </a:rPr>
              <a:t>　特にロータリーの「行動計画」を中心にセッションを実施</a:t>
            </a:r>
            <a:endParaRPr lang="en-US" altLang="ja-JP" dirty="0">
              <a:solidFill>
                <a:schemeClr val="tx1"/>
              </a:solidFill>
            </a:endParaRPr>
          </a:p>
          <a:p>
            <a:r>
              <a:rPr lang="ja-JP" altLang="en-US" b="1" dirty="0">
                <a:solidFill>
                  <a:srgbClr val="00B0F0"/>
                </a:solidFill>
              </a:rPr>
              <a:t>〇第２回本会議：新た地平線を発見しよう</a:t>
            </a:r>
            <a:endParaRPr lang="en-US" altLang="ja-JP" b="1" dirty="0">
              <a:solidFill>
                <a:srgbClr val="00B0F0"/>
              </a:solidFill>
            </a:endParaRPr>
          </a:p>
          <a:p>
            <a:r>
              <a:rPr lang="ja-JP" altLang="en-US" b="1" dirty="0">
                <a:solidFill>
                  <a:srgbClr val="00B0F0"/>
                </a:solidFill>
              </a:rPr>
              <a:t>２．ロータリーの価値を共有する</a:t>
            </a:r>
            <a:r>
              <a:rPr lang="ja-JP" altLang="en-US" dirty="0">
                <a:solidFill>
                  <a:schemeClr val="tx1"/>
                </a:solidFill>
              </a:rPr>
              <a:t>（ＬＦ滝澤功治（第</a:t>
            </a:r>
            <a:r>
              <a:rPr lang="en-US" altLang="ja-JP" dirty="0">
                <a:solidFill>
                  <a:schemeClr val="tx1"/>
                </a:solidFill>
              </a:rPr>
              <a:t>3</a:t>
            </a:r>
            <a:r>
              <a:rPr lang="ja-JP" altLang="en-US" dirty="0">
                <a:solidFill>
                  <a:schemeClr val="tx1"/>
                </a:solidFill>
              </a:rPr>
              <a:t>地域担当）） </a:t>
            </a:r>
            <a:endParaRPr lang="en-US" altLang="ja-JP" dirty="0">
              <a:solidFill>
                <a:srgbClr val="00B0F0"/>
              </a:solidFill>
            </a:endParaRPr>
          </a:p>
          <a:p>
            <a:r>
              <a:rPr lang="ja-JP" altLang="en-US" dirty="0"/>
              <a:t>　</a:t>
            </a:r>
            <a:r>
              <a:rPr lang="ja-JP" altLang="en-US" dirty="0">
                <a:solidFill>
                  <a:schemeClr val="tx1"/>
                </a:solidFill>
              </a:rPr>
              <a:t>新クラブの設立、ロータリーの公共イメージ、ロータリーの価値を確認する</a:t>
            </a:r>
            <a:endParaRPr lang="en-US" altLang="ja-JP" dirty="0">
              <a:solidFill>
                <a:schemeClr val="tx1"/>
              </a:solidFill>
            </a:endParaRPr>
          </a:p>
          <a:p>
            <a:r>
              <a:rPr lang="ja-JP" altLang="en-US" dirty="0">
                <a:solidFill>
                  <a:schemeClr val="tx1"/>
                </a:solidFill>
              </a:rPr>
              <a:t>　等のセッションを実施</a:t>
            </a:r>
            <a:endParaRPr lang="en-US" altLang="ja-JP" dirty="0">
              <a:solidFill>
                <a:schemeClr val="tx1"/>
              </a:solidFill>
            </a:endParaRPr>
          </a:p>
          <a:p>
            <a:r>
              <a:rPr lang="en-US" altLang="ja-JP" b="1" dirty="0">
                <a:solidFill>
                  <a:srgbClr val="00B0F0"/>
                </a:solidFill>
              </a:rPr>
              <a:t>3.</a:t>
            </a:r>
            <a:r>
              <a:rPr kumimoji="1" lang="ja-JP" altLang="en-US" b="1" dirty="0">
                <a:solidFill>
                  <a:srgbClr val="00B0F0"/>
                </a:solidFill>
              </a:rPr>
              <a:t>協議会コホートプロブラム </a:t>
            </a:r>
            <a:endParaRPr lang="en-US" altLang="ja-JP" b="1" dirty="0">
              <a:solidFill>
                <a:srgbClr val="00B0F0"/>
              </a:solidFill>
            </a:endParaRPr>
          </a:p>
          <a:p>
            <a:r>
              <a:rPr lang="ja-JP" altLang="en-US" dirty="0"/>
              <a:t>　</a:t>
            </a:r>
            <a:r>
              <a:rPr lang="ja-JP" altLang="en-US" sz="2000" dirty="0">
                <a:solidFill>
                  <a:srgbClr val="FF0000"/>
                </a:solidFill>
              </a:rPr>
              <a:t>今回初の試みとして</a:t>
            </a:r>
            <a:r>
              <a:rPr lang="ja-JP" altLang="en-US" sz="2000" dirty="0">
                <a:solidFill>
                  <a:schemeClr val="tx1"/>
                </a:solidFill>
              </a:rPr>
              <a:t>、全ての</a:t>
            </a:r>
            <a:r>
              <a:rPr lang="en-US" altLang="ja-JP" sz="2000" dirty="0">
                <a:solidFill>
                  <a:schemeClr val="tx1"/>
                </a:solidFill>
              </a:rPr>
              <a:t>DGE</a:t>
            </a:r>
            <a:r>
              <a:rPr lang="ja-JP" altLang="en-US" sz="2000" dirty="0">
                <a:solidFill>
                  <a:schemeClr val="tx1"/>
                </a:solidFill>
              </a:rPr>
              <a:t>が国際的なコホート（</a:t>
            </a:r>
            <a:r>
              <a:rPr lang="en-US" altLang="ja-JP" sz="2000" dirty="0">
                <a:solidFill>
                  <a:schemeClr val="tx1"/>
                </a:solidFill>
              </a:rPr>
              <a:t>5</a:t>
            </a:r>
            <a:r>
              <a:rPr lang="ja-JP" altLang="en-US" sz="2000" dirty="0">
                <a:solidFill>
                  <a:schemeClr val="tx1"/>
                </a:solidFill>
              </a:rPr>
              <a:t>～</a:t>
            </a:r>
            <a:r>
              <a:rPr lang="en-US" altLang="ja-JP" sz="2000" dirty="0">
                <a:solidFill>
                  <a:schemeClr val="tx1"/>
                </a:solidFill>
              </a:rPr>
              <a:t>6</a:t>
            </a:r>
            <a:r>
              <a:rPr lang="ja-JP" altLang="en-US" sz="2000" dirty="0">
                <a:solidFill>
                  <a:schemeClr val="tx1"/>
                </a:solidFill>
              </a:rPr>
              <a:t>人のグループ）に分け</a:t>
            </a:r>
            <a:endParaRPr lang="en-US" altLang="ja-JP" sz="2000" dirty="0">
              <a:solidFill>
                <a:schemeClr val="tx1"/>
              </a:solidFill>
            </a:endParaRPr>
          </a:p>
          <a:p>
            <a:r>
              <a:rPr lang="ja-JP" altLang="en-US" sz="2000" dirty="0">
                <a:solidFill>
                  <a:schemeClr val="tx1"/>
                </a:solidFill>
              </a:rPr>
              <a:t>　話し合いをする。私は日本</a:t>
            </a:r>
            <a:r>
              <a:rPr lang="en-US" altLang="ja-JP" sz="2000" dirty="0">
                <a:solidFill>
                  <a:schemeClr val="tx1"/>
                </a:solidFill>
              </a:rPr>
              <a:t>DGE</a:t>
            </a:r>
            <a:r>
              <a:rPr lang="ja-JP" altLang="en-US" sz="2000" dirty="0">
                <a:solidFill>
                  <a:schemeClr val="tx1"/>
                </a:solidFill>
              </a:rPr>
              <a:t>＋パートナー、アメリカ、オーストラリア＋パート</a:t>
            </a:r>
            <a:endParaRPr lang="en-US" altLang="ja-JP" sz="2000" dirty="0">
              <a:solidFill>
                <a:schemeClr val="tx1"/>
              </a:solidFill>
            </a:endParaRPr>
          </a:p>
          <a:p>
            <a:r>
              <a:rPr lang="ja-JP" altLang="en-US" sz="2000" dirty="0">
                <a:solidFill>
                  <a:schemeClr val="tx1"/>
                </a:solidFill>
              </a:rPr>
              <a:t>　ナーの計</a:t>
            </a:r>
            <a:r>
              <a:rPr lang="en-US" altLang="ja-JP" sz="2000" dirty="0">
                <a:solidFill>
                  <a:schemeClr val="tx1"/>
                </a:solidFill>
              </a:rPr>
              <a:t>6</a:t>
            </a:r>
            <a:r>
              <a:rPr lang="ja-JP" altLang="en-US" sz="2000" dirty="0">
                <a:solidFill>
                  <a:schemeClr val="tx1"/>
                </a:solidFill>
              </a:rPr>
              <a:t>人でした。</a:t>
            </a:r>
            <a:endParaRPr lang="en-US" altLang="ja-JP" sz="2000" dirty="0">
              <a:solidFill>
                <a:schemeClr val="tx1"/>
              </a:solidFill>
            </a:endParaRPr>
          </a:p>
          <a:p>
            <a:endParaRPr lang="en-US" altLang="ja-JP" dirty="0">
              <a:solidFill>
                <a:schemeClr val="tx1"/>
              </a:solidFill>
            </a:endParaRPr>
          </a:p>
          <a:p>
            <a:endParaRPr lang="en-US" altLang="ja-JP" sz="1800" dirty="0"/>
          </a:p>
          <a:p>
            <a:endParaRPr kumimoji="1" lang="en-US" altLang="ja-JP" sz="1800" dirty="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89467"/>
            <a:ext cx="8596668" cy="1540933"/>
          </a:xfrm>
        </p:spPr>
        <p:txBody>
          <a:bodyPr>
            <a:normAutofit fontScale="90000"/>
          </a:bodyPr>
          <a:lstStyle/>
          <a:p>
            <a:r>
              <a:rPr kumimoji="1" lang="ja-JP" altLang="en-US" sz="2700" b="1" dirty="0">
                <a:solidFill>
                  <a:srgbClr val="00B0F0"/>
                </a:solidFill>
              </a:rPr>
              <a:t>★２月</a:t>
            </a:r>
            <a:r>
              <a:rPr kumimoji="1" lang="en-US" altLang="ja-JP" sz="2700" b="1" dirty="0">
                <a:solidFill>
                  <a:srgbClr val="00B0F0"/>
                </a:solidFill>
              </a:rPr>
              <a:t>11</a:t>
            </a:r>
            <a:r>
              <a:rPr kumimoji="1" lang="ja-JP" altLang="en-US" sz="2700" b="1" dirty="0">
                <a:solidFill>
                  <a:srgbClr val="00B0F0"/>
                </a:solidFill>
              </a:rPr>
              <a:t>日</a:t>
            </a:r>
            <a:br>
              <a:rPr kumimoji="1" lang="en-US" altLang="ja-JP" sz="2700" b="1" dirty="0">
                <a:solidFill>
                  <a:srgbClr val="00B0F0"/>
                </a:solidFill>
              </a:rPr>
            </a:br>
            <a:r>
              <a:rPr kumimoji="1" lang="ja-JP" altLang="en-US" sz="2200" b="1" dirty="0">
                <a:solidFill>
                  <a:srgbClr val="00B0F0"/>
                </a:solidFill>
              </a:rPr>
              <a:t>〇第３回本会議：「ロータリーでの旅路をより充実させる」</a:t>
            </a:r>
            <a:br>
              <a:rPr kumimoji="1" lang="en-US" altLang="ja-JP" sz="2200" b="1" dirty="0">
                <a:solidFill>
                  <a:srgbClr val="00B0F0"/>
                </a:solidFill>
              </a:rPr>
            </a:br>
            <a:r>
              <a:rPr kumimoji="1" lang="ja-JP" altLang="en-US" sz="2200" b="1" dirty="0">
                <a:solidFill>
                  <a:srgbClr val="00B0F0"/>
                </a:solidFill>
              </a:rPr>
              <a:t>４．クラブでの体験</a:t>
            </a:r>
            <a:r>
              <a:rPr lang="ja-JP" altLang="en-US" sz="2200" dirty="0">
                <a:solidFill>
                  <a:schemeClr val="tx1"/>
                </a:solidFill>
              </a:rPr>
              <a:t>（ＬＦ滝澤功治（第</a:t>
            </a:r>
            <a:r>
              <a:rPr lang="en-US" altLang="ja-JP" sz="2200" dirty="0">
                <a:solidFill>
                  <a:schemeClr val="tx1"/>
                </a:solidFill>
              </a:rPr>
              <a:t>3</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クラブでの体験の測定と向上、最も大切なのは「クラブでの体験」</a:t>
            </a:r>
            <a:br>
              <a:rPr lang="en-US" altLang="ja-JP" sz="2200" dirty="0">
                <a:solidFill>
                  <a:schemeClr val="tx1"/>
                </a:solidFill>
              </a:rPr>
            </a:br>
            <a:r>
              <a:rPr lang="ja-JP" altLang="en-US" sz="2200" dirty="0">
                <a:solidFill>
                  <a:schemeClr val="tx1"/>
                </a:solidFill>
              </a:rPr>
              <a:t>若い世代の人々とともにの項目について実施</a:t>
            </a:r>
            <a:br>
              <a:rPr lang="en-US" altLang="ja-JP" sz="2200" dirty="0">
                <a:solidFill>
                  <a:schemeClr val="tx1"/>
                </a:solidFill>
              </a:rPr>
            </a:br>
            <a:br>
              <a:rPr lang="en-US" altLang="ja-JP" sz="2200" dirty="0">
                <a:solidFill>
                  <a:schemeClr val="tx1"/>
                </a:solidFill>
              </a:rPr>
            </a:br>
            <a:r>
              <a:rPr lang="ja-JP" altLang="en-US" sz="2200" b="1" dirty="0">
                <a:solidFill>
                  <a:srgbClr val="00B0F0"/>
                </a:solidFill>
              </a:rPr>
              <a:t>〇第４回本会議：「リーダーシップを新たな高みへ」</a:t>
            </a:r>
            <a:br>
              <a:rPr lang="en-US" altLang="ja-JP" sz="2200" b="1" dirty="0">
                <a:solidFill>
                  <a:srgbClr val="00B0F0"/>
                </a:solidFill>
              </a:rPr>
            </a:br>
            <a:r>
              <a:rPr lang="ja-JP" altLang="en-US" sz="2200" b="1" dirty="0">
                <a:solidFill>
                  <a:srgbClr val="00B0F0"/>
                </a:solidFill>
              </a:rPr>
              <a:t>５</a:t>
            </a:r>
            <a:r>
              <a:rPr lang="en-US" altLang="ja-JP" sz="2200" b="1" dirty="0">
                <a:solidFill>
                  <a:srgbClr val="00B0F0"/>
                </a:solidFill>
              </a:rPr>
              <a:t>.</a:t>
            </a:r>
            <a:r>
              <a:rPr lang="ja-JP" altLang="en-US" sz="2200" b="1" dirty="0">
                <a:solidFill>
                  <a:srgbClr val="00B0F0"/>
                </a:solidFill>
              </a:rPr>
              <a:t>ワークショップ：インクルージョンのためのコーチング</a:t>
            </a:r>
            <a:br>
              <a:rPr lang="en-US" altLang="ja-JP" sz="2200" b="1" dirty="0">
                <a:solidFill>
                  <a:srgbClr val="00B0F0"/>
                </a:solidFill>
              </a:rPr>
            </a:br>
            <a:r>
              <a:rPr lang="ja-JP" altLang="en-US" sz="2200" dirty="0">
                <a:solidFill>
                  <a:schemeClr val="tx1"/>
                </a:solidFill>
              </a:rPr>
              <a:t>チーム８人～</a:t>
            </a:r>
            <a:r>
              <a:rPr lang="en-US" altLang="ja-JP" sz="2200" dirty="0">
                <a:solidFill>
                  <a:schemeClr val="tx1"/>
                </a:solidFill>
              </a:rPr>
              <a:t>10</a:t>
            </a:r>
            <a:r>
              <a:rPr lang="ja-JP" altLang="en-US" sz="2200" dirty="0">
                <a:solidFill>
                  <a:schemeClr val="tx1"/>
                </a:solidFill>
              </a:rPr>
              <a:t>人でのアクティブティ</a:t>
            </a:r>
            <a:br>
              <a:rPr lang="en-US" altLang="ja-JP" sz="2200" dirty="0">
                <a:solidFill>
                  <a:schemeClr val="tx1"/>
                </a:solidFill>
              </a:rPr>
            </a:br>
            <a:r>
              <a:rPr lang="ja-JP" altLang="en-US" sz="2200" dirty="0">
                <a:solidFill>
                  <a:schemeClr val="tx1"/>
                </a:solidFill>
              </a:rPr>
              <a:t>　スパゲッティ、セロテープ、紐を使用し高いタワーを組み、一番上にマシュマロを支えることが出来るか？</a:t>
            </a:r>
            <a:br>
              <a:rPr lang="en-US" altLang="ja-JP" sz="2200" dirty="0">
                <a:solidFill>
                  <a:schemeClr val="tx1"/>
                </a:solidFill>
              </a:rPr>
            </a:br>
            <a:r>
              <a:rPr lang="ja-JP" altLang="en-US" sz="2200" dirty="0">
                <a:solidFill>
                  <a:schemeClr val="tx1"/>
                </a:solidFill>
              </a:rPr>
              <a:t>　適材、適所とリーダ</a:t>
            </a:r>
            <a:r>
              <a:rPr lang="en-US" altLang="ja-JP" sz="2200" dirty="0">
                <a:solidFill>
                  <a:schemeClr val="tx1"/>
                </a:solidFill>
              </a:rPr>
              <a:t>―</a:t>
            </a:r>
            <a:r>
              <a:rPr lang="ja-JP" altLang="en-US" sz="2200" dirty="0">
                <a:solidFill>
                  <a:schemeClr val="tx1"/>
                </a:solidFill>
              </a:rPr>
              <a:t>シップスキルを学ぶ</a:t>
            </a:r>
            <a:br>
              <a:rPr lang="en-US" altLang="ja-JP" sz="2200" dirty="0">
                <a:solidFill>
                  <a:schemeClr val="tx1"/>
                </a:solidFill>
              </a:rPr>
            </a:br>
            <a:br>
              <a:rPr lang="en-US" altLang="ja-JP" sz="2200" dirty="0">
                <a:solidFill>
                  <a:schemeClr val="tx1"/>
                </a:solidFill>
              </a:rPr>
            </a:br>
            <a:r>
              <a:rPr kumimoji="1" lang="ja-JP" altLang="en-US" sz="2700" b="1" dirty="0">
                <a:solidFill>
                  <a:srgbClr val="00B0F0"/>
                </a:solidFill>
              </a:rPr>
              <a:t>★２月</a:t>
            </a:r>
            <a:r>
              <a:rPr kumimoji="1" lang="en-US" altLang="ja-JP" sz="2700" b="1" dirty="0">
                <a:solidFill>
                  <a:srgbClr val="00B0F0"/>
                </a:solidFill>
              </a:rPr>
              <a:t>12</a:t>
            </a:r>
            <a:r>
              <a:rPr kumimoji="1" lang="ja-JP" altLang="en-US" sz="2700" b="1" dirty="0">
                <a:solidFill>
                  <a:srgbClr val="00B0F0"/>
                </a:solidFill>
              </a:rPr>
              <a:t>日</a:t>
            </a:r>
            <a:br>
              <a:rPr lang="en-US" altLang="ja-JP" sz="2700" b="1" dirty="0">
                <a:solidFill>
                  <a:schemeClr val="tx1"/>
                </a:solidFill>
              </a:rPr>
            </a:br>
            <a:r>
              <a:rPr lang="ja-JP" altLang="en-US" sz="2200" dirty="0">
                <a:solidFill>
                  <a:schemeClr val="tx1"/>
                </a:solidFill>
              </a:rPr>
              <a:t>〇第５回本会議：「ロータリーのインパクトを知る」</a:t>
            </a:r>
            <a:br>
              <a:rPr lang="en-US" altLang="ja-JP" sz="2200" dirty="0">
                <a:solidFill>
                  <a:schemeClr val="tx1"/>
                </a:solidFill>
              </a:rPr>
            </a:br>
            <a:r>
              <a:rPr lang="ja-JP" altLang="en-US" sz="2200" b="1" dirty="0">
                <a:solidFill>
                  <a:srgbClr val="00B0F0"/>
                </a:solidFill>
              </a:rPr>
              <a:t>６．奉仕のインパクト</a:t>
            </a:r>
            <a:r>
              <a:rPr lang="ja-JP" altLang="en-US" sz="2200" dirty="0">
                <a:solidFill>
                  <a:schemeClr val="tx1"/>
                </a:solidFill>
              </a:rPr>
              <a:t>（</a:t>
            </a:r>
            <a:r>
              <a:rPr lang="en-US" altLang="ja-JP" sz="2200" dirty="0">
                <a:solidFill>
                  <a:schemeClr val="tx1"/>
                </a:solidFill>
              </a:rPr>
              <a:t>ANNA KONIG</a:t>
            </a:r>
            <a:r>
              <a:rPr lang="ja-JP" altLang="en-US" sz="2200" dirty="0">
                <a:solidFill>
                  <a:schemeClr val="tx1"/>
                </a:solidFill>
              </a:rPr>
              <a:t>）</a:t>
            </a:r>
            <a:br>
              <a:rPr lang="en-US" altLang="ja-JP" sz="2200" dirty="0">
                <a:solidFill>
                  <a:schemeClr val="tx1"/>
                </a:solidFill>
              </a:rPr>
            </a:br>
            <a:r>
              <a:rPr lang="ja-JP" altLang="en-US" sz="2200" dirty="0">
                <a:solidFill>
                  <a:schemeClr val="tx1"/>
                </a:solidFill>
              </a:rPr>
              <a:t>　日本人</a:t>
            </a:r>
            <a:r>
              <a:rPr lang="en-US" altLang="ja-JP" sz="2200" dirty="0">
                <a:solidFill>
                  <a:schemeClr val="tx1"/>
                </a:solidFill>
              </a:rPr>
              <a:t>12</a:t>
            </a:r>
            <a:r>
              <a:rPr lang="ja-JP" altLang="en-US" sz="2200" dirty="0">
                <a:solidFill>
                  <a:schemeClr val="tx1"/>
                </a:solidFill>
              </a:rPr>
              <a:t>人、外国人</a:t>
            </a:r>
            <a:r>
              <a:rPr lang="en-US" altLang="ja-JP" sz="2200" dirty="0">
                <a:solidFill>
                  <a:schemeClr val="tx1"/>
                </a:solidFill>
              </a:rPr>
              <a:t>8</a:t>
            </a:r>
            <a:r>
              <a:rPr lang="ja-JP" altLang="en-US" sz="2200" dirty="0">
                <a:solidFill>
                  <a:schemeClr val="tx1"/>
                </a:solidFill>
              </a:rPr>
              <a:t>人の混合でのセッション</a:t>
            </a:r>
            <a:r>
              <a:rPr lang="en-US" altLang="ja-JP" sz="2200" dirty="0">
                <a:solidFill>
                  <a:schemeClr val="tx1"/>
                </a:solidFill>
              </a:rPr>
              <a:t>	</a:t>
            </a:r>
            <a:r>
              <a:rPr lang="ja-JP" altLang="en-US" sz="2200" dirty="0">
                <a:solidFill>
                  <a:schemeClr val="tx1"/>
                </a:solidFill>
              </a:rPr>
              <a:t>（同時通訳あり）</a:t>
            </a:r>
            <a:br>
              <a:rPr lang="en-US" altLang="ja-JP" sz="2200" dirty="0">
                <a:solidFill>
                  <a:schemeClr val="tx1"/>
                </a:solidFill>
              </a:rPr>
            </a:br>
            <a:r>
              <a:rPr lang="ja-JP" altLang="en-US" sz="2200" dirty="0">
                <a:solidFill>
                  <a:schemeClr val="tx1"/>
                </a:solidFill>
              </a:rPr>
              <a:t>　地域社会調査の実施、チームの構築とパートナーの育成、インパクトの</a:t>
            </a:r>
            <a:br>
              <a:rPr lang="en-US" altLang="ja-JP" sz="2200" dirty="0">
                <a:solidFill>
                  <a:schemeClr val="tx1"/>
                </a:solidFill>
              </a:rPr>
            </a:br>
            <a:r>
              <a:rPr lang="ja-JP" altLang="en-US" sz="2200" dirty="0">
                <a:solidFill>
                  <a:schemeClr val="tx1"/>
                </a:solidFill>
              </a:rPr>
              <a:t>　測定等例を参考にセッション</a:t>
            </a:r>
            <a:br>
              <a:rPr lang="en-US" altLang="ja-JP" sz="2200" dirty="0">
                <a:solidFill>
                  <a:schemeClr val="tx1"/>
                </a:solidFill>
              </a:rPr>
            </a:br>
            <a:r>
              <a:rPr lang="ja-JP" altLang="en-US" sz="2200" dirty="0">
                <a:solidFill>
                  <a:schemeClr val="tx1"/>
                </a:solidFill>
              </a:rPr>
              <a:t>　　</a:t>
            </a:r>
            <a:r>
              <a:rPr lang="en-US" altLang="ja-JP" sz="2200" dirty="0">
                <a:solidFill>
                  <a:srgbClr val="FF0000"/>
                </a:solidFill>
              </a:rPr>
              <a:t>※</a:t>
            </a:r>
            <a:r>
              <a:rPr lang="ja-JP" altLang="en-US" sz="2200" dirty="0">
                <a:solidFill>
                  <a:srgbClr val="FF0000"/>
                </a:solidFill>
              </a:rPr>
              <a:t>外国勢に圧倒されました！！</a:t>
            </a:r>
            <a:br>
              <a:rPr lang="en-US" altLang="ja-JP" sz="2200" dirty="0">
                <a:solidFill>
                  <a:srgbClr val="FF0000"/>
                </a:solidFill>
              </a:rPr>
            </a:br>
            <a:br>
              <a:rPr lang="en-US" altLang="ja-JP" sz="2200" dirty="0">
                <a:solidFill>
                  <a:schemeClr val="tx1"/>
                </a:solidFill>
              </a:rPr>
            </a:br>
            <a:r>
              <a:rPr lang="ja-JP" altLang="en-US" sz="2200" dirty="0">
                <a:solidFill>
                  <a:schemeClr val="tx1"/>
                </a:solidFill>
              </a:rPr>
              <a:t>　</a:t>
            </a:r>
            <a:br>
              <a:rPr lang="en-US" altLang="ja-JP" sz="2200" dirty="0">
                <a:solidFill>
                  <a:schemeClr val="tx1"/>
                </a:solidFill>
              </a:rPr>
            </a:br>
            <a:r>
              <a:rPr lang="ja-JP" altLang="en-US" sz="2200" dirty="0">
                <a:solidFill>
                  <a:schemeClr val="tx1"/>
                </a:solidFill>
              </a:rPr>
              <a:t> </a:t>
            </a:r>
            <a:br>
              <a:rPr kumimoji="1" lang="en-US" altLang="ja-JP" sz="2200" dirty="0">
                <a:solidFill>
                  <a:srgbClr val="00B0F0"/>
                </a:solidFill>
              </a:rPr>
            </a:br>
            <a:br>
              <a:rPr kumimoji="1" lang="en-US" altLang="ja-JP" sz="2400" dirty="0">
                <a:solidFill>
                  <a:srgbClr val="00B0F0"/>
                </a:solidFill>
              </a:rPr>
            </a:br>
            <a:r>
              <a:rPr lang="ja-JP" altLang="en-US" sz="2000" dirty="0">
                <a:solidFill>
                  <a:srgbClr val="00B0F0"/>
                </a:solidFill>
              </a:rPr>
              <a:t>　</a:t>
            </a:r>
            <a:r>
              <a:rPr kumimoji="1" lang="ja-JP" altLang="en-US" sz="2400" dirty="0">
                <a:solidFill>
                  <a:srgbClr val="00B0F0"/>
                </a:solidFill>
              </a:rPr>
              <a:t>　</a:t>
            </a:r>
            <a:br>
              <a:rPr kumimoji="1" lang="en-US" altLang="ja-JP" sz="2400" dirty="0">
                <a:solidFill>
                  <a:srgbClr val="00B0F0"/>
                </a:solidFill>
              </a:rPr>
            </a:br>
            <a:endParaRPr kumimoji="1" lang="ja-JP" altLang="en-US" sz="2400" dirty="0">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097" y="645814"/>
            <a:ext cx="8878217" cy="575388"/>
          </a:xfrm>
        </p:spPr>
        <p:txBody>
          <a:bodyPr>
            <a:normAutofit fontScale="90000"/>
          </a:bodyPr>
          <a:lstStyle/>
          <a:p>
            <a:r>
              <a:rPr lang="ja-JP" altLang="en-US" sz="2200" b="1" dirty="0">
                <a:solidFill>
                  <a:srgbClr val="00B0F0"/>
                </a:solidFill>
              </a:rPr>
              <a:t>〇第６回本会議：「グローバルに行動し、地元地域を活性化する」</a:t>
            </a:r>
            <a:br>
              <a:rPr lang="en-US" altLang="ja-JP" sz="2200" b="1" dirty="0">
                <a:solidFill>
                  <a:srgbClr val="00B0F0"/>
                </a:solidFill>
              </a:rPr>
            </a:br>
            <a:r>
              <a:rPr lang="ja-JP" altLang="en-US" sz="2200" b="1" dirty="0">
                <a:solidFill>
                  <a:srgbClr val="00B0F0"/>
                </a:solidFill>
              </a:rPr>
              <a:t>７．世界でよいことをしよう</a:t>
            </a:r>
            <a:r>
              <a:rPr lang="ja-JP" altLang="en-US" sz="2200" dirty="0">
                <a:solidFill>
                  <a:schemeClr val="tx1"/>
                </a:solidFill>
              </a:rPr>
              <a:t>（ＬＦ久木佐知子（第</a:t>
            </a:r>
            <a:r>
              <a:rPr lang="en-US" altLang="ja-JP" sz="2200" dirty="0">
                <a:solidFill>
                  <a:schemeClr val="tx1"/>
                </a:solidFill>
              </a:rPr>
              <a:t>1</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ポリオ根絶におけるロータリーの役割</a:t>
            </a:r>
            <a:br>
              <a:rPr lang="en-US" altLang="ja-JP" sz="2200" dirty="0">
                <a:solidFill>
                  <a:schemeClr val="tx1"/>
                </a:solidFill>
              </a:rPr>
            </a:br>
            <a:r>
              <a:rPr lang="ja-JP" altLang="en-US" sz="2200" dirty="0">
                <a:solidFill>
                  <a:schemeClr val="tx1"/>
                </a:solidFill>
              </a:rPr>
              <a:t>成功に向けた計画を立てる：</a:t>
            </a:r>
            <a:r>
              <a:rPr lang="en-US" altLang="ja-JP" sz="2200" dirty="0">
                <a:solidFill>
                  <a:schemeClr val="tx1"/>
                </a:solidFill>
              </a:rPr>
              <a:t>DDF</a:t>
            </a:r>
            <a:r>
              <a:rPr lang="ja-JP" altLang="en-US" sz="2200" dirty="0">
                <a:solidFill>
                  <a:schemeClr val="tx1"/>
                </a:solidFill>
              </a:rPr>
              <a:t>、話し合いのための質問、奉仕のための資金の各項目についてセッション実施</a:t>
            </a:r>
            <a:br>
              <a:rPr lang="en-US" altLang="ja-JP" sz="2200" dirty="0">
                <a:solidFill>
                  <a:schemeClr val="tx1"/>
                </a:solidFill>
              </a:rPr>
            </a:br>
            <a:br>
              <a:rPr lang="en-US" altLang="ja-JP" sz="2200" dirty="0">
                <a:solidFill>
                  <a:schemeClr val="tx1"/>
                </a:solidFill>
              </a:rPr>
            </a:br>
            <a:r>
              <a:rPr kumimoji="1" lang="ja-JP" altLang="en-US" sz="2400" b="1" dirty="0">
                <a:solidFill>
                  <a:srgbClr val="00B0F0"/>
                </a:solidFill>
              </a:rPr>
              <a:t>★２月</a:t>
            </a:r>
            <a:r>
              <a:rPr kumimoji="1" lang="en-US" altLang="ja-JP" sz="2400" b="1" dirty="0">
                <a:solidFill>
                  <a:srgbClr val="00B0F0"/>
                </a:solidFill>
              </a:rPr>
              <a:t>13</a:t>
            </a:r>
            <a:r>
              <a:rPr kumimoji="1" lang="ja-JP" altLang="en-US" sz="2400" b="1" dirty="0">
                <a:solidFill>
                  <a:srgbClr val="00B0F0"/>
                </a:solidFill>
              </a:rPr>
              <a:t>日</a:t>
            </a:r>
            <a:br>
              <a:rPr kumimoji="1" lang="en-US" altLang="ja-JP" sz="2400" b="1" dirty="0">
                <a:solidFill>
                  <a:srgbClr val="00B0F0"/>
                </a:solidFill>
              </a:rPr>
            </a:br>
            <a:r>
              <a:rPr kumimoji="1" lang="ja-JP" altLang="en-US" sz="2200" b="1" dirty="0">
                <a:solidFill>
                  <a:srgbClr val="00B0F0"/>
                </a:solidFill>
              </a:rPr>
              <a:t>〇第</a:t>
            </a:r>
            <a:r>
              <a:rPr kumimoji="1" lang="en-US" altLang="ja-JP" sz="2200" b="1" dirty="0">
                <a:solidFill>
                  <a:srgbClr val="00B0F0"/>
                </a:solidFill>
              </a:rPr>
              <a:t>7</a:t>
            </a:r>
            <a:r>
              <a:rPr kumimoji="1" lang="ja-JP" altLang="en-US" sz="2200" b="1" dirty="0">
                <a:solidFill>
                  <a:srgbClr val="00B0F0"/>
                </a:solidFill>
              </a:rPr>
              <a:t>回本会議：「困難な道を乗り越える」</a:t>
            </a:r>
            <a:br>
              <a:rPr kumimoji="1" lang="en-US" altLang="ja-JP" sz="2200" b="1" dirty="0">
                <a:solidFill>
                  <a:srgbClr val="00B0F0"/>
                </a:solidFill>
              </a:rPr>
            </a:br>
            <a:r>
              <a:rPr kumimoji="1" lang="ja-JP" altLang="en-US" sz="2200" b="1" dirty="0">
                <a:solidFill>
                  <a:srgbClr val="00B0F0"/>
                </a:solidFill>
              </a:rPr>
              <a:t>８．</a:t>
            </a:r>
            <a:r>
              <a:rPr lang="ja-JP" altLang="en-US" sz="2200" b="1" dirty="0">
                <a:solidFill>
                  <a:srgbClr val="00B0F0"/>
                </a:solidFill>
              </a:rPr>
              <a:t>ＣＤＳからの地域支援</a:t>
            </a:r>
            <a:r>
              <a:rPr lang="ja-JP" altLang="en-US" sz="2200" dirty="0">
                <a:solidFill>
                  <a:schemeClr val="tx1"/>
                </a:solidFill>
              </a:rPr>
              <a:t>（クラブ・地区支援室担当縄田　怜）</a:t>
            </a:r>
            <a:br>
              <a:rPr lang="en-US" altLang="ja-JP" sz="2200" dirty="0">
                <a:solidFill>
                  <a:schemeClr val="tx1"/>
                </a:solidFill>
              </a:rPr>
            </a:br>
            <a:r>
              <a:rPr lang="ja-JP" altLang="en-US" sz="2200" dirty="0">
                <a:solidFill>
                  <a:schemeClr val="tx1"/>
                </a:solidFill>
              </a:rPr>
              <a:t>地区ガバナー配分予算のスケジュール地区の年次財務表及び財務報告書</a:t>
            </a:r>
            <a:br>
              <a:rPr lang="en-US" altLang="ja-JP" sz="2200" dirty="0">
                <a:solidFill>
                  <a:schemeClr val="tx1"/>
                </a:solidFill>
              </a:rPr>
            </a:br>
            <a:r>
              <a:rPr lang="ja-JP" altLang="en-US" sz="2200" dirty="0">
                <a:solidFill>
                  <a:schemeClr val="tx1"/>
                </a:solidFill>
              </a:rPr>
              <a:t>　</a:t>
            </a:r>
            <a:r>
              <a:rPr lang="en-US" altLang="ja-JP" sz="2200" dirty="0">
                <a:solidFill>
                  <a:srgbClr val="FF0000"/>
                </a:solidFill>
              </a:rPr>
              <a:t>※</a:t>
            </a:r>
            <a:r>
              <a:rPr lang="ja-JP" altLang="en-US" sz="2200" dirty="0">
                <a:solidFill>
                  <a:srgbClr val="FF0000"/>
                </a:solidFill>
              </a:rPr>
              <a:t>以上担当者からの説明及び報告</a:t>
            </a:r>
            <a:br>
              <a:rPr lang="en-US" altLang="ja-JP" sz="2200" dirty="0">
                <a:solidFill>
                  <a:srgbClr val="FF0000"/>
                </a:solidFill>
              </a:rPr>
            </a:br>
            <a:r>
              <a:rPr lang="ja-JP" altLang="en-US" sz="2200" dirty="0">
                <a:solidFill>
                  <a:schemeClr val="tx1"/>
                </a:solidFill>
              </a:rPr>
              <a:t>ガバナーの役割と責務：一般的な課題を各種シナリオをもとにセッション</a:t>
            </a:r>
            <a:br>
              <a:rPr lang="en-US" altLang="ja-JP" sz="2200" dirty="0">
                <a:solidFill>
                  <a:schemeClr val="tx1"/>
                </a:solidFill>
              </a:rPr>
            </a:br>
            <a:br>
              <a:rPr lang="en-US" altLang="ja-JP" sz="2000" dirty="0">
                <a:solidFill>
                  <a:schemeClr val="tx1"/>
                </a:solidFill>
              </a:rPr>
            </a:br>
            <a:r>
              <a:rPr lang="ja-JP" altLang="en-US" sz="2200" b="1" dirty="0">
                <a:solidFill>
                  <a:srgbClr val="00B0F0"/>
                </a:solidFill>
              </a:rPr>
              <a:t>９．次年度に向けて</a:t>
            </a:r>
            <a:r>
              <a:rPr lang="ja-JP" altLang="en-US" sz="2200" dirty="0">
                <a:solidFill>
                  <a:schemeClr val="tx1"/>
                </a:solidFill>
              </a:rPr>
              <a:t>（ＬＦ滝澤功治（第</a:t>
            </a:r>
            <a:r>
              <a:rPr lang="en-US" altLang="ja-JP" sz="2200" dirty="0">
                <a:solidFill>
                  <a:schemeClr val="tx1"/>
                </a:solidFill>
              </a:rPr>
              <a:t>3</a:t>
            </a:r>
            <a:r>
              <a:rPr lang="ja-JP" altLang="en-US" sz="2200" dirty="0">
                <a:solidFill>
                  <a:schemeClr val="tx1"/>
                </a:solidFill>
              </a:rPr>
              <a:t>地域担当））</a:t>
            </a:r>
            <a:br>
              <a:rPr lang="en-US" altLang="ja-JP" sz="2200" dirty="0">
                <a:solidFill>
                  <a:schemeClr val="tx1"/>
                </a:solidFill>
              </a:rPr>
            </a:br>
            <a:r>
              <a:rPr lang="ja-JP" altLang="en-US" sz="2200" dirty="0">
                <a:solidFill>
                  <a:schemeClr val="tx1"/>
                </a:solidFill>
              </a:rPr>
              <a:t>協議会での経験を振り返る、次年度に向けて、次年度の計画を立てる</a:t>
            </a:r>
            <a:br>
              <a:rPr lang="en-US" altLang="ja-JP" sz="2200" dirty="0">
                <a:solidFill>
                  <a:schemeClr val="tx1"/>
                </a:solidFill>
              </a:rPr>
            </a:br>
            <a:br>
              <a:rPr lang="en-US" altLang="ja-JP" sz="2200" dirty="0">
                <a:solidFill>
                  <a:schemeClr val="tx1"/>
                </a:solidFill>
              </a:rPr>
            </a:br>
            <a:r>
              <a:rPr lang="en-US" altLang="ja-JP" sz="2200" b="1" dirty="0">
                <a:solidFill>
                  <a:srgbClr val="00B0F0"/>
                </a:solidFill>
              </a:rPr>
              <a:t>10</a:t>
            </a:r>
            <a:r>
              <a:rPr lang="ja-JP" altLang="en-US" sz="2200" b="1" dirty="0">
                <a:solidFill>
                  <a:srgbClr val="00B0F0"/>
                </a:solidFill>
              </a:rPr>
              <a:t>．ロータリーシニアリーダーとの地域セッション</a:t>
            </a:r>
            <a:br>
              <a:rPr lang="en-US" altLang="ja-JP" sz="2700" b="1" dirty="0">
                <a:solidFill>
                  <a:srgbClr val="00B0F0"/>
                </a:solidFill>
              </a:rPr>
            </a:br>
            <a:r>
              <a:rPr lang="ja-JP" altLang="en-US" sz="2200" dirty="0">
                <a:solidFill>
                  <a:schemeClr val="tx1"/>
                </a:solidFill>
              </a:rPr>
              <a:t>日本</a:t>
            </a:r>
            <a:r>
              <a:rPr lang="en-US" altLang="ja-JP" sz="2200" dirty="0">
                <a:solidFill>
                  <a:schemeClr val="tx1"/>
                </a:solidFill>
              </a:rPr>
              <a:t>DGE </a:t>
            </a:r>
            <a:r>
              <a:rPr lang="ja-JP" altLang="en-US" sz="2200" dirty="0">
                <a:solidFill>
                  <a:schemeClr val="tx1"/>
                </a:solidFill>
              </a:rPr>
              <a:t>及びパートナー合同で水野ＲＩ理事進行による意見交換会</a:t>
            </a:r>
            <a:br>
              <a:rPr lang="en-US" altLang="ja-JP" sz="2200" dirty="0">
                <a:solidFill>
                  <a:schemeClr val="tx1"/>
                </a:solidFill>
              </a:rPr>
            </a:br>
            <a:r>
              <a:rPr lang="ja-JP" altLang="en-US" sz="2200" dirty="0">
                <a:solidFill>
                  <a:schemeClr val="tx1"/>
                </a:solidFill>
              </a:rPr>
              <a:t>積極的に意見を述べた方はいつも通り！</a:t>
            </a:r>
            <a:br>
              <a:rPr lang="en-US" altLang="ja-JP" sz="2700" b="1" dirty="0">
                <a:solidFill>
                  <a:srgbClr val="00B0F0"/>
                </a:solidFill>
              </a:rPr>
            </a:br>
            <a:br>
              <a:rPr lang="en-US" altLang="ja-JP" sz="2400" dirty="0">
                <a:solidFill>
                  <a:schemeClr val="tx1"/>
                </a:solidFill>
              </a:rPr>
            </a:br>
            <a:br>
              <a:rPr lang="en-US" altLang="ja-JP" sz="2400" dirty="0">
                <a:solidFill>
                  <a:schemeClr val="tx1"/>
                </a:solidFill>
              </a:rPr>
            </a:br>
            <a:br>
              <a:rPr lang="en-US" altLang="ja-JP" sz="2400" dirty="0">
                <a:solidFill>
                  <a:schemeClr val="tx1"/>
                </a:solidFill>
              </a:rPr>
            </a:br>
            <a:endParaRPr lang="ja-JP" altLang="en-US" sz="2400" dirty="0">
              <a:solidFill>
                <a:srgbClr val="00B0F0"/>
              </a:solidFill>
            </a:endParaRPr>
          </a:p>
        </p:txBody>
      </p:sp>
      <p:sp>
        <p:nvSpPr>
          <p:cNvPr id="4" name="テキスト ボックス 3"/>
          <p:cNvSpPr txBox="1"/>
          <p:nvPr/>
        </p:nvSpPr>
        <p:spPr>
          <a:xfrm>
            <a:off x="3044890" y="3105834"/>
            <a:ext cx="6102220" cy="646331"/>
          </a:xfrm>
          <a:prstGeom prst="rect">
            <a:avLst/>
          </a:prstGeom>
          <a:noFill/>
        </p:spPr>
        <p:txBody>
          <a:bodyPr wrap="square">
            <a:spAutoFit/>
          </a:bodyPr>
          <a:lstStyle/>
          <a:p>
            <a:br>
              <a:rPr lang="en-US" altLang="ja-JP" sz="1800" dirty="0">
                <a:solidFill>
                  <a:schemeClr val="tx1"/>
                </a:solidFill>
              </a:rPr>
            </a:br>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34978"/>
            <a:ext cx="8596668" cy="1231272"/>
          </a:xfrm>
        </p:spPr>
        <p:txBody>
          <a:bodyPr>
            <a:normAutofit/>
          </a:bodyPr>
          <a:lstStyle/>
          <a:p>
            <a:r>
              <a:rPr kumimoji="1" lang="en-US" altLang="ja-JP" dirty="0"/>
              <a:t>2</a:t>
            </a:r>
            <a:r>
              <a:rPr kumimoji="1" lang="ja-JP" altLang="en-US" dirty="0"/>
              <a:t>月</a:t>
            </a:r>
            <a:r>
              <a:rPr kumimoji="1" lang="en-US" altLang="ja-JP" dirty="0"/>
              <a:t>12</a:t>
            </a:r>
            <a:r>
              <a:rPr kumimoji="1" lang="ja-JP" altLang="en-US" dirty="0"/>
              <a:t>日　</a:t>
            </a:r>
            <a:r>
              <a:rPr kumimoji="1" lang="en-US" altLang="ja-JP" dirty="0"/>
              <a:t>17</a:t>
            </a:r>
            <a:r>
              <a:rPr kumimoji="1" lang="ja-JP" altLang="en-US" dirty="0"/>
              <a:t>：</a:t>
            </a:r>
            <a:r>
              <a:rPr kumimoji="1" lang="en-US" altLang="ja-JP" dirty="0"/>
              <a:t>30</a:t>
            </a:r>
            <a:r>
              <a:rPr lang="ja-JP" altLang="en-US" dirty="0"/>
              <a:t>～</a:t>
            </a:r>
            <a:r>
              <a:rPr lang="en-US" altLang="ja-JP" dirty="0"/>
              <a:t>19</a:t>
            </a:r>
            <a:r>
              <a:rPr lang="ja-JP" altLang="en-US" dirty="0"/>
              <a:t>：</a:t>
            </a:r>
            <a:r>
              <a:rPr lang="en-US" altLang="ja-JP" dirty="0"/>
              <a:t>00</a:t>
            </a:r>
            <a:br>
              <a:rPr lang="en-US" altLang="ja-JP" dirty="0"/>
            </a:br>
            <a:r>
              <a:rPr lang="ja-JP" altLang="en-US" dirty="0"/>
              <a:t>文化ショーケースの模様</a:t>
            </a: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829" y="1643149"/>
            <a:ext cx="3095596" cy="4605251"/>
          </a:xfr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279" y="1643149"/>
            <a:ext cx="3095596" cy="460525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0729" y="1643148"/>
            <a:ext cx="3095596" cy="46052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0520" y="273377"/>
            <a:ext cx="8003356" cy="644793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673510"/>
          </a:xfrm>
        </p:spPr>
        <p:txBody>
          <a:bodyPr>
            <a:normAutofit/>
          </a:bodyPr>
          <a:lstStyle/>
          <a:p>
            <a:pPr algn="ctr"/>
            <a:r>
              <a:rPr kumimoji="1" lang="ja-JP" altLang="en-US" sz="2800" dirty="0"/>
              <a:t>アーチック会長・ジェニファー元会長スピーチ</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7704" y="1282700"/>
            <a:ext cx="5073444" cy="4759325"/>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9858" y="1282700"/>
            <a:ext cx="4881716" cy="47593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歓迎レセプション・</a:t>
            </a:r>
            <a:r>
              <a:rPr kumimoji="1" lang="en-US" altLang="ja-JP" dirty="0"/>
              <a:t>2</a:t>
            </a:r>
            <a:r>
              <a:rPr kumimoji="1" lang="ja-JP" altLang="en-US" dirty="0"/>
              <a:t>月</a:t>
            </a:r>
            <a:r>
              <a:rPr kumimoji="1" lang="en-US" altLang="ja-JP" dirty="0"/>
              <a:t>13</a:t>
            </a:r>
            <a:r>
              <a:rPr kumimoji="1" lang="ja-JP" altLang="en-US" dirty="0"/>
              <a:t>日閉会晩餐会　　</a:t>
            </a:r>
          </a:p>
        </p:txBody>
      </p:sp>
      <p:pic>
        <p:nvPicPr>
          <p:cNvPr id="5"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487594" y="2160588"/>
            <a:ext cx="2911734" cy="3881437"/>
          </a:xfrm>
          <a:prstGeom prst="rect">
            <a:avLst/>
          </a:prstGeom>
        </p:spPr>
      </p:pic>
      <p:pic>
        <p:nvPicPr>
          <p:cNvPr id="6" name="コンテンツ プレースホルダー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94716" y="2160588"/>
            <a:ext cx="2911734" cy="38814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609599"/>
            <a:ext cx="9366318" cy="968477"/>
          </a:xfrm>
        </p:spPr>
        <p:txBody>
          <a:bodyPr>
            <a:normAutofit fontScale="90000"/>
          </a:bodyPr>
          <a:lstStyle/>
          <a:p>
            <a:r>
              <a:rPr kumimoji="1" lang="ja-JP" altLang="en-US" sz="4400" dirty="0">
                <a:solidFill>
                  <a:srgbClr val="FF0000"/>
                </a:solidFill>
              </a:rPr>
              <a:t>①</a:t>
            </a:r>
            <a:r>
              <a:rPr kumimoji="1" lang="en-US" altLang="ja-JP" sz="4400" dirty="0">
                <a:solidFill>
                  <a:srgbClr val="FF0000"/>
                </a:solidFill>
              </a:rPr>
              <a:t>DREAM</a:t>
            </a:r>
            <a:br>
              <a:rPr kumimoji="1" lang="en-US" altLang="ja-JP" sz="9600" dirty="0">
                <a:solidFill>
                  <a:srgbClr val="FF0000"/>
                </a:solidFill>
              </a:rPr>
            </a:br>
            <a:br>
              <a:rPr kumimoji="1" lang="en-US" altLang="ja-JP" sz="9600" dirty="0">
                <a:solidFill>
                  <a:srgbClr val="FF0000"/>
                </a:solidFill>
              </a:rPr>
            </a:br>
            <a:r>
              <a:rPr lang="ja-JP" altLang="en-US" dirty="0">
                <a:solidFill>
                  <a:srgbClr val="00B0F0"/>
                </a:solidFill>
              </a:rPr>
              <a:t>「</a:t>
            </a:r>
            <a:r>
              <a:rPr lang="en-US" altLang="ja-JP" dirty="0">
                <a:solidFill>
                  <a:srgbClr val="00B0F0"/>
                </a:solidFill>
              </a:rPr>
              <a:t>Don`t give up on your dreams, or your</a:t>
            </a:r>
            <a:br>
              <a:rPr lang="en-US" altLang="ja-JP" dirty="0">
                <a:solidFill>
                  <a:srgbClr val="00B0F0"/>
                </a:solidFill>
              </a:rPr>
            </a:br>
            <a:r>
              <a:rPr lang="en-US" altLang="ja-JP" dirty="0">
                <a:solidFill>
                  <a:srgbClr val="00B0F0"/>
                </a:solidFill>
              </a:rPr>
              <a:t>      </a:t>
            </a:r>
            <a:r>
              <a:rPr lang="ja-JP" altLang="en-US" dirty="0">
                <a:solidFill>
                  <a:srgbClr val="00B0F0"/>
                </a:solidFill>
              </a:rPr>
              <a:t>　　　</a:t>
            </a:r>
            <a:r>
              <a:rPr lang="en-US" altLang="ja-JP" dirty="0">
                <a:solidFill>
                  <a:srgbClr val="00B0F0"/>
                </a:solidFill>
              </a:rPr>
              <a:t>dreams will give </a:t>
            </a:r>
            <a:r>
              <a:rPr kumimoji="1" lang="en-US" altLang="ja-JP" dirty="0">
                <a:solidFill>
                  <a:srgbClr val="00B0F0"/>
                </a:solidFill>
              </a:rPr>
              <a:t>up on you</a:t>
            </a:r>
            <a:r>
              <a:rPr kumimoji="1" lang="ja-JP" altLang="en-US" dirty="0">
                <a:solidFill>
                  <a:srgbClr val="00B0F0"/>
                </a:solidFill>
              </a:rPr>
              <a:t>」</a:t>
            </a:r>
            <a:br>
              <a:rPr kumimoji="1" lang="en-US" altLang="ja-JP" dirty="0">
                <a:solidFill>
                  <a:srgbClr val="00B0F0"/>
                </a:solidFill>
              </a:rPr>
            </a:br>
            <a:br>
              <a:rPr kumimoji="1" lang="en-US" altLang="ja-JP" dirty="0">
                <a:solidFill>
                  <a:srgbClr val="00B0F0"/>
                </a:solidFill>
              </a:rPr>
            </a:br>
            <a:r>
              <a:rPr kumimoji="1" lang="ja-JP" altLang="en-US" dirty="0">
                <a:solidFill>
                  <a:srgbClr val="FF0000"/>
                </a:solidFill>
              </a:rPr>
              <a:t>夢を諦めるな、諦めると夢が貴方を見捨てます。</a:t>
            </a:r>
            <a:br>
              <a:rPr kumimoji="1" lang="en-US" altLang="ja-JP" dirty="0">
                <a:solidFill>
                  <a:srgbClr val="FF0000"/>
                </a:solidFill>
              </a:rPr>
            </a:br>
            <a:endParaRPr lang="ja-JP" altLang="en-US" dirty="0"/>
          </a:p>
        </p:txBody>
      </p:sp>
      <p:sp>
        <p:nvSpPr>
          <p:cNvPr id="6" name="テキスト ボックス 5"/>
          <p:cNvSpPr txBox="1"/>
          <p:nvPr/>
        </p:nvSpPr>
        <p:spPr>
          <a:xfrm>
            <a:off x="3049229" y="-8428412"/>
            <a:ext cx="6098458" cy="3046988"/>
          </a:xfrm>
          <a:prstGeom prst="rect">
            <a:avLst/>
          </a:prstGeom>
          <a:noFill/>
        </p:spPr>
        <p:txBody>
          <a:bodyPr wrap="square">
            <a:spAutoFit/>
          </a:bodyPr>
          <a:lstStyle/>
          <a:p>
            <a:r>
              <a:rPr kumimoji="1" lang="ja-JP" altLang="en-US" sz="3200" dirty="0">
                <a:solidFill>
                  <a:srgbClr val="FF0000"/>
                </a:solidFill>
              </a:rPr>
              <a:t>①</a:t>
            </a:r>
            <a:r>
              <a:rPr kumimoji="1" lang="en-US" altLang="ja-JP" sz="3200" dirty="0">
                <a:solidFill>
                  <a:srgbClr val="FF0000"/>
                </a:solidFill>
              </a:rPr>
              <a:t>DREAM</a:t>
            </a:r>
          </a:p>
          <a:p>
            <a:r>
              <a:rPr lang="ja-JP" altLang="en-US" sz="3200" dirty="0">
                <a:solidFill>
                  <a:srgbClr val="00B0F0"/>
                </a:solidFill>
              </a:rPr>
              <a:t>「</a:t>
            </a:r>
            <a:r>
              <a:rPr lang="en-US" altLang="ja-JP" sz="3200" dirty="0">
                <a:solidFill>
                  <a:srgbClr val="00B0F0"/>
                </a:solidFill>
              </a:rPr>
              <a:t>Don`t give up on your dreams, or your dreams </a:t>
            </a:r>
          </a:p>
          <a:p>
            <a:r>
              <a:rPr lang="en-US" altLang="ja-JP" sz="3200" dirty="0">
                <a:solidFill>
                  <a:srgbClr val="00B0F0"/>
                </a:solidFill>
              </a:rPr>
              <a:t>     will give </a:t>
            </a:r>
            <a:r>
              <a:rPr kumimoji="1" lang="en-US" altLang="ja-JP" sz="3200" dirty="0">
                <a:solidFill>
                  <a:srgbClr val="00B0F0"/>
                </a:solidFill>
              </a:rPr>
              <a:t>up on you</a:t>
            </a:r>
          </a:p>
          <a:p>
            <a:r>
              <a:rPr kumimoji="1" lang="ja-JP" altLang="en-US" sz="3200" dirty="0">
                <a:solidFill>
                  <a:srgbClr val="FF0000"/>
                </a:solidFill>
              </a:rPr>
              <a:t>夢を諦めるな、諦めると夢が貴方を見捨てます。</a:t>
            </a:r>
            <a:endParaRPr kumimoji="1" lang="en-US" altLang="ja-JP" sz="3200" dirty="0">
              <a:solidFill>
                <a:srgbClr val="FF0000"/>
              </a:solidFill>
            </a:endParaRPr>
          </a:p>
        </p:txBody>
      </p:sp>
      <p:sp>
        <p:nvSpPr>
          <p:cNvPr id="8" name="テキスト ボックス 7"/>
          <p:cNvSpPr txBox="1"/>
          <p:nvPr/>
        </p:nvSpPr>
        <p:spPr>
          <a:xfrm>
            <a:off x="3049229" y="-12698070"/>
            <a:ext cx="6098458" cy="3046988"/>
          </a:xfrm>
          <a:prstGeom prst="rect">
            <a:avLst/>
          </a:prstGeom>
          <a:noFill/>
        </p:spPr>
        <p:txBody>
          <a:bodyPr wrap="square">
            <a:spAutoFit/>
          </a:bodyPr>
          <a:lstStyle/>
          <a:p>
            <a:r>
              <a:rPr kumimoji="1" lang="ja-JP" altLang="en-US" sz="3200" dirty="0">
                <a:solidFill>
                  <a:srgbClr val="FF0000"/>
                </a:solidFill>
              </a:rPr>
              <a:t>①</a:t>
            </a:r>
            <a:r>
              <a:rPr kumimoji="1" lang="en-US" altLang="ja-JP" sz="3200" dirty="0">
                <a:solidFill>
                  <a:srgbClr val="FF0000"/>
                </a:solidFill>
              </a:rPr>
              <a:t>DREAM</a:t>
            </a:r>
          </a:p>
          <a:p>
            <a:r>
              <a:rPr lang="ja-JP" altLang="en-US" sz="3200" dirty="0">
                <a:solidFill>
                  <a:srgbClr val="00B0F0"/>
                </a:solidFill>
              </a:rPr>
              <a:t>「</a:t>
            </a:r>
            <a:r>
              <a:rPr lang="en-US" altLang="ja-JP" sz="3200" dirty="0">
                <a:solidFill>
                  <a:srgbClr val="00B0F0"/>
                </a:solidFill>
              </a:rPr>
              <a:t>Don`t give up on your dreams, or your dreams </a:t>
            </a:r>
          </a:p>
          <a:p>
            <a:r>
              <a:rPr lang="en-US" altLang="ja-JP" sz="3200" dirty="0">
                <a:solidFill>
                  <a:srgbClr val="00B0F0"/>
                </a:solidFill>
              </a:rPr>
              <a:t>     will give </a:t>
            </a:r>
            <a:r>
              <a:rPr kumimoji="1" lang="en-US" altLang="ja-JP" sz="3200" dirty="0">
                <a:solidFill>
                  <a:srgbClr val="00B0F0"/>
                </a:solidFill>
              </a:rPr>
              <a:t>up on you</a:t>
            </a:r>
          </a:p>
          <a:p>
            <a:r>
              <a:rPr kumimoji="1" lang="ja-JP" altLang="en-US" sz="3200" dirty="0">
                <a:solidFill>
                  <a:srgbClr val="FF0000"/>
                </a:solidFill>
              </a:rPr>
              <a:t>夢を諦めるな、諦めると夢が貴方を見捨てます。</a:t>
            </a:r>
            <a:endParaRPr kumimoji="1" lang="en-US" altLang="ja-JP" sz="3200" dirty="0">
              <a:solidFill>
                <a:srgbClr val="FF0000"/>
              </a:solidFill>
            </a:endParaRPr>
          </a:p>
        </p:txBody>
      </p:sp>
      <p:sp>
        <p:nvSpPr>
          <p:cNvPr id="10" name="テキスト ボックス 9"/>
          <p:cNvSpPr txBox="1"/>
          <p:nvPr/>
        </p:nvSpPr>
        <p:spPr>
          <a:xfrm>
            <a:off x="3049229" y="-14836586"/>
            <a:ext cx="6098458" cy="3046988"/>
          </a:xfrm>
          <a:prstGeom prst="rect">
            <a:avLst/>
          </a:prstGeom>
          <a:noFill/>
        </p:spPr>
        <p:txBody>
          <a:bodyPr wrap="square">
            <a:spAutoFit/>
          </a:bodyPr>
          <a:lstStyle/>
          <a:p>
            <a:r>
              <a:rPr kumimoji="1" lang="ja-JP" altLang="en-US" sz="3200" dirty="0">
                <a:solidFill>
                  <a:srgbClr val="FF0000"/>
                </a:solidFill>
              </a:rPr>
              <a:t>①</a:t>
            </a:r>
            <a:r>
              <a:rPr kumimoji="1" lang="en-US" altLang="ja-JP" sz="3200" dirty="0">
                <a:solidFill>
                  <a:srgbClr val="FF0000"/>
                </a:solidFill>
              </a:rPr>
              <a:t>DREAM</a:t>
            </a:r>
          </a:p>
          <a:p>
            <a:r>
              <a:rPr lang="ja-JP" altLang="en-US" sz="3200" dirty="0">
                <a:solidFill>
                  <a:srgbClr val="00B0F0"/>
                </a:solidFill>
              </a:rPr>
              <a:t>「</a:t>
            </a:r>
            <a:r>
              <a:rPr lang="en-US" altLang="ja-JP" sz="3200" dirty="0">
                <a:solidFill>
                  <a:srgbClr val="00B0F0"/>
                </a:solidFill>
              </a:rPr>
              <a:t>Don`t give up on your dreams, or your dreams </a:t>
            </a:r>
          </a:p>
          <a:p>
            <a:r>
              <a:rPr lang="en-US" altLang="ja-JP" sz="3200" dirty="0">
                <a:solidFill>
                  <a:srgbClr val="00B0F0"/>
                </a:solidFill>
              </a:rPr>
              <a:t>     will give </a:t>
            </a:r>
            <a:r>
              <a:rPr kumimoji="1" lang="en-US" altLang="ja-JP" sz="3200" dirty="0">
                <a:solidFill>
                  <a:srgbClr val="00B0F0"/>
                </a:solidFill>
              </a:rPr>
              <a:t>up on you</a:t>
            </a:r>
          </a:p>
          <a:p>
            <a:r>
              <a:rPr kumimoji="1" lang="ja-JP" altLang="en-US" sz="3200" dirty="0">
                <a:solidFill>
                  <a:srgbClr val="FF0000"/>
                </a:solidFill>
              </a:rPr>
              <a:t>夢を諦めるな、諦めると夢が貴方を見捨てます。</a:t>
            </a:r>
            <a:endParaRPr kumimoji="1" lang="en-US" altLang="ja-JP" sz="32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00667" y="2015068"/>
            <a:ext cx="7975600" cy="1735666"/>
          </a:xfrm>
        </p:spPr>
        <p:txBody>
          <a:bodyPr/>
          <a:lstStyle/>
          <a:p>
            <a:r>
              <a:rPr kumimoji="1" lang="en-US" altLang="ja-JP" dirty="0"/>
              <a:t>2025-26</a:t>
            </a:r>
            <a:r>
              <a:rPr kumimoji="1" lang="ja-JP" altLang="en-US" dirty="0"/>
              <a:t>年度</a:t>
            </a:r>
            <a:br>
              <a:rPr kumimoji="1" lang="en-US" altLang="ja-JP" dirty="0"/>
            </a:br>
            <a:r>
              <a:rPr kumimoji="1" lang="en-US" altLang="ja-JP" dirty="0"/>
              <a:t>RI2830</a:t>
            </a:r>
            <a:r>
              <a:rPr kumimoji="1" lang="ja-JP" altLang="en-US" dirty="0"/>
              <a:t>地区運営方針</a:t>
            </a:r>
          </a:p>
        </p:txBody>
      </p:sp>
      <p:sp>
        <p:nvSpPr>
          <p:cNvPr id="3" name="字幕 2"/>
          <p:cNvSpPr>
            <a:spLocks noGrp="1"/>
          </p:cNvSpPr>
          <p:nvPr>
            <p:ph type="subTitle" idx="1"/>
          </p:nvPr>
        </p:nvSpPr>
        <p:spPr/>
        <p:txBody>
          <a:bodyPr>
            <a:normAutofit/>
          </a:bodyPr>
          <a:lstStyle/>
          <a:p>
            <a:r>
              <a:rPr kumimoji="1" lang="en-US" altLang="ja-JP" sz="2000" dirty="0"/>
              <a:t>2025-26</a:t>
            </a:r>
            <a:r>
              <a:rPr kumimoji="1" lang="ja-JP" altLang="en-US" sz="2000" dirty="0"/>
              <a:t>年度</a:t>
            </a:r>
            <a:endParaRPr kumimoji="1" lang="en-US" altLang="ja-JP" sz="2000" dirty="0"/>
          </a:p>
          <a:p>
            <a:r>
              <a:rPr lang="ja-JP" altLang="en-US" sz="2000" dirty="0"/>
              <a:t>ガバナー　米谷恵司</a:t>
            </a:r>
            <a:endParaRPr kumimoji="1" lang="ja-JP"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267" y="415925"/>
            <a:ext cx="11413066" cy="5778398"/>
          </a:xfrm>
        </p:spPr>
        <p:txBody>
          <a:bodyPr>
            <a:normAutofit/>
          </a:bodyPr>
          <a:lstStyle/>
          <a:p>
            <a:pPr algn="ctr"/>
            <a:r>
              <a:rPr kumimoji="1" lang="ja-JP" altLang="en-US" dirty="0"/>
              <a:t>　　　　　　　　　　　　　　　　　　　　　　　　　　　　　　　　　　　　　　　</a:t>
            </a:r>
            <a:r>
              <a:rPr kumimoji="1" lang="en-US" altLang="ja-JP" sz="4800" dirty="0">
                <a:solidFill>
                  <a:schemeClr val="tx1"/>
                </a:solidFill>
              </a:rPr>
              <a:t>RI</a:t>
            </a:r>
            <a:r>
              <a:rPr kumimoji="1" lang="ja-JP" altLang="en-US" sz="4800" dirty="0">
                <a:solidFill>
                  <a:schemeClr val="tx1"/>
                </a:solidFill>
              </a:rPr>
              <a:t>第</a:t>
            </a:r>
            <a:r>
              <a:rPr kumimoji="1" lang="en-US" altLang="ja-JP" sz="4800" dirty="0">
                <a:solidFill>
                  <a:schemeClr val="tx1"/>
                </a:solidFill>
              </a:rPr>
              <a:t>2830</a:t>
            </a:r>
            <a:r>
              <a:rPr kumimoji="1" lang="ja-JP" altLang="en-US" sz="4800" dirty="0">
                <a:solidFill>
                  <a:schemeClr val="tx1"/>
                </a:solidFill>
              </a:rPr>
              <a:t>地区</a:t>
            </a:r>
            <a:r>
              <a:rPr kumimoji="1" lang="en-US" altLang="ja-JP" sz="4800" dirty="0">
                <a:solidFill>
                  <a:schemeClr val="tx1"/>
                </a:solidFill>
              </a:rPr>
              <a:t>2025-26</a:t>
            </a:r>
            <a:r>
              <a:rPr kumimoji="1" lang="ja-JP" altLang="en-US" sz="4800" dirty="0">
                <a:solidFill>
                  <a:schemeClr val="tx1"/>
                </a:solidFill>
              </a:rPr>
              <a:t>年度</a:t>
            </a:r>
            <a:br>
              <a:rPr kumimoji="1" lang="en-US" altLang="ja-JP" sz="4800" dirty="0">
                <a:solidFill>
                  <a:schemeClr val="tx1"/>
                </a:solidFill>
              </a:rPr>
            </a:br>
            <a:r>
              <a:rPr lang="ja-JP" altLang="en-US" sz="4800" b="1" dirty="0">
                <a:solidFill>
                  <a:schemeClr val="tx1"/>
                </a:solidFill>
              </a:rPr>
              <a:t>会長エレクト研修セミナー</a:t>
            </a:r>
            <a:r>
              <a:rPr kumimoji="1" lang="ja-JP" altLang="en-US" sz="4800" b="1" dirty="0">
                <a:solidFill>
                  <a:schemeClr val="tx1"/>
                </a:solidFill>
              </a:rPr>
              <a:t>　</a:t>
            </a:r>
            <a:br>
              <a:rPr kumimoji="1" lang="en-US" altLang="ja-JP" sz="3600" b="1" dirty="0"/>
            </a:br>
            <a:br>
              <a:rPr kumimoji="1" lang="en-US" altLang="ja-JP" dirty="0"/>
            </a:br>
            <a:r>
              <a:rPr kumimoji="1" lang="en-US" altLang="ja-JP" sz="4400" b="1" dirty="0">
                <a:solidFill>
                  <a:srgbClr val="00B050"/>
                </a:solidFill>
              </a:rPr>
              <a:t>RI</a:t>
            </a:r>
            <a:r>
              <a:rPr kumimoji="1" lang="ja-JP" altLang="en-US" sz="4400" b="1" dirty="0">
                <a:solidFill>
                  <a:srgbClr val="00B050"/>
                </a:solidFill>
              </a:rPr>
              <a:t>会長エレクﾄメーッセージ</a:t>
            </a:r>
            <a:br>
              <a:rPr kumimoji="1" lang="en-US" altLang="ja-JP" sz="4400" b="1" dirty="0">
                <a:solidFill>
                  <a:srgbClr val="00B050"/>
                </a:solidFill>
              </a:rPr>
            </a:br>
            <a:r>
              <a:rPr kumimoji="1" lang="ja-JP" altLang="en-US" sz="4400" b="1" dirty="0">
                <a:solidFill>
                  <a:srgbClr val="00B050"/>
                </a:solidFill>
              </a:rPr>
              <a:t>及び地区運営方針</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1467" y="177800"/>
            <a:ext cx="8418868" cy="1955800"/>
          </a:xfrm>
        </p:spPr>
        <p:txBody>
          <a:bodyPr>
            <a:normAutofit fontScale="90000"/>
          </a:bodyPr>
          <a:lstStyle/>
          <a:p>
            <a:pPr algn="ctr"/>
            <a:r>
              <a:rPr kumimoji="1" lang="ja-JP" altLang="en-US" dirty="0">
                <a:solidFill>
                  <a:schemeClr val="tx1"/>
                </a:solidFill>
              </a:rPr>
              <a:t>国際ロータリー</a:t>
            </a:r>
            <a:r>
              <a:rPr kumimoji="1" lang="en-US" altLang="ja-JP" dirty="0">
                <a:solidFill>
                  <a:schemeClr val="tx1"/>
                </a:solidFill>
              </a:rPr>
              <a:t>2025-26</a:t>
            </a:r>
            <a:r>
              <a:rPr kumimoji="1" lang="ja-JP" altLang="en-US" dirty="0">
                <a:solidFill>
                  <a:schemeClr val="tx1"/>
                </a:solidFill>
              </a:rPr>
              <a:t>年度　</a:t>
            </a:r>
            <a:br>
              <a:rPr lang="en-US" altLang="ja-JP" sz="3200" dirty="0"/>
            </a:br>
            <a:br>
              <a:rPr lang="en-US" altLang="ja-JP" sz="3200" dirty="0"/>
            </a:br>
            <a:r>
              <a:rPr lang="ja-JP" altLang="en-US" sz="3100" b="1" dirty="0">
                <a:solidFill>
                  <a:schemeClr val="tx1"/>
                </a:solidFill>
              </a:rPr>
              <a:t>マリオ・セザール・マルティネス・デ・カマルゴ</a:t>
            </a:r>
            <a:br>
              <a:rPr lang="en-US" altLang="ja-JP" sz="2800" dirty="0"/>
            </a:br>
            <a:r>
              <a:rPr lang="en-US" altLang="ja-JP" sz="4400" dirty="0">
                <a:solidFill>
                  <a:srgbClr val="FF0000"/>
                </a:solidFill>
              </a:rPr>
              <a:t>RI</a:t>
            </a:r>
            <a:r>
              <a:rPr lang="ja-JP" altLang="en-US" sz="4400" dirty="0">
                <a:solidFill>
                  <a:srgbClr val="FF0000"/>
                </a:solidFill>
              </a:rPr>
              <a:t>会長メッセージ</a:t>
            </a:r>
            <a:br>
              <a:rPr lang="en-US" altLang="ja-JP" dirty="0">
                <a:solidFill>
                  <a:srgbClr val="FF0000"/>
                </a:solidFill>
              </a:rPr>
            </a:br>
            <a:endParaRPr kumimoji="1" lang="ja-JP" altLang="en-US" dirty="0">
              <a:solidFill>
                <a:srgbClr val="FF0000"/>
              </a:solidFill>
            </a:endParaRPr>
          </a:p>
        </p:txBody>
      </p:sp>
      <p:sp>
        <p:nvSpPr>
          <p:cNvPr id="3" name="コンテンツ プレースホルダー 2"/>
          <p:cNvSpPr>
            <a:spLocks noGrp="1"/>
          </p:cNvSpPr>
          <p:nvPr>
            <p:ph idx="1"/>
          </p:nvPr>
        </p:nvSpPr>
        <p:spPr>
          <a:xfrm>
            <a:off x="677334" y="2472267"/>
            <a:ext cx="8596668" cy="3953933"/>
          </a:xfrm>
        </p:spPr>
        <p:txBody>
          <a:bodyPr/>
          <a:lstStyle/>
          <a:p>
            <a:pPr marL="0" indent="0" algn="ctr">
              <a:buNone/>
            </a:pPr>
            <a:r>
              <a:rPr lang="en-US" altLang="ja-JP" sz="6000" dirty="0">
                <a:solidFill>
                  <a:srgbClr val="FF0000"/>
                </a:solidFill>
              </a:rPr>
              <a:t>UNITE</a:t>
            </a:r>
            <a:r>
              <a:rPr lang="ja-JP" altLang="en-US" sz="6000" dirty="0">
                <a:solidFill>
                  <a:srgbClr val="FF0000"/>
                </a:solidFill>
              </a:rPr>
              <a:t> </a:t>
            </a:r>
            <a:r>
              <a:rPr lang="en-US" altLang="ja-JP" sz="6000" dirty="0">
                <a:solidFill>
                  <a:srgbClr val="FF0000"/>
                </a:solidFill>
              </a:rPr>
              <a:t>FOR GOOD</a:t>
            </a:r>
          </a:p>
          <a:p>
            <a:pPr marL="0" indent="0" algn="ctr">
              <a:buNone/>
            </a:pPr>
            <a:r>
              <a:rPr lang="en-US" altLang="ja-JP" sz="6000" dirty="0">
                <a:solidFill>
                  <a:srgbClr val="00B050"/>
                </a:solidFill>
              </a:rPr>
              <a:t>『</a:t>
            </a:r>
            <a:r>
              <a:rPr lang="ja-JP" altLang="en-US" sz="6000" dirty="0">
                <a:solidFill>
                  <a:srgbClr val="00B050"/>
                </a:solidFill>
              </a:rPr>
              <a:t>よいことのための手を取りあおう</a:t>
            </a:r>
            <a:r>
              <a:rPr lang="en-US" altLang="ja-JP" sz="6000" dirty="0">
                <a:solidFill>
                  <a:srgbClr val="00B050"/>
                </a:solidFill>
              </a:rPr>
              <a:t>』</a:t>
            </a:r>
          </a:p>
          <a:p>
            <a:endParaRPr kumimoji="1" lang="en-US" altLang="ja-JP" dirty="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338668"/>
            <a:ext cx="8596668" cy="1498600"/>
          </a:xfrm>
        </p:spPr>
        <p:txBody>
          <a:bodyPr>
            <a:normAutofit fontScale="90000"/>
          </a:bodyPr>
          <a:lstStyle/>
          <a:p>
            <a:r>
              <a:rPr lang="ja-JP"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「不可欠な</a:t>
            </a:r>
            <a:r>
              <a:rPr lang="en-US"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3</a:t>
            </a:r>
            <a:r>
              <a:rPr lang="ja-JP"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つの柱」として、</a:t>
            </a:r>
            <a:br>
              <a:rPr lang="en-US" altLang="ja-JP"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br>
            <a:r>
              <a:rPr lang="ja-JP" altLang="en-US" sz="32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a:t>
            </a:r>
            <a:r>
              <a:rPr lang="ja-JP" altLang="ja-JP" sz="3200" b="1" kern="0" dirty="0">
                <a:solidFill>
                  <a:srgbClr val="FFC000"/>
                </a:solidFill>
                <a:effectLst/>
                <a:latin typeface="游明朝" panose="02020400000000000000" pitchFamily="18" charset="-128"/>
                <a:ea typeface="メイリオ" panose="020B0604030504040204" charset="-128"/>
                <a:cs typeface="ＭＳ Ｐゴシック" panose="020B0600070205080204" charset="-128"/>
              </a:rPr>
              <a:t>革新</a:t>
            </a:r>
            <a:r>
              <a:rPr lang="en-US" altLang="ja-JP"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ja-JP" sz="3200" b="1" kern="0" dirty="0">
                <a:solidFill>
                  <a:srgbClr val="00B0F0"/>
                </a:solidFill>
                <a:effectLst/>
                <a:latin typeface="游明朝" panose="02020400000000000000" pitchFamily="18" charset="-128"/>
                <a:ea typeface="メイリオ" panose="020B0604030504040204" charset="-128"/>
                <a:cs typeface="ＭＳ Ｐゴシック" panose="020B0600070205080204" charset="-128"/>
              </a:rPr>
              <a:t>継続性</a:t>
            </a:r>
            <a:r>
              <a:rPr lang="en-US" altLang="ja-JP"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3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3200" b="1" kern="0" dirty="0">
                <a:solidFill>
                  <a:srgbClr val="00B050"/>
                </a:solidFill>
                <a:effectLst/>
                <a:latin typeface="游明朝" panose="02020400000000000000" pitchFamily="18" charset="-128"/>
                <a:ea typeface="メイリオ" panose="020B0604030504040204" charset="-128"/>
                <a:cs typeface="ＭＳ Ｐゴシック" panose="020B0600070205080204" charset="-128"/>
              </a:rPr>
              <a:t>パートナーシップ</a:t>
            </a:r>
            <a:br>
              <a:rPr lang="en-US" altLang="ja-JP" sz="3200" b="1" kern="0" dirty="0">
                <a:solidFill>
                  <a:srgbClr val="00B050"/>
                </a:solidFill>
                <a:effectLst/>
                <a:latin typeface="游明朝" panose="02020400000000000000" pitchFamily="18" charset="-128"/>
                <a:ea typeface="メイリオ" panose="020B0604030504040204" charset="-128"/>
                <a:cs typeface="ＭＳ Ｐゴシック" panose="020B0600070205080204" charset="-128"/>
              </a:rPr>
            </a:br>
            <a:r>
              <a:rPr lang="ja-JP" altLang="en-US" sz="3200" b="1" kern="0" dirty="0">
                <a:solidFill>
                  <a:srgbClr val="00B0F0"/>
                </a:solidFill>
                <a:effectLst/>
                <a:latin typeface="游明朝" panose="02020400000000000000" pitchFamily="18" charset="-128"/>
                <a:ea typeface="メイリオ" panose="020B0604030504040204" charset="-128"/>
                <a:cs typeface="ＭＳ Ｐゴシック" panose="020B0600070205080204" charset="-128"/>
              </a:rPr>
              <a:t>　</a:t>
            </a:r>
            <a:r>
              <a:rPr lang="ja-JP" altLang="en-US" sz="2200" b="1" kern="0" dirty="0">
                <a:solidFill>
                  <a:srgbClr val="FFC000"/>
                </a:solidFill>
                <a:latin typeface="游明朝" panose="02020400000000000000" pitchFamily="18" charset="-128"/>
                <a:ea typeface="メイリオ" panose="020B0604030504040204" charset="-128"/>
                <a:cs typeface="ＭＳ Ｐゴシック" panose="020B0600070205080204" charset="-128"/>
              </a:rPr>
              <a:t>イノベーション</a:t>
            </a:r>
            <a:r>
              <a:rPr lang="ja-JP" altLang="en-US" sz="2200" b="1" kern="0" dirty="0">
                <a:solidFill>
                  <a:srgbClr val="00B0F0"/>
                </a:solidFill>
                <a:latin typeface="游明朝" panose="02020400000000000000" pitchFamily="18" charset="-128"/>
                <a:ea typeface="メイリオ" panose="020B0604030504040204" charset="-128"/>
                <a:cs typeface="ＭＳ Ｐゴシック" panose="020B0600070205080204" charset="-128"/>
              </a:rPr>
              <a:t>   </a:t>
            </a:r>
            <a:r>
              <a:rPr lang="ja-JP" altLang="en-US" sz="2200" dirty="0"/>
              <a:t> </a:t>
            </a:r>
            <a:r>
              <a:rPr lang="ja-JP" altLang="en-US" sz="2200" dirty="0">
                <a:solidFill>
                  <a:srgbClr val="00B0F0"/>
                </a:solidFill>
              </a:rPr>
              <a:t>３</a:t>
            </a:r>
            <a:r>
              <a:rPr lang="en-US" altLang="ja-JP" sz="2200" dirty="0">
                <a:solidFill>
                  <a:srgbClr val="00B0F0"/>
                </a:solidFill>
              </a:rPr>
              <a:t>year rolling target </a:t>
            </a:r>
            <a:r>
              <a:rPr lang="en-US" altLang="ja-JP" sz="2200" dirty="0"/>
              <a:t>	</a:t>
            </a:r>
            <a:r>
              <a:rPr lang="ja-JP" altLang="en-US" sz="2200" dirty="0"/>
              <a:t>　　　　</a:t>
            </a:r>
            <a:r>
              <a:rPr lang="ja-JP" altLang="en-US" sz="2200" dirty="0">
                <a:solidFill>
                  <a:srgbClr val="00B050"/>
                </a:solidFill>
              </a:rPr>
              <a:t>親睦</a:t>
            </a:r>
            <a:br>
              <a:rPr lang="en-US" altLang="ja-JP" sz="2200" dirty="0"/>
            </a:br>
            <a:endParaRPr kumimoji="1" lang="ja-JP" altLang="en-US" sz="2200" b="1" dirty="0">
              <a:solidFill>
                <a:srgbClr val="00B0F0"/>
              </a:solidFill>
            </a:endParaRPr>
          </a:p>
        </p:txBody>
      </p:sp>
      <p:sp>
        <p:nvSpPr>
          <p:cNvPr id="3" name="コンテンツ プレースホルダー 2"/>
          <p:cNvSpPr>
            <a:spLocks noGrp="1"/>
          </p:cNvSpPr>
          <p:nvPr>
            <p:ph idx="1"/>
          </p:nvPr>
        </p:nvSpPr>
        <p:spPr>
          <a:xfrm>
            <a:off x="677333" y="2539999"/>
            <a:ext cx="9177867" cy="3501363"/>
          </a:xfrm>
        </p:spPr>
        <p:txBody>
          <a:bodyPr>
            <a:normAutofit fontScale="62500" lnSpcReduction="20000"/>
          </a:bodyPr>
          <a:lstStyle/>
          <a:p>
            <a:pPr marL="0" indent="0" algn="ctr">
              <a:buNone/>
            </a:pPr>
            <a:r>
              <a:rPr lang="ja-JP" altLang="ja-JP" sz="3600" b="1" kern="0" dirty="0">
                <a:solidFill>
                  <a:srgbClr val="FF0000"/>
                </a:solidFill>
                <a:effectLst/>
                <a:latin typeface="游明朝" panose="02020400000000000000" pitchFamily="18" charset="-128"/>
                <a:ea typeface="メイリオ" panose="020B0604030504040204" charset="-128"/>
                <a:cs typeface="ＭＳ Ｐゴシック" panose="020B0600070205080204" charset="-128"/>
              </a:rPr>
              <a:t>革新しながらも一貫した伝統を築く</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a:t>
            </a: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世界がいかに急速に変化しているかを</a:t>
            </a:r>
            <a:r>
              <a:rPr lang="ja-JP" altLang="en-US"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マリオ会長エレトは</a:t>
            </a: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r>
              <a:rPr lang="ja-JP" altLang="en-US"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　訴え</a:t>
            </a: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革新を呼びかけました。</a:t>
            </a: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b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「テクノロジー、社会の期待、経済状況は常に変化しており、</a:t>
            </a: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ロータリーもそれに合わせて進化しなければなりません。……</a:t>
            </a: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endParaRPr lang="en-US"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endParaRPr>
          </a:p>
          <a:p>
            <a:pPr marL="0" indent="0">
              <a:buNone/>
            </a:pPr>
            <a:r>
              <a:rPr lang="ja-JP" altLang="ja-JP" sz="2800" kern="0" dirty="0">
                <a:solidFill>
                  <a:srgbClr val="39424A"/>
                </a:solidFill>
                <a:effectLst/>
                <a:latin typeface="游明朝" panose="02020400000000000000" pitchFamily="18" charset="-128"/>
                <a:ea typeface="メイリオ" panose="020B0604030504040204" charset="-128"/>
                <a:cs typeface="ＭＳ Ｐゴシック" panose="020B0600070205080204" charset="-128"/>
              </a:rPr>
              <a:t>革新こそが、変化するこの世界に私たちが適応する手段なのです」</a:t>
            </a:r>
            <a:b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011" y="353921"/>
            <a:ext cx="10178322" cy="1492132"/>
          </a:xfrm>
        </p:spPr>
        <p:txBody>
          <a:bodyPr>
            <a:normAutofit fontScale="90000"/>
          </a:bodyPr>
          <a:lstStyle/>
          <a:p>
            <a: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RI</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2830</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地区　</a:t>
            </a:r>
            <a: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2025-26</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年度</a:t>
            </a:r>
            <a:br>
              <a:rPr lang="en-US"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br>
            <a:r>
              <a:rPr lang="ja-JP" altLang="en-US"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6000"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スローガン</a:t>
            </a:r>
            <a:br>
              <a:rPr lang="ja-JP" altLang="ja-JP" sz="6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7200" b="1" i="1" kern="100" dirty="0">
                <a:solidFill>
                  <a:srgbClr val="000000"/>
                </a:solidFill>
                <a:effectLst/>
                <a:latin typeface="游明朝" panose="02020400000000000000" pitchFamily="18" charset="-128"/>
                <a:ea typeface="HG行書体" panose="03000709000000000000" pitchFamily="65" charset="-128"/>
                <a:cs typeface="Times New Roman" panose="02020603050405020304" pitchFamily="18" charset="0"/>
              </a:rPr>
              <a:t>『ロータリーの不易流行』</a:t>
            </a:r>
            <a:br>
              <a:rPr lang="ja-JP" altLang="ja-JP" sz="72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7200" i="1" u="sng" dirty="0"/>
          </a:p>
        </p:txBody>
      </p:sp>
      <p:sp>
        <p:nvSpPr>
          <p:cNvPr id="3" name="コンテンツ プレースホルダー 2"/>
          <p:cNvSpPr>
            <a:spLocks noGrp="1"/>
          </p:cNvSpPr>
          <p:nvPr>
            <p:ph idx="1"/>
          </p:nvPr>
        </p:nvSpPr>
        <p:spPr>
          <a:xfrm>
            <a:off x="405011" y="1498600"/>
            <a:ext cx="10881056" cy="5257800"/>
          </a:xfrm>
        </p:spPr>
        <p:txBody>
          <a:bodyPr>
            <a:normAutofit/>
          </a:bodyPr>
          <a:lstStyle/>
          <a:p>
            <a:pPr marL="0" indent="0">
              <a:buNone/>
            </a:pPr>
            <a:endParaRPr kumimoji="1" lang="en-US" altLang="ja-JP" sz="6000" b="1" dirty="0">
              <a:solidFill>
                <a:srgbClr val="FF0000"/>
              </a:solidFill>
              <a:latin typeface="HG行書体" panose="03000709000000000000" pitchFamily="65" charset="-128"/>
              <a:ea typeface="HG行書体" panose="03000709000000000000" pitchFamily="65" charset="-128"/>
            </a:endParaRPr>
          </a:p>
          <a:p>
            <a:pPr marL="0" indent="0">
              <a:buNone/>
            </a:pPr>
            <a:endParaRPr lang="en-US" altLang="ja-JP" sz="3600" b="1" dirty="0">
              <a:solidFill>
                <a:srgbClr val="00B050"/>
              </a:solidFill>
              <a:latin typeface="HG行書体" panose="03000709000000000000" pitchFamily="65" charset="-128"/>
              <a:ea typeface="HG行書体" panose="03000709000000000000" pitchFamily="65" charset="-128"/>
            </a:endParaRPr>
          </a:p>
          <a:p>
            <a:pPr marL="0" indent="0">
              <a:buNone/>
            </a:pPr>
            <a:r>
              <a:rPr lang="ja-JP" altLang="en-US" sz="3200" b="1" dirty="0">
                <a:solidFill>
                  <a:srgbClr val="00B050"/>
                </a:solidFill>
                <a:latin typeface="HG行書体" panose="03000709000000000000" pitchFamily="65" charset="-128"/>
                <a:ea typeface="HG行書体" panose="03000709000000000000" pitchFamily="65" charset="-128"/>
              </a:rPr>
              <a:t>不易流行とは</a:t>
            </a:r>
            <a:r>
              <a:rPr lang="en-US" altLang="ja-JP" sz="3200" b="1" dirty="0">
                <a:solidFill>
                  <a:srgbClr val="00B050"/>
                </a:solidFill>
                <a:latin typeface="HG行書体" panose="03000709000000000000" pitchFamily="65" charset="-128"/>
                <a:ea typeface="HG行書体" panose="03000709000000000000" pitchFamily="65" charset="-128"/>
              </a:rPr>
              <a:t>…</a:t>
            </a:r>
            <a:r>
              <a:rPr lang="ja-JP" altLang="en-US" sz="3200" b="1" dirty="0">
                <a:solidFill>
                  <a:srgbClr val="00B050"/>
                </a:solidFill>
                <a:latin typeface="HG行書体" panose="03000709000000000000" pitchFamily="65" charset="-128"/>
                <a:ea typeface="HG行書体" panose="03000709000000000000" pitchFamily="65" charset="-128"/>
              </a:rPr>
              <a:t>？</a:t>
            </a:r>
            <a:endParaRPr lang="en-US" altLang="ja-JP" sz="3200" b="1" dirty="0">
              <a:solidFill>
                <a:srgbClr val="00B050"/>
              </a:solidFill>
              <a:latin typeface="HG行書体" panose="03000709000000000000" pitchFamily="65" charset="-128"/>
              <a:ea typeface="HG行書体" panose="03000709000000000000" pitchFamily="65" charset="-128"/>
            </a:endParaRPr>
          </a:p>
          <a:p>
            <a:pPr marL="0" indent="0">
              <a:buNone/>
            </a:pPr>
            <a:r>
              <a:rPr kumimoji="1" lang="ja-JP" altLang="en-US" sz="3200" b="1" dirty="0">
                <a:solidFill>
                  <a:srgbClr val="00B050"/>
                </a:solidFill>
                <a:latin typeface="HG行書体" panose="03000709000000000000" pitchFamily="65" charset="-128"/>
                <a:ea typeface="HG行書体" panose="03000709000000000000" pitchFamily="65" charset="-128"/>
              </a:rPr>
              <a:t>時代や状況に応じて変化する「流行」と変化しない「不易」を調和させる概念で、江戸時代前期の俳諧師松尾芭蕉（</a:t>
            </a:r>
            <a:r>
              <a:rPr kumimoji="1" lang="en-US" altLang="ja-JP" sz="3200" b="1" dirty="0">
                <a:solidFill>
                  <a:srgbClr val="00B050"/>
                </a:solidFill>
                <a:latin typeface="HG行書体" panose="03000709000000000000" pitchFamily="65" charset="-128"/>
                <a:ea typeface="HG行書体" panose="03000709000000000000" pitchFamily="65" charset="-128"/>
              </a:rPr>
              <a:t>1644-1694</a:t>
            </a:r>
            <a:r>
              <a:rPr kumimoji="1" lang="ja-JP" altLang="en-US" sz="3200" b="1" dirty="0">
                <a:solidFill>
                  <a:srgbClr val="00B050"/>
                </a:solidFill>
                <a:latin typeface="HG行書体" panose="03000709000000000000" pitchFamily="65" charset="-128"/>
                <a:ea typeface="HG行書体" panose="03000709000000000000" pitchFamily="65" charset="-128"/>
              </a:rPr>
              <a:t>）が提唱した俳諧の理念。</a:t>
            </a:r>
            <a:endParaRPr kumimoji="1" lang="en-US" altLang="ja-JP" sz="3200" b="1" dirty="0">
              <a:solidFill>
                <a:srgbClr val="00B050"/>
              </a:solidFill>
              <a:latin typeface="HG行書体" panose="03000709000000000000" pitchFamily="65" charset="-128"/>
              <a:ea typeface="HG行書体" panose="03000709000000000000" pitchFamily="65" charset="-128"/>
            </a:endParaRPr>
          </a:p>
          <a:p>
            <a:pPr marL="0" indent="0">
              <a:buNone/>
            </a:pPr>
            <a:r>
              <a:rPr lang="ja-JP" altLang="en-US" sz="3200" b="1" dirty="0">
                <a:solidFill>
                  <a:srgbClr val="00B050"/>
                </a:solidFill>
                <a:latin typeface="HG行書体" panose="03000709000000000000" pitchFamily="65" charset="-128"/>
                <a:ea typeface="HG行書体" panose="03000709000000000000" pitchFamily="65" charset="-128"/>
              </a:rPr>
              <a:t>本来相反するものではあるが根本はひとつという考え方。</a:t>
            </a:r>
            <a:endParaRPr kumimoji="1" lang="ja-JP" altLang="en-US" sz="3200" b="1" dirty="0">
              <a:solidFill>
                <a:srgbClr val="00B050"/>
              </a:solidFill>
              <a:latin typeface="HG行書体" panose="03000709000000000000" pitchFamily="65" charset="-128"/>
              <a:ea typeface="HG行書体" panose="03000709000000000000" pitchFamily="65"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267419" y="372534"/>
            <a:ext cx="9006756" cy="880534"/>
          </a:xfrm>
        </p:spPr>
        <p:txBody>
          <a:bodyPr>
            <a:normAutofit fontScale="90000"/>
          </a:bodyPr>
          <a:lstStyle/>
          <a:p>
            <a:r>
              <a:rPr kumimoji="1" lang="ja-JP" altLang="en-US" dirty="0"/>
              <a:t>具体的には･･･</a:t>
            </a:r>
            <a:br>
              <a:rPr kumimoji="1" lang="en-US" altLang="ja-JP" dirty="0"/>
            </a:br>
            <a:br>
              <a:rPr kumimoji="1" lang="en-US" altLang="ja-JP" dirty="0"/>
            </a:br>
            <a:r>
              <a:rPr kumimoji="1" lang="ja-JP" altLang="en-US" sz="3600" dirty="0">
                <a:solidFill>
                  <a:schemeClr val="bg2">
                    <a:lumMod val="50000"/>
                  </a:schemeClr>
                </a:solidFill>
              </a:rPr>
              <a:t>①不変の真理を知らなければ基礎が確立せず、　　変化を知らなければ新たな進展がない。</a:t>
            </a:r>
            <a:br>
              <a:rPr kumimoji="1" lang="en-US" altLang="ja-JP" sz="3600" dirty="0">
                <a:solidFill>
                  <a:schemeClr val="bg2">
                    <a:lumMod val="50000"/>
                  </a:schemeClr>
                </a:solidFill>
              </a:rPr>
            </a:br>
            <a:r>
              <a:rPr kumimoji="1" lang="ja-JP" altLang="en-US" sz="3600" dirty="0">
                <a:solidFill>
                  <a:schemeClr val="bg2">
                    <a:lumMod val="50000"/>
                  </a:schemeClr>
                </a:solidFill>
              </a:rPr>
              <a:t>②いつまでも変わらない本質的な物を大事に　にしつつ、新しい変化を取り入れる。</a:t>
            </a:r>
            <a:br>
              <a:rPr kumimoji="1" lang="en-US" altLang="ja-JP" sz="3600" dirty="0">
                <a:solidFill>
                  <a:schemeClr val="bg2">
                    <a:lumMod val="50000"/>
                  </a:schemeClr>
                </a:solidFill>
              </a:rPr>
            </a:br>
            <a:r>
              <a:rPr kumimoji="1" lang="ja-JP" altLang="en-US" sz="3600" dirty="0">
                <a:solidFill>
                  <a:schemeClr val="bg2">
                    <a:lumMod val="50000"/>
                  </a:schemeClr>
                </a:solidFill>
              </a:rPr>
              <a:t>③不易と流行は別の物ではなく、根本はひとつである。</a:t>
            </a:r>
            <a:br>
              <a:rPr kumimoji="1" lang="en-US" altLang="ja-JP" sz="3600" dirty="0">
                <a:solidFill>
                  <a:schemeClr val="bg2">
                    <a:lumMod val="50000"/>
                  </a:schemeClr>
                </a:solidFill>
              </a:rPr>
            </a:br>
            <a:r>
              <a:rPr kumimoji="1" lang="ja-JP" altLang="en-US" sz="3600" dirty="0">
                <a:solidFill>
                  <a:schemeClr val="bg2">
                    <a:lumMod val="50000"/>
                  </a:schemeClr>
                </a:solidFill>
              </a:rPr>
              <a:t>④真に「流行」を得ればおのずから「不易」を生じ、また真に「不易」に徹すればそのまま「流行」を生ずる</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736" y="1651958"/>
            <a:ext cx="3001993" cy="3347049"/>
          </a:xfrm>
          <a:prstGeom prst="rect">
            <a:avLst/>
          </a:prstGeom>
        </p:spPr>
      </p:pic>
      <p:sp>
        <p:nvSpPr>
          <p:cNvPr id="9" name="テキスト ボックス 8"/>
          <p:cNvSpPr txBox="1"/>
          <p:nvPr/>
        </p:nvSpPr>
        <p:spPr>
          <a:xfrm>
            <a:off x="11403163" y="11196585"/>
            <a:ext cx="9629475" cy="230832"/>
          </a:xfrm>
          <a:prstGeom prst="rect">
            <a:avLst/>
          </a:prstGeom>
          <a:noFill/>
        </p:spPr>
        <p:txBody>
          <a:bodyPr wrap="square" rtlCol="0">
            <a:spAutoFit/>
          </a:bodyPr>
          <a:lstStyle/>
          <a:p>
            <a:r>
              <a:rPr lang="ja-JP" altLang="en-US" sz="900">
                <a:hlinkClick r:id="rId3" tooltip="https://www.flickr.com/photos/zunsan/6283171018/"/>
              </a:rPr>
              <a:t>この写真</a:t>
            </a:r>
            <a:r>
              <a:rPr lang="ja-JP" altLang="en-US" sz="900"/>
              <a:t> の作成者 不明な作成者 は </a:t>
            </a:r>
            <a:r>
              <a:rPr lang="ja-JP" altLang="en-US" sz="900">
                <a:hlinkClick r:id="rId4" tooltip="https://creativecommons.org/licenses/by-sa/3.0/"/>
              </a:rPr>
              <a:t>CC BY-SA</a:t>
            </a:r>
            <a:r>
              <a:rPr lang="ja-JP" altLang="en-US" sz="900"/>
              <a:t> のライセンスを許諾されています</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719667"/>
          </a:xfrm>
        </p:spPr>
        <p:txBody>
          <a:bodyPr>
            <a:noAutofit/>
          </a:bodyPr>
          <a:lstStyle/>
          <a:p>
            <a:pPr marL="457200" indent="-228600">
              <a:tabLst>
                <a:tab pos="457200" algn="l"/>
              </a:tabLst>
            </a:pPr>
            <a:r>
              <a:rPr kumimoji="1" lang="ja-JP" altLang="en-US" sz="4400" i="1" dirty="0">
                <a:solidFill>
                  <a:srgbClr val="00B0F0"/>
                </a:solidFill>
              </a:rPr>
              <a:t>地区スローガン決定理由</a:t>
            </a:r>
            <a:br>
              <a:rPr kumimoji="1" lang="en-US" altLang="ja-JP" sz="4400" i="1" dirty="0">
                <a:solidFill>
                  <a:srgbClr val="00B0F0"/>
                </a:solidFill>
              </a:rPr>
            </a:br>
            <a:br>
              <a:rPr kumimoji="1" lang="en-US" altLang="ja-JP" sz="4400" i="1" dirty="0">
                <a:solidFill>
                  <a:srgbClr val="00B0F0"/>
                </a:solidFill>
              </a:rPr>
            </a:br>
            <a:endParaRPr kumimoji="1" lang="ja-JP" altLang="en-US" sz="4400" i="1" dirty="0">
              <a:solidFill>
                <a:srgbClr val="00B0F0"/>
              </a:solidFill>
            </a:endParaRPr>
          </a:p>
        </p:txBody>
      </p:sp>
      <p:sp>
        <p:nvSpPr>
          <p:cNvPr id="3" name="コンテンツ プレースホルダー 2"/>
          <p:cNvSpPr>
            <a:spLocks noGrp="1"/>
          </p:cNvSpPr>
          <p:nvPr>
            <p:ph idx="1"/>
          </p:nvPr>
        </p:nvSpPr>
        <p:spPr>
          <a:xfrm>
            <a:off x="347133" y="1329267"/>
            <a:ext cx="9414933" cy="4588933"/>
          </a:xfrm>
        </p:spPr>
        <p:txBody>
          <a:bodyPr>
            <a:normAutofit fontScale="85000" lnSpcReduction="20000"/>
          </a:bodyPr>
          <a:lstStyle/>
          <a:p>
            <a:pPr indent="178435" algn="just"/>
            <a:r>
              <a:rPr kumimoji="1" lang="ja-JP" altLang="en-US" sz="4400" dirty="0">
                <a:solidFill>
                  <a:schemeClr val="accent5"/>
                </a:solidFill>
              </a:rPr>
              <a:t>ロータリ</a:t>
            </a:r>
            <a:r>
              <a:rPr kumimoji="1" lang="en-US" altLang="ja-JP" sz="4400" dirty="0">
                <a:solidFill>
                  <a:schemeClr val="accent5"/>
                </a:solidFill>
              </a:rPr>
              <a:t>―</a:t>
            </a:r>
            <a:r>
              <a:rPr kumimoji="1" lang="ja-JP" altLang="en-US" sz="4400" dirty="0">
                <a:solidFill>
                  <a:schemeClr val="accent5"/>
                </a:solidFill>
              </a:rPr>
              <a:t>活動においても</a:t>
            </a:r>
            <a:br>
              <a:rPr kumimoji="1" lang="en-US" altLang="ja-JP" sz="4400" dirty="0">
                <a:solidFill>
                  <a:schemeClr val="accent5"/>
                </a:solidFill>
              </a:rPr>
            </a:br>
            <a:r>
              <a:rPr kumimoji="1" lang="ja-JP" altLang="en-US" sz="4400" dirty="0">
                <a:solidFill>
                  <a:schemeClr val="accent5"/>
                </a:solidFill>
              </a:rPr>
              <a:t>「不易流行」の精神、考え方は同じ</a:t>
            </a:r>
            <a:endParaRPr lang="en-US"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endParaRPr>
          </a:p>
          <a:p>
            <a:pPr indent="178435" algn="just"/>
            <a:r>
              <a:rPr lang="ja-JP"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「不易流行」とはいつまでも変わらないことを指す「不易」と、時代に応じて変化することを示す「流行」という相反する概念がひとつになった言葉です。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　</a:t>
            </a:r>
            <a:r>
              <a:rPr lang="en-US"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1905</a:t>
            </a:r>
            <a:r>
              <a:rPr lang="ja-JP"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年にロータリーが誕生して今年で</a:t>
            </a:r>
            <a:r>
              <a:rPr lang="en-US"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120</a:t>
            </a:r>
            <a:r>
              <a:rPr lang="ja-JP"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周年目を迎えます。この長い歴史の中でロータリーは変化したのでしょうか？ロータリーは変わってしまったというロータリアンがいらっしゃいますが、当然変わらなければ存続していけないのが世の常であります。</a:t>
            </a:r>
            <a:r>
              <a:rPr lang="ja-JP" altLang="en-US"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しかし変わらない事もあるはずです。それはロータリーの本質である「親睦と奉仕」だと考えます。</a:t>
            </a:r>
            <a:endParaRPr lang="en-US"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endParaRPr>
          </a:p>
          <a:p>
            <a:pPr marL="0" indent="0" algn="just">
              <a:buNone/>
            </a:pPr>
            <a:r>
              <a:rPr lang="ja-JP" altLang="en-US" sz="2400" b="1" kern="100" dirty="0">
                <a:effectLst/>
                <a:latin typeface="HGP教科書体" panose="02020300000000000000" pitchFamily="18" charset="-128"/>
                <a:ea typeface="HGP教科書体" panose="02020300000000000000" pitchFamily="18" charset="-128"/>
                <a:cs typeface="Times New Roman" panose="02020603050405020304" pitchFamily="18" charset="0"/>
              </a:rPr>
              <a:t>　　ダイヤモンドはダイヤモンドで磨かれるように「人は人によって磨かれます。</a:t>
            </a:r>
            <a:endParaRPr lang="ja-JP" altLang="ja-JP" sz="2400" b="1" kern="100" dirty="0">
              <a:effectLst/>
              <a:latin typeface="HGP教科書体" panose="02020300000000000000" pitchFamily="18" charset="-128"/>
              <a:ea typeface="HGP教科書体" panose="02020300000000000000" pitchFamily="18" charset="-128"/>
              <a:cs typeface="Times New Roman" panose="02020603050405020304" pitchFamily="18" charset="0"/>
            </a:endParaRPr>
          </a:p>
          <a:p>
            <a:pPr algn="just"/>
            <a:r>
              <a:rPr lang="ja-JP"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　進化論を唱えたチャールズ・ダーウィンは「生き残る種とは、最も強い物ではない。最も知的な物でもない。それは、変化に最もよく適応したものである」と言われてます。</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　</a:t>
            </a:r>
            <a:r>
              <a:rPr lang="ja-JP" altLang="ja-JP" sz="2400" b="1" kern="100" dirty="0">
                <a:solidFill>
                  <a:srgbClr val="000000"/>
                </a:solidFill>
                <a:effectLst/>
                <a:latin typeface="游明朝" panose="02020400000000000000" pitchFamily="18" charset="-128"/>
                <a:ea typeface="HGP教科書体" panose="02020300000000000000" pitchFamily="18" charset="-128"/>
                <a:cs typeface="Times New Roman" panose="02020603050405020304" pitchFamily="18" charset="0"/>
              </a:rPr>
              <a:t>まさにロータリーもその時代と共に変化し、変革して現在に至って存続し続けていると考えます。同志ロータリアンの皆さん、今こそ変化し、変革してまいりましょう。</a:t>
            </a:r>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287868"/>
            <a:ext cx="8596668" cy="973666"/>
          </a:xfrm>
        </p:spPr>
        <p:txBody>
          <a:bodyPr/>
          <a:lstStyle/>
          <a:p>
            <a:r>
              <a:rPr kumimoji="1" lang="ja-JP" altLang="en-US" dirty="0"/>
              <a:t>企業の目的･･･それは倒産させない事</a:t>
            </a:r>
          </a:p>
        </p:txBody>
      </p:sp>
      <p:sp>
        <p:nvSpPr>
          <p:cNvPr id="3" name="コンテンツ プレースホルダー 2"/>
          <p:cNvSpPr>
            <a:spLocks noGrp="1"/>
          </p:cNvSpPr>
          <p:nvPr>
            <p:ph idx="1"/>
          </p:nvPr>
        </p:nvSpPr>
        <p:spPr>
          <a:xfrm>
            <a:off x="863601" y="1204185"/>
            <a:ext cx="8596668" cy="4449629"/>
          </a:xfrm>
        </p:spPr>
        <p:txBody>
          <a:bodyPr/>
          <a:lstStyle/>
          <a:p>
            <a:r>
              <a:rPr lang="ja-JP" altLang="en-US" dirty="0"/>
              <a:t>人生</a:t>
            </a:r>
            <a:r>
              <a:rPr kumimoji="1" lang="ja-JP" altLang="en-US" dirty="0"/>
              <a:t>は下ってくるエスカレーターを上っているようなもの</a:t>
            </a:r>
            <a:endParaRPr kumimoji="1" lang="en-US" altLang="ja-JP" dirty="0"/>
          </a:p>
          <a:p>
            <a:r>
              <a:rPr lang="ja-JP" altLang="en-US" dirty="0"/>
              <a:t>　下りのスピードは時代の流れの速さ、その速さに遅れないように歩を</a:t>
            </a:r>
            <a:endParaRPr lang="en-US" altLang="ja-JP" dirty="0"/>
          </a:p>
          <a:p>
            <a:r>
              <a:rPr kumimoji="1" lang="ja-JP" altLang="en-US" dirty="0"/>
              <a:t>　進めなくてはなりません。</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68" y="2521147"/>
            <a:ext cx="7459134" cy="4160640"/>
          </a:xfrm>
          <a:prstGeom prst="rect">
            <a:avLst/>
          </a:prstGeom>
        </p:spPr>
      </p:pic>
      <p:sp>
        <p:nvSpPr>
          <p:cNvPr id="11" name="テキスト ボックス 10"/>
          <p:cNvSpPr txBox="1"/>
          <p:nvPr/>
        </p:nvSpPr>
        <p:spPr>
          <a:xfrm>
            <a:off x="1223962" y="6681787"/>
            <a:ext cx="9744075" cy="230832"/>
          </a:xfrm>
          <a:prstGeom prst="rect">
            <a:avLst/>
          </a:prstGeom>
          <a:noFill/>
        </p:spPr>
        <p:txBody>
          <a:bodyPr wrap="square" rtlCol="0">
            <a:spAutoFit/>
          </a:bodyPr>
          <a:lstStyle/>
          <a:p>
            <a:r>
              <a:rPr lang="ja-JP" altLang="en-US" sz="900">
                <a:hlinkClick r:id="rId3" tooltip="https://www.flickr.com/photos/80086968@N05/9513585596"/>
              </a:rPr>
              <a:t>この写真</a:t>
            </a:r>
            <a:r>
              <a:rPr lang="ja-JP" altLang="en-US" sz="900"/>
              <a:t> の作成者 不明な作成者 は </a:t>
            </a:r>
            <a:r>
              <a:rPr lang="ja-JP" altLang="en-US" sz="900">
                <a:hlinkClick r:id="rId4" tooltip="https://creativecommons.org/licenses/by-nc-nd/3.0/"/>
              </a:rPr>
              <a:t>CC BY-NC-ND</a:t>
            </a:r>
            <a:r>
              <a:rPr lang="ja-JP" altLang="en-US" sz="900"/>
              <a:t> のライセンスを許諾されています</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53733" y="618067"/>
            <a:ext cx="9265536" cy="736600"/>
          </a:xfrm>
        </p:spPr>
        <p:txBody>
          <a:bodyPr>
            <a:noAutofit/>
          </a:bodyPr>
          <a:lstStyle/>
          <a:p>
            <a:r>
              <a:rPr kumimoji="1" lang="en-US" altLang="ja-JP" sz="4800" dirty="0">
                <a:solidFill>
                  <a:srgbClr val="FF0000"/>
                </a:solidFill>
              </a:rPr>
              <a:t>RI2830</a:t>
            </a:r>
            <a:r>
              <a:rPr kumimoji="1" lang="ja-JP" altLang="en-US" sz="4800" dirty="0">
                <a:solidFill>
                  <a:srgbClr val="FF0000"/>
                </a:solidFill>
              </a:rPr>
              <a:t>地区　基本方針</a:t>
            </a:r>
            <a:br>
              <a:rPr kumimoji="1" lang="en-US" altLang="ja-JP" sz="4800" dirty="0">
                <a:solidFill>
                  <a:srgbClr val="FF0000"/>
                </a:solidFill>
              </a:rPr>
            </a:br>
            <a:br>
              <a:rPr kumimoji="1" lang="en-US" altLang="ja-JP" sz="4800" dirty="0">
                <a:solidFill>
                  <a:srgbClr val="FF0000"/>
                </a:solidFill>
              </a:rPr>
            </a:br>
            <a:endParaRPr kumimoji="1" lang="ja-JP" altLang="en-US" sz="4800" dirty="0">
              <a:solidFill>
                <a:srgbClr val="FF0000"/>
              </a:solidFill>
            </a:endParaRPr>
          </a:p>
        </p:txBody>
      </p:sp>
      <p:sp>
        <p:nvSpPr>
          <p:cNvPr id="3" name="コンテンツ プレースホルダー 2"/>
          <p:cNvSpPr>
            <a:spLocks noGrp="1"/>
          </p:cNvSpPr>
          <p:nvPr>
            <p:ph idx="1"/>
          </p:nvPr>
        </p:nvSpPr>
        <p:spPr>
          <a:xfrm>
            <a:off x="677332" y="2160589"/>
            <a:ext cx="9812868" cy="3880773"/>
          </a:xfrm>
        </p:spPr>
        <p:txBody>
          <a:bodyPr>
            <a:normAutofit fontScale="85000" lnSpcReduction="10000"/>
          </a:bodyPr>
          <a:lstStyle/>
          <a:p>
            <a:r>
              <a:rPr kumimoji="1" lang="ja-JP" altLang="en-US" sz="4300" b="1" dirty="0"/>
              <a:t>「会員増強」で地区、クラブの活性化を</a:t>
            </a:r>
            <a:r>
              <a:rPr kumimoji="1" lang="en-US" altLang="ja-JP" sz="4300" b="1" dirty="0"/>
              <a:t>!</a:t>
            </a:r>
            <a:r>
              <a:rPr lang="ja-JP" altLang="en-US" sz="4300" b="1" dirty="0"/>
              <a:t>！</a:t>
            </a:r>
            <a:endParaRPr lang="en-US" altLang="ja-JP" sz="4300" b="1" dirty="0"/>
          </a:p>
          <a:p>
            <a:endParaRPr lang="en-US" altLang="ja-JP" sz="3600" b="1" dirty="0"/>
          </a:p>
          <a:p>
            <a:r>
              <a:rPr lang="ja-JP" altLang="en-US" sz="9600" b="1" dirty="0">
                <a:solidFill>
                  <a:schemeClr val="bg1">
                    <a:lumMod val="85000"/>
                  </a:schemeClr>
                </a:solidFill>
                <a:effectLst>
                  <a:outerShdw blurRad="38100" dist="38100" dir="2700000" algn="tl">
                    <a:srgbClr val="000000">
                      <a:alpha val="43137"/>
                    </a:srgbClr>
                  </a:outerShdw>
                </a:effectLst>
              </a:rPr>
              <a:t>ロータリーの</a:t>
            </a:r>
            <a:r>
              <a:rPr lang="ja-JP" altLang="en-US" sz="9600" b="1" dirty="0">
                <a:solidFill>
                  <a:schemeClr val="bg1">
                    <a:lumMod val="85000"/>
                  </a:schemeClr>
                </a:solidFill>
              </a:rPr>
              <a:t>　</a:t>
            </a:r>
            <a:endParaRPr lang="en-US" altLang="ja-JP" sz="9600" b="1" dirty="0">
              <a:solidFill>
                <a:schemeClr val="bg1">
                  <a:lumMod val="85000"/>
                </a:schemeClr>
              </a:solidFill>
            </a:endParaRPr>
          </a:p>
          <a:p>
            <a:r>
              <a:rPr lang="ja-JP" altLang="en-US" sz="9600" b="1" dirty="0">
                <a:solidFill>
                  <a:schemeClr val="bg1">
                    <a:lumMod val="85000"/>
                  </a:schemeClr>
                </a:solidFill>
                <a:effectLst>
                  <a:outerShdw blurRad="38100" dist="38100" dir="2700000" algn="tl">
                    <a:srgbClr val="000000">
                      <a:alpha val="43137"/>
                    </a:srgbClr>
                  </a:outerShdw>
                </a:effectLst>
              </a:rPr>
              <a:t>　不易流行</a:t>
            </a:r>
            <a:endParaRPr lang="en-US" altLang="ja-JP" sz="9600" b="1" dirty="0">
              <a:solidFill>
                <a:schemeClr val="bg1">
                  <a:lumMod val="85000"/>
                </a:schemeClr>
              </a:solidFill>
              <a:effectLst>
                <a:outerShdw blurRad="38100" dist="38100" dir="2700000" algn="tl">
                  <a:srgbClr val="000000">
                    <a:alpha val="43137"/>
                  </a:srgbClr>
                </a:outerShdw>
              </a:effectLst>
            </a:endParaRPr>
          </a:p>
          <a:p>
            <a:endParaRPr lang="en-US" altLang="ja-JP" sz="9600" b="1"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353961"/>
            <a:ext cx="8596668" cy="1186973"/>
          </a:xfrm>
        </p:spPr>
        <p:txBody>
          <a:bodyPr>
            <a:normAutofit fontScale="90000"/>
          </a:bodyPr>
          <a:lstStyle/>
          <a:p>
            <a:pPr algn="ctr"/>
            <a:r>
              <a:rPr kumimoji="1" lang="en-US" altLang="ja-JP" dirty="0"/>
              <a:t>2025-26</a:t>
            </a:r>
            <a:r>
              <a:rPr kumimoji="1" lang="ja-JP" altLang="en-US" dirty="0"/>
              <a:t>年度</a:t>
            </a:r>
            <a:br>
              <a:rPr kumimoji="1" lang="en-US" altLang="ja-JP" dirty="0"/>
            </a:br>
            <a:r>
              <a:rPr kumimoji="1" lang="ja-JP" altLang="en-US" dirty="0">
                <a:solidFill>
                  <a:srgbClr val="FF0000"/>
                </a:solidFill>
              </a:rPr>
              <a:t>重点項目</a:t>
            </a:r>
            <a:br>
              <a:rPr kumimoji="1" lang="en-US" altLang="ja-JP" dirty="0"/>
            </a:br>
            <a:endParaRPr kumimoji="1" lang="ja-JP" altLang="en-US" dirty="0"/>
          </a:p>
        </p:txBody>
      </p:sp>
      <p:sp>
        <p:nvSpPr>
          <p:cNvPr id="3" name="コンテンツ プレースホルダー 2"/>
          <p:cNvSpPr>
            <a:spLocks noGrp="1"/>
          </p:cNvSpPr>
          <p:nvPr>
            <p:ph idx="1"/>
          </p:nvPr>
        </p:nvSpPr>
        <p:spPr>
          <a:xfrm>
            <a:off x="457201" y="1752601"/>
            <a:ext cx="10500852" cy="4751438"/>
          </a:xfrm>
        </p:spPr>
        <p:txBody>
          <a:bodyPr>
            <a:normAutofit/>
          </a:bodyPr>
          <a:lstStyle/>
          <a:p>
            <a:r>
              <a:rPr kumimoji="1" lang="ja-JP" altLang="en-US" sz="3600" dirty="0">
                <a:solidFill>
                  <a:srgbClr val="FF0000"/>
                </a:solidFill>
              </a:rPr>
              <a:t>会員増強･･･</a:t>
            </a:r>
            <a:r>
              <a:rPr kumimoji="1" lang="en-US" altLang="ja-JP" sz="3600" dirty="0">
                <a:solidFill>
                  <a:srgbClr val="FF0000"/>
                </a:solidFill>
              </a:rPr>
              <a:t>1,150</a:t>
            </a:r>
            <a:r>
              <a:rPr kumimoji="1" lang="ja-JP" altLang="en-US" sz="3600" dirty="0">
                <a:solidFill>
                  <a:srgbClr val="FF0000"/>
                </a:solidFill>
              </a:rPr>
              <a:t>名</a:t>
            </a:r>
            <a:endParaRPr kumimoji="1" lang="en-US" altLang="ja-JP" sz="3600" dirty="0">
              <a:solidFill>
                <a:srgbClr val="FF0000"/>
              </a:solidFill>
            </a:endParaRPr>
          </a:p>
          <a:p>
            <a:r>
              <a:rPr kumimoji="1" lang="ja-JP" altLang="en-US" dirty="0"/>
              <a:t>　</a:t>
            </a:r>
            <a:r>
              <a:rPr lang="ja-JP" altLang="en-US" sz="2400" dirty="0"/>
              <a:t>〇</a:t>
            </a:r>
            <a:r>
              <a:rPr kumimoji="1" lang="ja-JP" altLang="en-US" sz="2400" dirty="0"/>
              <a:t>会員増強委員会に各グループより最低１名の出向者</a:t>
            </a:r>
            <a:endParaRPr kumimoji="1" lang="en-US" altLang="ja-JP" sz="2400" dirty="0"/>
          </a:p>
          <a:p>
            <a:r>
              <a:rPr lang="en-US" altLang="ja-JP" sz="2400" dirty="0">
                <a:solidFill>
                  <a:srgbClr val="FF0000"/>
                </a:solidFill>
              </a:rPr>
              <a:t>         </a:t>
            </a:r>
            <a:r>
              <a:rPr lang="en-US" altLang="ja-JP" sz="2400" dirty="0">
                <a:solidFill>
                  <a:srgbClr val="00B0F0"/>
                </a:solidFill>
              </a:rPr>
              <a:t>※</a:t>
            </a:r>
            <a:r>
              <a:rPr lang="ja-JP" altLang="en-US" sz="2400" dirty="0">
                <a:solidFill>
                  <a:srgbClr val="00B0F0"/>
                </a:solidFill>
              </a:rPr>
              <a:t>現在東第２グループ不在</a:t>
            </a:r>
            <a:endParaRPr kumimoji="1" lang="en-US" altLang="ja-JP" sz="2400" dirty="0">
              <a:solidFill>
                <a:srgbClr val="00B0F0"/>
              </a:solidFill>
            </a:endParaRPr>
          </a:p>
          <a:p>
            <a:r>
              <a:rPr lang="ja-JP" altLang="en-US" sz="2400" dirty="0"/>
              <a:t>　〇会員増強の必要性を認識して頂く為の研修会の開催</a:t>
            </a:r>
            <a:endParaRPr lang="en-US" altLang="ja-JP" sz="2400" dirty="0"/>
          </a:p>
          <a:p>
            <a:r>
              <a:rPr kumimoji="1" lang="ja-JP" altLang="en-US" sz="2400" dirty="0"/>
              <a:t>　〇各グループ全クラブで新会員候補者情報の共有化を図る</a:t>
            </a:r>
            <a:endParaRPr kumimoji="1" lang="en-US" altLang="ja-JP" sz="2400" dirty="0"/>
          </a:p>
          <a:p>
            <a:r>
              <a:rPr lang="ja-JP" altLang="en-US" sz="2400" dirty="0"/>
              <a:t>　〇退会防止の為新会員ガイダンス（セミナー）をグループ毎で開催</a:t>
            </a:r>
            <a:endParaRPr lang="en-US" altLang="ja-JP" sz="2400" dirty="0"/>
          </a:p>
          <a:p>
            <a:r>
              <a:rPr kumimoji="1" lang="ja-JP" altLang="en-US" sz="2400" dirty="0"/>
              <a:t>　〇ロータリーの魅力発信の為に</a:t>
            </a:r>
            <a:r>
              <a:rPr kumimoji="1" lang="en-US" altLang="ja-JP" sz="2400" dirty="0"/>
              <a:t>RLI</a:t>
            </a:r>
            <a:r>
              <a:rPr kumimoji="1" lang="ja-JP" altLang="en-US" sz="2400" dirty="0"/>
              <a:t>の活用</a:t>
            </a:r>
            <a:endParaRPr kumimoji="1" lang="en-US" altLang="ja-JP" sz="2400" dirty="0"/>
          </a:p>
          <a:p>
            <a:endParaRPr lang="en-US" altLang="ja-JP" dirty="0"/>
          </a:p>
          <a:p>
            <a:pPr marL="0" indent="0">
              <a:buNone/>
            </a:pPr>
            <a:endParaRPr kumimoji="1" lang="ja-JP" alt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sz="9600" dirty="0">
                <a:solidFill>
                  <a:srgbClr val="00B0F0"/>
                </a:solidFill>
              </a:rPr>
            </a:br>
            <a:endParaRPr kumimoji="1" lang="ja-JP" altLang="en-US" dirty="0"/>
          </a:p>
        </p:txBody>
      </p:sp>
      <p:sp>
        <p:nvSpPr>
          <p:cNvPr id="3" name="コンテンツ プレースホルダー 2"/>
          <p:cNvSpPr>
            <a:spLocks noGrp="1"/>
          </p:cNvSpPr>
          <p:nvPr>
            <p:ph idx="1"/>
          </p:nvPr>
        </p:nvSpPr>
        <p:spPr>
          <a:xfrm>
            <a:off x="677334" y="412955"/>
            <a:ext cx="8909118" cy="5628407"/>
          </a:xfrm>
        </p:spPr>
        <p:txBody>
          <a:bodyPr>
            <a:normAutofit/>
          </a:bodyPr>
          <a:lstStyle/>
          <a:p>
            <a:r>
              <a:rPr kumimoji="1" lang="ja-JP" altLang="en-US" sz="4000" dirty="0">
                <a:solidFill>
                  <a:srgbClr val="FF0000"/>
                </a:solidFill>
              </a:rPr>
              <a:t>②</a:t>
            </a:r>
            <a:r>
              <a:rPr kumimoji="1" lang="en-US" altLang="ja-JP" sz="4000" dirty="0">
                <a:solidFill>
                  <a:srgbClr val="FF0000"/>
                </a:solidFill>
              </a:rPr>
              <a:t>connect </a:t>
            </a:r>
          </a:p>
          <a:p>
            <a:r>
              <a:rPr lang="ja-JP" altLang="en-US" sz="3200" dirty="0">
                <a:solidFill>
                  <a:srgbClr val="00B0F0"/>
                </a:solidFill>
              </a:rPr>
              <a:t>　</a:t>
            </a:r>
            <a:endParaRPr lang="en-US" altLang="ja-JP" sz="3200" dirty="0">
              <a:solidFill>
                <a:srgbClr val="00B0F0"/>
              </a:solidFill>
            </a:endParaRPr>
          </a:p>
          <a:p>
            <a:r>
              <a:rPr lang="ja-JP" altLang="en-US" sz="3200" dirty="0">
                <a:solidFill>
                  <a:srgbClr val="00B0F0"/>
                </a:solidFill>
              </a:rPr>
              <a:t>　繋がりが大切です。</a:t>
            </a:r>
            <a:endParaRPr lang="en-US" altLang="ja-JP" sz="3200" dirty="0">
              <a:solidFill>
                <a:srgbClr val="00B0F0"/>
              </a:solidFill>
            </a:endParaRPr>
          </a:p>
          <a:p>
            <a:r>
              <a:rPr kumimoji="1" lang="ja-JP" altLang="en-US" sz="3200" dirty="0">
                <a:solidFill>
                  <a:srgbClr val="00B0F0"/>
                </a:solidFill>
              </a:rPr>
              <a:t>　</a:t>
            </a:r>
            <a:endParaRPr kumimoji="1" lang="en-US" altLang="ja-JP" sz="3200" dirty="0">
              <a:solidFill>
                <a:srgbClr val="00B0F0"/>
              </a:solidFill>
            </a:endParaRPr>
          </a:p>
          <a:p>
            <a:r>
              <a:rPr kumimoji="1" lang="ja-JP" altLang="en-US" sz="2800" dirty="0">
                <a:solidFill>
                  <a:srgbClr val="00B0F0"/>
                </a:solidFill>
              </a:rPr>
              <a:t>個々の人間が孤立した存在ではなく、広い社会や人類全体の</a:t>
            </a:r>
            <a:r>
              <a:rPr lang="ja-JP" altLang="en-US" sz="2800" dirty="0">
                <a:solidFill>
                  <a:srgbClr val="00B0F0"/>
                </a:solidFill>
              </a:rPr>
              <a:t>一部</a:t>
            </a:r>
            <a:r>
              <a:rPr kumimoji="1" lang="ja-JP" altLang="en-US" sz="2800" dirty="0">
                <a:solidFill>
                  <a:srgbClr val="00B0F0"/>
                </a:solidFill>
              </a:rPr>
              <a:t>としてつながっているという思想を表しています。この概念を日本人がより深く理解するためには、以下のような視点で捉えてはいかがでしょうか？</a:t>
            </a:r>
            <a:endParaRPr kumimoji="1" lang="en-US" altLang="ja-JP" sz="2800" dirty="0">
              <a:solidFill>
                <a:srgbClr val="00B0F0"/>
              </a:solidFill>
            </a:endParaRPr>
          </a:p>
          <a:p>
            <a:endParaRPr kumimoji="1" lang="ja-JP" altLang="en-US"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1132" y="406400"/>
            <a:ext cx="8523201" cy="558800"/>
          </a:xfrm>
        </p:spPr>
        <p:txBody>
          <a:bodyPr>
            <a:normAutofit fontScale="90000"/>
          </a:bodyPr>
          <a:lstStyle/>
          <a:p>
            <a:r>
              <a:rPr kumimoji="1" lang="ja-JP" altLang="en-US" dirty="0"/>
              <a:t>会員増強成功例</a:t>
            </a:r>
          </a:p>
        </p:txBody>
      </p:sp>
      <p:sp>
        <p:nvSpPr>
          <p:cNvPr id="3" name="コンテンツ プレースホルダー 2"/>
          <p:cNvSpPr>
            <a:spLocks noGrp="1"/>
          </p:cNvSpPr>
          <p:nvPr>
            <p:ph idx="1"/>
          </p:nvPr>
        </p:nvSpPr>
        <p:spPr>
          <a:xfrm>
            <a:off x="651933" y="1261533"/>
            <a:ext cx="8622069" cy="4927600"/>
          </a:xfrm>
        </p:spPr>
        <p:txBody>
          <a:bodyPr>
            <a:normAutofit fontScale="25000" lnSpcReduction="20000"/>
          </a:bodyPr>
          <a:lstStyle/>
          <a:p>
            <a:pPr algn="l"/>
            <a:r>
              <a:rPr kumimoji="1" lang="ja-JP" altLang="en-US" sz="5600" dirty="0"/>
              <a:t>１．ロータリー、クラブの魅力を明確にする</a:t>
            </a:r>
            <a:endParaRPr kumimoji="1" lang="en-US" altLang="ja-JP" sz="5600" dirty="0"/>
          </a:p>
          <a:p>
            <a:pPr algn="l"/>
            <a:r>
              <a:rPr lang="ja-JP" altLang="en-US" sz="5600" dirty="0"/>
              <a:t>　　「ロータリー」って聞かれたら？クラブの特徴や活動内容を明確に伝え入会候者にアピール</a:t>
            </a:r>
            <a:endParaRPr lang="en-US" altLang="ja-JP" sz="5600" dirty="0"/>
          </a:p>
          <a:p>
            <a:pPr algn="l"/>
            <a:r>
              <a:rPr kumimoji="1" lang="ja-JP" altLang="en-US" sz="5600" dirty="0"/>
              <a:t>２．地域社会との連携</a:t>
            </a:r>
            <a:endParaRPr kumimoji="1" lang="en-US" altLang="ja-JP" sz="5600" dirty="0"/>
          </a:p>
          <a:p>
            <a:pPr algn="l"/>
            <a:r>
              <a:rPr lang="ja-JP" altLang="en-US" sz="5600" dirty="0"/>
              <a:t>　　地元のイベントや団体と協力し、クラブの知名度を向上させる</a:t>
            </a:r>
            <a:endParaRPr lang="en-US" altLang="ja-JP" sz="5600" dirty="0"/>
          </a:p>
          <a:p>
            <a:pPr algn="l"/>
            <a:r>
              <a:rPr kumimoji="1" lang="ja-JP" altLang="en-US" sz="5600" dirty="0"/>
              <a:t>３．</a:t>
            </a:r>
            <a:r>
              <a:rPr kumimoji="1" lang="en-US" altLang="ja-JP" sz="5600" dirty="0"/>
              <a:t>SNS</a:t>
            </a:r>
            <a:r>
              <a:rPr kumimoji="1" lang="ja-JP" altLang="en-US" sz="5600" dirty="0"/>
              <a:t>の活用</a:t>
            </a:r>
            <a:endParaRPr kumimoji="1" lang="en-US" altLang="ja-JP" sz="5600" dirty="0"/>
          </a:p>
          <a:p>
            <a:pPr algn="l"/>
            <a:r>
              <a:rPr lang="ja-JP" altLang="en-US" sz="5600" dirty="0"/>
              <a:t>　　「</a:t>
            </a:r>
            <a:r>
              <a:rPr lang="en-US" altLang="ja-JP" sz="5600" dirty="0"/>
              <a:t>Facebook</a:t>
            </a:r>
            <a:r>
              <a:rPr lang="ja-JP" altLang="en-US" sz="5600" dirty="0"/>
              <a:t>」や「</a:t>
            </a:r>
            <a:r>
              <a:rPr lang="en-US" altLang="ja-JP" sz="5600" dirty="0"/>
              <a:t>Instagram</a:t>
            </a:r>
            <a:r>
              <a:rPr lang="ja-JP" altLang="en-US" sz="5600" dirty="0"/>
              <a:t>」などを活用し広く発信</a:t>
            </a:r>
            <a:endParaRPr lang="en-US" altLang="ja-JP" sz="5600" dirty="0"/>
          </a:p>
          <a:p>
            <a:pPr algn="l"/>
            <a:r>
              <a:rPr kumimoji="1" lang="ja-JP" altLang="en-US" sz="5600" dirty="0"/>
              <a:t>４．会員家族も参加できるイベントの実施</a:t>
            </a:r>
            <a:endParaRPr kumimoji="1" lang="en-US" altLang="ja-JP" sz="5600" dirty="0"/>
          </a:p>
          <a:p>
            <a:pPr algn="l"/>
            <a:r>
              <a:rPr lang="ja-JP" altLang="en-US" sz="5600" dirty="0"/>
              <a:t>５．定期的なフィードバック</a:t>
            </a:r>
            <a:endParaRPr lang="en-US" altLang="ja-JP" sz="5600" dirty="0"/>
          </a:p>
          <a:p>
            <a:pPr algn="l"/>
            <a:r>
              <a:rPr lang="ja-JP" altLang="en-US" sz="5600" dirty="0"/>
              <a:t>　　会員からの意見や要望を定期的に収集し、クラブの運営に反映させる</a:t>
            </a:r>
            <a:endParaRPr lang="en-US" altLang="ja-JP" sz="5600" dirty="0"/>
          </a:p>
          <a:p>
            <a:pPr algn="l"/>
            <a:r>
              <a:rPr lang="ja-JP" altLang="en-US" sz="5600" dirty="0"/>
              <a:t>６．成功事例の共有</a:t>
            </a:r>
            <a:endParaRPr lang="en-US" altLang="ja-JP" sz="5600" dirty="0"/>
          </a:p>
          <a:p>
            <a:pPr algn="l"/>
            <a:r>
              <a:rPr kumimoji="1" lang="ja-JP" altLang="en-US" sz="5600" dirty="0"/>
              <a:t>　　他のクラブと情報交換を行い、成功事例を共有する</a:t>
            </a:r>
            <a:endParaRPr kumimoji="1" lang="en-US" altLang="ja-JP" sz="5600" dirty="0"/>
          </a:p>
          <a:p>
            <a:pPr algn="l"/>
            <a:r>
              <a:rPr lang="ja-JP" altLang="en-US" sz="5600" dirty="0"/>
              <a:t>　　</a:t>
            </a:r>
            <a:endParaRPr lang="en-US" altLang="ja-JP" sz="5600" dirty="0"/>
          </a:p>
          <a:p>
            <a:pPr algn="l"/>
            <a:r>
              <a:rPr lang="ja-JP" altLang="en-US" sz="5600" dirty="0"/>
              <a:t>　</a:t>
            </a:r>
            <a:r>
              <a:rPr lang="en-US" altLang="ja-JP" sz="5600" dirty="0"/>
              <a:t>※</a:t>
            </a:r>
            <a:r>
              <a:rPr lang="ja-JP" altLang="en-US" sz="5600" dirty="0"/>
              <a:t>上記の事例からクラブの魅力を伝える工夫や地域社会との連携、柔軟な活動形態の導入などが</a:t>
            </a:r>
            <a:endParaRPr lang="en-US" altLang="ja-JP" sz="5600" dirty="0"/>
          </a:p>
          <a:p>
            <a:pPr algn="l"/>
            <a:r>
              <a:rPr lang="ja-JP" altLang="en-US" sz="5600" dirty="0"/>
              <a:t>　　会員増強に効果的であるという事がわかります。各クラブの特徴、</a:t>
            </a:r>
            <a:r>
              <a:rPr kumimoji="1" lang="ja-JP" altLang="en-US" sz="5600" dirty="0"/>
              <a:t>地域性に合わせた取り組み</a:t>
            </a:r>
            <a:endParaRPr kumimoji="1" lang="en-US" altLang="ja-JP" sz="5600" dirty="0"/>
          </a:p>
          <a:p>
            <a:pPr algn="l"/>
            <a:r>
              <a:rPr lang="ja-JP" altLang="en-US" sz="5600" dirty="0"/>
              <a:t>　　</a:t>
            </a:r>
            <a:r>
              <a:rPr kumimoji="1" lang="ja-JP" altLang="en-US" sz="5600" dirty="0"/>
              <a:t>が成功の鍵となるでしょう。</a:t>
            </a:r>
            <a:endParaRPr kumimoji="1" lang="en-US" altLang="ja-JP" sz="5600" dirty="0"/>
          </a:p>
          <a:p>
            <a:pPr algn="l"/>
            <a:endParaRPr kumimoji="1" lang="en-US" altLang="ja-JP" sz="5600" dirty="0"/>
          </a:p>
          <a:p>
            <a:pPr marL="0" indent="0" algn="l">
              <a:buNone/>
            </a:pPr>
            <a:endParaRPr kumimoji="1" lang="en-US" altLang="ja-JP" sz="5600" dirty="0"/>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599"/>
            <a:ext cx="8596668" cy="1591733"/>
          </a:xfrm>
        </p:spPr>
        <p:txBody>
          <a:bodyPr/>
          <a:lstStyle/>
          <a:p>
            <a:pPr algn="ctr"/>
            <a:r>
              <a:rPr lang="ja-JP" altLang="en-US" dirty="0"/>
              <a:t>★会員増強の必要性と相乗効果★</a:t>
            </a:r>
            <a:endParaRPr kumimoji="1" lang="ja-JP" altLang="en-US" dirty="0"/>
          </a:p>
        </p:txBody>
      </p:sp>
      <p:sp>
        <p:nvSpPr>
          <p:cNvPr id="3" name="コンテンツ プレースホルダー 2"/>
          <p:cNvSpPr>
            <a:spLocks noGrp="1"/>
          </p:cNvSpPr>
          <p:nvPr>
            <p:ph idx="1"/>
          </p:nvPr>
        </p:nvSpPr>
        <p:spPr>
          <a:xfrm>
            <a:off x="677334" y="1507067"/>
            <a:ext cx="8596668" cy="4534295"/>
          </a:xfrm>
        </p:spPr>
        <p:txBody>
          <a:bodyPr>
            <a:normAutofit fontScale="92500" lnSpcReduction="10000"/>
          </a:bodyPr>
          <a:lstStyle/>
          <a:p>
            <a:r>
              <a:rPr kumimoji="1" lang="ja-JP" altLang="en-US" sz="2400" b="1" dirty="0"/>
              <a:t>増強とは人員・設備などを増やし、働きを強める事。益々強くすること</a:t>
            </a:r>
            <a:r>
              <a:rPr kumimoji="1" lang="ja-JP" altLang="en-US" sz="2400" dirty="0"/>
              <a:t>。</a:t>
            </a:r>
            <a:endParaRPr kumimoji="1" lang="en-US" altLang="ja-JP" sz="2400" dirty="0"/>
          </a:p>
          <a:p>
            <a:endParaRPr kumimoji="1" lang="en-US" altLang="ja-JP" sz="1800" dirty="0"/>
          </a:p>
          <a:p>
            <a:r>
              <a:rPr lang="ja-JP" altLang="en-US" dirty="0"/>
              <a:t>★</a:t>
            </a:r>
            <a:r>
              <a:rPr kumimoji="1" lang="ja-JP" altLang="en-US" sz="1800" dirty="0"/>
              <a:t>健康的なクラブ</a:t>
            </a:r>
            <a:endParaRPr kumimoji="1" lang="en-US" altLang="ja-JP" sz="1800" dirty="0"/>
          </a:p>
          <a:p>
            <a:pPr marL="0" indent="0">
              <a:buNone/>
            </a:pPr>
            <a:r>
              <a:rPr lang="ja-JP" altLang="en-US" dirty="0"/>
              <a:t>　　　クラブが元気になります。そして</a:t>
            </a:r>
            <a:r>
              <a:rPr kumimoji="1" lang="ja-JP" altLang="en-US" sz="1800" dirty="0"/>
              <a:t>変化しながら成長します。</a:t>
            </a:r>
            <a:r>
              <a:rPr lang="ja-JP" altLang="en-US" dirty="0"/>
              <a:t>今の時代安定</a:t>
            </a:r>
            <a:endParaRPr lang="en-US" altLang="ja-JP" dirty="0"/>
          </a:p>
          <a:p>
            <a:pPr marL="0" indent="0">
              <a:buNone/>
            </a:pPr>
            <a:r>
              <a:rPr lang="ja-JP" altLang="en-US" dirty="0"/>
              <a:t>　　　はあり得ません。衰退か成長です。</a:t>
            </a:r>
            <a:r>
              <a:rPr kumimoji="1" lang="ja-JP" altLang="en-US" sz="1800" dirty="0"/>
              <a:t>会員の多様な考え方や経験は革新を促し</a:t>
            </a:r>
            <a:endParaRPr kumimoji="1" lang="en-US" altLang="ja-JP" sz="1800" dirty="0"/>
          </a:p>
          <a:p>
            <a:pPr marL="0" indent="0">
              <a:buNone/>
            </a:pPr>
            <a:r>
              <a:rPr lang="ja-JP" altLang="en-US" dirty="0"/>
              <a:t>　　　</a:t>
            </a:r>
            <a:r>
              <a:rPr kumimoji="1" lang="ja-JP" altLang="en-US" sz="1800" dirty="0"/>
              <a:t>地域のニーズ</a:t>
            </a:r>
            <a:r>
              <a:rPr lang="ja-JP" altLang="en-US" dirty="0"/>
              <a:t>を</a:t>
            </a:r>
            <a:r>
              <a:rPr kumimoji="1" lang="ja-JP" altLang="en-US" sz="1800" dirty="0"/>
              <a:t>見極めるうえで欠かせない物です。</a:t>
            </a:r>
            <a:endParaRPr kumimoji="1" lang="en-US" altLang="ja-JP" sz="1800" dirty="0"/>
          </a:p>
          <a:p>
            <a:endParaRPr kumimoji="1" lang="en-US" altLang="ja-JP" sz="1800" dirty="0"/>
          </a:p>
          <a:p>
            <a:r>
              <a:rPr lang="ja-JP" altLang="en-US" dirty="0">
                <a:solidFill>
                  <a:schemeClr val="tx1"/>
                </a:solidFill>
              </a:rPr>
              <a:t>★奉仕活動の拡大と多様化</a:t>
            </a:r>
            <a:endParaRPr lang="en-US" altLang="ja-JP" dirty="0">
              <a:solidFill>
                <a:schemeClr val="tx1"/>
              </a:solidFill>
            </a:endParaRPr>
          </a:p>
          <a:p>
            <a:pPr marL="0" indent="0">
              <a:buNone/>
            </a:pPr>
            <a:r>
              <a:rPr lang="ja-JP" altLang="en-US" dirty="0">
                <a:solidFill>
                  <a:schemeClr val="tx1"/>
                </a:solidFill>
              </a:rPr>
              <a:t>　　　会員が増えることで、奉仕プロジェクトが可能になります。規模を拡大出来</a:t>
            </a:r>
            <a:endParaRPr lang="en-US" altLang="ja-JP" dirty="0">
              <a:solidFill>
                <a:schemeClr val="tx1"/>
              </a:solidFill>
            </a:endParaRPr>
          </a:p>
          <a:p>
            <a:pPr marL="0" indent="0">
              <a:buNone/>
            </a:pPr>
            <a:r>
              <a:rPr lang="ja-JP" altLang="en-US" dirty="0">
                <a:solidFill>
                  <a:schemeClr val="tx1"/>
                </a:solidFill>
              </a:rPr>
              <a:t>　　　るだけでなく、新しいアイディアや専門知識を生かした多様な活動が可能に</a:t>
            </a:r>
            <a:endParaRPr lang="en-US" altLang="ja-JP" dirty="0">
              <a:solidFill>
                <a:schemeClr val="tx1"/>
              </a:solidFill>
            </a:endParaRPr>
          </a:p>
          <a:p>
            <a:pPr marL="0" indent="0">
              <a:buNone/>
            </a:pPr>
            <a:r>
              <a:rPr lang="ja-JP" altLang="en-US" dirty="0">
                <a:solidFill>
                  <a:schemeClr val="tx1"/>
                </a:solidFill>
              </a:rPr>
              <a:t>　　　なります。</a:t>
            </a:r>
            <a:endParaRPr lang="en-US" altLang="ja-JP" dirty="0">
              <a:solidFill>
                <a:schemeClr val="tx1"/>
              </a:solidFill>
            </a:endParaRPr>
          </a:p>
          <a:p>
            <a:endParaRPr kumimoji="1" lang="en-US" altLang="ja-JP" sz="1800" dirty="0">
              <a:solidFill>
                <a:schemeClr val="tx1"/>
              </a:solidFill>
            </a:endParaRPr>
          </a:p>
          <a:p>
            <a:endParaRPr kumimoji="1" lang="en-US" altLang="ja-JP" sz="1800" dirty="0">
              <a:solidFill>
                <a:schemeClr val="tx1"/>
              </a:solidFill>
            </a:endParaRPr>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440267"/>
            <a:ext cx="8596668" cy="5715000"/>
          </a:xfrm>
        </p:spPr>
        <p:txBody>
          <a:bodyPr/>
          <a:lstStyle/>
          <a:p>
            <a:br>
              <a:rPr kumimoji="1" lang="en-US" altLang="ja-JP" sz="3600" dirty="0"/>
            </a:br>
            <a:endParaRPr kumimoji="1" lang="ja-JP" altLang="en-US" dirty="0"/>
          </a:p>
        </p:txBody>
      </p:sp>
      <p:sp>
        <p:nvSpPr>
          <p:cNvPr id="3" name="コンテンツ プレースホルダー 2"/>
          <p:cNvSpPr>
            <a:spLocks noGrp="1"/>
          </p:cNvSpPr>
          <p:nvPr>
            <p:ph idx="1"/>
          </p:nvPr>
        </p:nvSpPr>
        <p:spPr>
          <a:xfrm>
            <a:off x="677333" y="440267"/>
            <a:ext cx="8898467" cy="5601095"/>
          </a:xfrm>
        </p:spPr>
        <p:txBody>
          <a:bodyPr/>
          <a:lstStyle/>
          <a:p>
            <a:r>
              <a:rPr kumimoji="1" lang="ja-JP" altLang="en-US" dirty="0"/>
              <a:t>★クラブの活性化とリーダーの育成</a:t>
            </a:r>
            <a:endParaRPr kumimoji="1" lang="en-US" altLang="ja-JP" dirty="0"/>
          </a:p>
          <a:p>
            <a:pPr marL="0" indent="0">
              <a:buNone/>
            </a:pPr>
            <a:r>
              <a:rPr lang="ja-JP" altLang="en-US" dirty="0"/>
              <a:t>　　　新たな会員加わることで、クラブ内の交流が活発になり、新たなリーダーが</a:t>
            </a:r>
            <a:endParaRPr lang="en-US" altLang="ja-JP" dirty="0"/>
          </a:p>
          <a:p>
            <a:pPr marL="0" indent="0">
              <a:buNone/>
            </a:pPr>
            <a:r>
              <a:rPr lang="ja-JP" altLang="en-US" dirty="0"/>
              <a:t>　　　</a:t>
            </a:r>
            <a:r>
              <a:rPr kumimoji="1" lang="ja-JP" altLang="en-US" dirty="0"/>
              <a:t>育つ機会も増えます。これはクラブの持続的な発展に寄与する事にもなります。</a:t>
            </a:r>
            <a:endParaRPr kumimoji="1" lang="en-US" altLang="ja-JP" dirty="0"/>
          </a:p>
          <a:p>
            <a:endParaRPr lang="en-US" altLang="ja-JP" dirty="0"/>
          </a:p>
          <a:p>
            <a:r>
              <a:rPr kumimoji="1" lang="ja-JP" altLang="en-US" dirty="0"/>
              <a:t>★ネットワークの強化と地域社会への影響力向上</a:t>
            </a:r>
            <a:endParaRPr kumimoji="1" lang="en-US" altLang="ja-JP" dirty="0"/>
          </a:p>
          <a:p>
            <a:pPr marL="0" indent="0">
              <a:buNone/>
            </a:pPr>
            <a:r>
              <a:rPr lang="ja-JP" altLang="en-US" dirty="0"/>
              <a:t>　　　会員の多様性が増すことでより広域な業界・分野とつながり、地域社会への</a:t>
            </a:r>
            <a:endParaRPr lang="en-US" altLang="ja-JP" dirty="0"/>
          </a:p>
          <a:p>
            <a:pPr marL="0" indent="0">
              <a:buNone/>
            </a:pPr>
            <a:r>
              <a:rPr lang="ja-JP" altLang="en-US" dirty="0"/>
              <a:t>　　　</a:t>
            </a:r>
            <a:r>
              <a:rPr kumimoji="1" lang="ja-JP" altLang="en-US" dirty="0"/>
              <a:t>影響力が強まります。また地域との協力関係も築きやすくなります。</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745" y="347135"/>
            <a:ext cx="8598257" cy="469504"/>
          </a:xfrm>
        </p:spPr>
        <p:txBody>
          <a:bodyPr>
            <a:normAutofit fontScale="90000"/>
          </a:bodyPr>
          <a:lstStyle/>
          <a:p>
            <a:r>
              <a:rPr kumimoji="1" lang="en-US" altLang="ja-JP" sz="4000" dirty="0"/>
              <a:t>2025-26</a:t>
            </a:r>
            <a:r>
              <a:rPr kumimoji="1" lang="ja-JP" altLang="en-US" sz="4000" dirty="0"/>
              <a:t>年度　地区のイノベーション</a:t>
            </a:r>
            <a:br>
              <a:rPr kumimoji="1" lang="en-US" altLang="ja-JP" sz="4000" dirty="0"/>
            </a:br>
            <a:br>
              <a:rPr kumimoji="1" lang="en-US" altLang="ja-JP" dirty="0"/>
            </a:br>
            <a:endParaRPr kumimoji="1" lang="ja-JP" altLang="en-US" dirty="0"/>
          </a:p>
        </p:txBody>
      </p:sp>
      <p:sp>
        <p:nvSpPr>
          <p:cNvPr id="3" name="テキスト プレースホルダー 2"/>
          <p:cNvSpPr>
            <a:spLocks noGrp="1"/>
          </p:cNvSpPr>
          <p:nvPr>
            <p:ph type="body" idx="1"/>
          </p:nvPr>
        </p:nvSpPr>
        <p:spPr>
          <a:xfrm>
            <a:off x="1591734" y="1507067"/>
            <a:ext cx="4749800" cy="254000"/>
          </a:xfrm>
        </p:spPr>
        <p:txBody>
          <a:bodyPr/>
          <a:lstStyle/>
          <a:p>
            <a:endParaRPr kumimoji="1" lang="en-US" altLang="ja-JP" i="1" dirty="0">
              <a:highlight>
                <a:srgbClr val="C0C0C0"/>
              </a:highlight>
            </a:endParaRPr>
          </a:p>
          <a:p>
            <a:r>
              <a:rPr kumimoji="1" lang="ja-JP" altLang="en-US" i="1" dirty="0">
                <a:highlight>
                  <a:srgbClr val="C0C0C0"/>
                </a:highlight>
              </a:rPr>
              <a:t>イノベーション</a:t>
            </a:r>
          </a:p>
        </p:txBody>
      </p:sp>
      <p:sp>
        <p:nvSpPr>
          <p:cNvPr id="4" name="コンテンツ プレースホルダー 3"/>
          <p:cNvSpPr>
            <a:spLocks noGrp="1"/>
          </p:cNvSpPr>
          <p:nvPr>
            <p:ph sz="half" idx="2"/>
          </p:nvPr>
        </p:nvSpPr>
        <p:spPr>
          <a:xfrm>
            <a:off x="-25489" y="1761067"/>
            <a:ext cx="5554221" cy="4280295"/>
          </a:xfrm>
        </p:spPr>
        <p:txBody>
          <a:bodyPr/>
          <a:lstStyle/>
          <a:p>
            <a:r>
              <a:rPr kumimoji="1" lang="ja-JP" altLang="en-US" dirty="0"/>
              <a:t>①地区委員会副委員長制度の新設</a:t>
            </a:r>
            <a:endParaRPr kumimoji="1" lang="en-US" altLang="ja-JP" dirty="0"/>
          </a:p>
          <a:p>
            <a:r>
              <a:rPr lang="ja-JP" altLang="en-US" dirty="0"/>
              <a:t>②各グループからの地区出向者の平準化</a:t>
            </a:r>
            <a:endParaRPr lang="en-US" altLang="ja-JP" dirty="0"/>
          </a:p>
          <a:p>
            <a:r>
              <a:rPr kumimoji="1" lang="ja-JP" altLang="en-US" dirty="0"/>
              <a:t>③会員増強優秀会員、クラブ表彰</a:t>
            </a:r>
            <a:endParaRPr kumimoji="1" lang="en-US" altLang="ja-JP" dirty="0"/>
          </a:p>
          <a:p>
            <a:r>
              <a:rPr lang="ja-JP" altLang="en-US" dirty="0"/>
              <a:t>④各クループより１名の増強委員出向</a:t>
            </a:r>
            <a:endParaRPr lang="en-US" altLang="ja-JP" dirty="0"/>
          </a:p>
          <a:p>
            <a:r>
              <a:rPr kumimoji="1" lang="ja-JP" altLang="en-US" dirty="0"/>
              <a:t>⑤地区内全ロータリアンマイロータリ</a:t>
            </a:r>
            <a:r>
              <a:rPr kumimoji="1" lang="en-US" altLang="ja-JP" dirty="0"/>
              <a:t>―</a:t>
            </a:r>
            <a:r>
              <a:rPr kumimoji="1" lang="ja-JP" altLang="en-US" dirty="0"/>
              <a:t>への登録</a:t>
            </a:r>
            <a:endParaRPr kumimoji="1" lang="en-US" altLang="ja-JP" dirty="0"/>
          </a:p>
          <a:p>
            <a:r>
              <a:rPr lang="ja-JP" altLang="en-US" dirty="0"/>
              <a:t>⑥ロータリーカードの登録、使用</a:t>
            </a:r>
            <a:endParaRPr lang="en-US" altLang="ja-JP" dirty="0"/>
          </a:p>
          <a:p>
            <a:r>
              <a:rPr lang="ja-JP" altLang="en-US" dirty="0"/>
              <a:t>⑦３</a:t>
            </a:r>
            <a:r>
              <a:rPr lang="en-US" altLang="ja-JP" dirty="0"/>
              <a:t>year rolling target </a:t>
            </a:r>
            <a:r>
              <a:rPr lang="ja-JP" altLang="en-US" dirty="0"/>
              <a:t>の推進</a:t>
            </a:r>
            <a:endParaRPr lang="en-US" altLang="ja-JP" dirty="0"/>
          </a:p>
          <a:p>
            <a:pPr marL="0" indent="0">
              <a:buNone/>
            </a:pPr>
            <a:endParaRPr kumimoji="1" lang="ja-JP" altLang="en-US" dirty="0"/>
          </a:p>
        </p:txBody>
      </p:sp>
      <p:sp>
        <p:nvSpPr>
          <p:cNvPr id="5" name="テキスト プレースホルダー 4"/>
          <p:cNvSpPr>
            <a:spLocks noGrp="1"/>
          </p:cNvSpPr>
          <p:nvPr>
            <p:ph type="body" sz="quarter" idx="3"/>
          </p:nvPr>
        </p:nvSpPr>
        <p:spPr>
          <a:xfrm>
            <a:off x="5748867" y="1193801"/>
            <a:ext cx="3525135" cy="567266"/>
          </a:xfrm>
        </p:spPr>
        <p:txBody>
          <a:bodyPr/>
          <a:lstStyle/>
          <a:p>
            <a:r>
              <a:rPr lang="ja-JP" altLang="en-US" i="1" dirty="0">
                <a:highlight>
                  <a:srgbClr val="C0C0C0"/>
                </a:highlight>
              </a:rPr>
              <a:t>　　　効果・理由</a:t>
            </a:r>
            <a:endParaRPr kumimoji="1" lang="ja-JP" altLang="en-US" i="1" dirty="0">
              <a:highlight>
                <a:srgbClr val="C0C0C0"/>
              </a:highlight>
            </a:endParaRPr>
          </a:p>
        </p:txBody>
      </p:sp>
      <p:sp>
        <p:nvSpPr>
          <p:cNvPr id="6" name="コンテンツ プレースホルダー 5"/>
          <p:cNvSpPr>
            <a:spLocks noGrp="1"/>
          </p:cNvSpPr>
          <p:nvPr>
            <p:ph sz="quarter" idx="4"/>
          </p:nvPr>
        </p:nvSpPr>
        <p:spPr>
          <a:xfrm>
            <a:off x="5435512" y="1761067"/>
            <a:ext cx="6756488" cy="4280295"/>
          </a:xfrm>
        </p:spPr>
        <p:txBody>
          <a:bodyPr/>
          <a:lstStyle/>
          <a:p>
            <a:r>
              <a:rPr kumimoji="1" lang="ja-JP" altLang="en-US" dirty="0"/>
              <a:t>委員</a:t>
            </a:r>
            <a:r>
              <a:rPr lang="ja-JP" altLang="en-US" dirty="0"/>
              <a:t>会運営の継続性、新規委員長のサポート</a:t>
            </a:r>
            <a:endParaRPr lang="en-US" altLang="ja-JP" dirty="0"/>
          </a:p>
          <a:p>
            <a:r>
              <a:rPr kumimoji="1" lang="ja-JP" altLang="en-US" dirty="0"/>
              <a:t>各グループ及びクラブの活性化</a:t>
            </a:r>
            <a:endParaRPr kumimoji="1" lang="en-US" altLang="ja-JP" dirty="0"/>
          </a:p>
          <a:p>
            <a:r>
              <a:rPr lang="ja-JP" altLang="en-US" dirty="0"/>
              <a:t>会員増強の更なる強化、「やる気」の喚起</a:t>
            </a:r>
            <a:endParaRPr lang="en-US" altLang="ja-JP" dirty="0"/>
          </a:p>
          <a:p>
            <a:r>
              <a:rPr lang="ja-JP" altLang="en-US" dirty="0"/>
              <a:t>グループの結束、団結</a:t>
            </a:r>
            <a:endParaRPr lang="en-US" altLang="ja-JP" dirty="0"/>
          </a:p>
          <a:p>
            <a:r>
              <a:rPr lang="ja-JP" altLang="en-US" dirty="0"/>
              <a:t>ロータリーの知識、興味の増大</a:t>
            </a:r>
            <a:endParaRPr lang="en-US" altLang="ja-JP" dirty="0"/>
          </a:p>
          <a:p>
            <a:r>
              <a:rPr kumimoji="1" lang="ja-JP" altLang="en-US" dirty="0"/>
              <a:t>ポリオ根絶活動の推進（</a:t>
            </a:r>
            <a:r>
              <a:rPr kumimoji="1" lang="en-US" altLang="ja-JP" dirty="0"/>
              <a:t>0.3</a:t>
            </a:r>
            <a:r>
              <a:rPr kumimoji="1" lang="ja-JP" altLang="en-US" dirty="0"/>
              <a:t>％～</a:t>
            </a:r>
            <a:r>
              <a:rPr kumimoji="1" lang="en-US" altLang="ja-JP" dirty="0"/>
              <a:t>0.5</a:t>
            </a:r>
            <a:r>
              <a:rPr kumimoji="1" lang="ja-JP" altLang="en-US" dirty="0"/>
              <a:t>％がポリオに自動寄付）</a:t>
            </a:r>
            <a:endParaRPr kumimoji="1" lang="en-US" altLang="ja-JP" dirty="0"/>
          </a:p>
          <a:p>
            <a:r>
              <a:rPr lang="ja-JP" altLang="en-US" dirty="0"/>
              <a:t>継続性の重視</a:t>
            </a:r>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5067" y="431799"/>
            <a:ext cx="7154333" cy="3572934"/>
          </a:xfrm>
        </p:spPr>
        <p:txBody>
          <a:bodyPr/>
          <a:lstStyle/>
          <a:p>
            <a:pPr algn="ctr"/>
            <a:r>
              <a:rPr kumimoji="1" lang="en-US" altLang="ja-JP" dirty="0"/>
              <a:t>2025-26</a:t>
            </a:r>
            <a:r>
              <a:rPr kumimoji="1" lang="ja-JP" altLang="en-US" dirty="0"/>
              <a:t>年度</a:t>
            </a:r>
            <a:br>
              <a:rPr kumimoji="1" lang="en-US" altLang="ja-JP" dirty="0"/>
            </a:br>
            <a:r>
              <a:rPr kumimoji="1" lang="ja-JP" altLang="en-US" sz="6000" dirty="0">
                <a:solidFill>
                  <a:srgbClr val="00B0F0"/>
                </a:solidFill>
              </a:rPr>
              <a:t>イノベーション</a:t>
            </a:r>
            <a:br>
              <a:rPr kumimoji="1" lang="en-US" altLang="ja-JP" sz="6000" dirty="0">
                <a:solidFill>
                  <a:srgbClr val="00B0F0"/>
                </a:solidFill>
              </a:rPr>
            </a:br>
            <a:r>
              <a:rPr kumimoji="1" lang="ja-JP" altLang="en-US" sz="6000" dirty="0">
                <a:solidFill>
                  <a:srgbClr val="00B0F0"/>
                </a:solidFill>
              </a:rPr>
              <a:t>（改革的基本方針）</a:t>
            </a:r>
            <a:br>
              <a:rPr kumimoji="1" lang="en-US" altLang="ja-JP" dirty="0"/>
            </a:br>
            <a:endParaRPr kumimoji="1" lang="ja-JP" altLang="en-US" dirty="0"/>
          </a:p>
        </p:txBody>
      </p:sp>
      <p:sp>
        <p:nvSpPr>
          <p:cNvPr id="3" name="字幕 2"/>
          <p:cNvSpPr>
            <a:spLocks noGrp="1"/>
          </p:cNvSpPr>
          <p:nvPr>
            <p:ph type="subTitle" idx="1"/>
          </p:nvPr>
        </p:nvSpPr>
        <p:spPr>
          <a:xfrm>
            <a:off x="440267" y="3564466"/>
            <a:ext cx="11853333" cy="2099733"/>
          </a:xfrm>
        </p:spPr>
        <p:txBody>
          <a:bodyPr>
            <a:normAutofit fontScale="62500" lnSpcReduction="20000"/>
          </a:bodyPr>
          <a:lstStyle/>
          <a:p>
            <a:pPr algn="l"/>
            <a:endParaRPr lang="en-US" altLang="ja-JP" sz="8000" dirty="0"/>
          </a:p>
          <a:p>
            <a:pPr algn="l"/>
            <a:r>
              <a:rPr kumimoji="1" lang="ja-JP" altLang="en-US" sz="10300" dirty="0">
                <a:solidFill>
                  <a:srgbClr val="C00000"/>
                </a:solidFill>
              </a:rPr>
              <a:t>出来ることから始めよう！！！</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599"/>
            <a:ext cx="8596668" cy="1100667"/>
          </a:xfrm>
        </p:spPr>
        <p:txBody>
          <a:bodyPr>
            <a:normAutofit/>
          </a:bodyPr>
          <a:lstStyle/>
          <a:p>
            <a:r>
              <a:rPr kumimoji="1" lang="ja-JP" altLang="en-US" sz="3200" dirty="0"/>
              <a:t>あなたのクラブではどんな事が出来ますか？</a:t>
            </a:r>
            <a:br>
              <a:rPr kumimoji="1" lang="en-US" altLang="ja-JP" sz="3200" dirty="0"/>
            </a:br>
            <a:r>
              <a:rPr kumimoji="1" lang="ja-JP" altLang="en-US" sz="3200" dirty="0"/>
              <a:t>変更、改善出来ますか？</a:t>
            </a:r>
          </a:p>
        </p:txBody>
      </p:sp>
      <p:sp>
        <p:nvSpPr>
          <p:cNvPr id="3" name="コンテンツ プレースホルダー 2"/>
          <p:cNvSpPr>
            <a:spLocks noGrp="1"/>
          </p:cNvSpPr>
          <p:nvPr>
            <p:ph idx="1"/>
          </p:nvPr>
        </p:nvSpPr>
        <p:spPr>
          <a:xfrm>
            <a:off x="677334" y="1710266"/>
            <a:ext cx="8596668" cy="4331096"/>
          </a:xfrm>
        </p:spPr>
        <p:txBody>
          <a:bodyPr/>
          <a:lstStyle/>
          <a:p>
            <a:endParaRPr kumimoji="1" lang="en-US" altLang="ja-JP" dirty="0"/>
          </a:p>
          <a:p>
            <a:r>
              <a:rPr lang="ja-JP" altLang="en-US" sz="4000" b="1" dirty="0"/>
              <a:t>例会に於いて</a:t>
            </a:r>
            <a:endParaRPr lang="en-US" altLang="ja-JP" sz="4000" b="1" dirty="0"/>
          </a:p>
          <a:p>
            <a:r>
              <a:rPr lang="ja-JP" altLang="en-US" dirty="0"/>
              <a:t>次第内容の変更、追加、　　　　　　　　　　　　　　　</a:t>
            </a:r>
            <a:endParaRPr lang="en-US" altLang="ja-JP" dirty="0"/>
          </a:p>
          <a:p>
            <a:r>
              <a:rPr lang="ja-JP" altLang="en-US" dirty="0"/>
              <a:t>着座場所を毎回変える　　　　　　　　　</a:t>
            </a:r>
            <a:endParaRPr lang="en-US" altLang="ja-JP" dirty="0"/>
          </a:p>
          <a:p>
            <a:r>
              <a:rPr lang="ja-JP" altLang="en-US" dirty="0"/>
              <a:t>左右前後会員と必ず挨拶　　　　　　</a:t>
            </a:r>
            <a:endParaRPr lang="en-US" altLang="ja-JP" dirty="0"/>
          </a:p>
          <a:p>
            <a:r>
              <a:rPr lang="ja-JP" altLang="en-US" dirty="0"/>
              <a:t>毎回少しづづではあるが寄付　　　</a:t>
            </a:r>
            <a:r>
              <a:rPr lang="ja-JP" altLang="en-US" sz="3600" dirty="0"/>
              <a:t>　出来る・出来ない</a:t>
            </a:r>
            <a:endParaRPr lang="en-US" altLang="ja-JP" sz="3600" dirty="0"/>
          </a:p>
          <a:p>
            <a:r>
              <a:rPr lang="ja-JP" altLang="en-US" dirty="0"/>
              <a:t>例会後感想を記録する</a:t>
            </a:r>
            <a:endParaRPr lang="en-US" altLang="ja-JP" dirty="0"/>
          </a:p>
          <a:p>
            <a:r>
              <a:rPr lang="ja-JP" altLang="en-US" dirty="0"/>
              <a:t>例会場所を定期的に変更</a:t>
            </a:r>
            <a:endParaRPr lang="en-US" altLang="ja-JP" dirty="0"/>
          </a:p>
          <a:p>
            <a:r>
              <a:rPr lang="ja-JP" altLang="en-US" dirty="0"/>
              <a:t>合同例会、グループ内、外</a:t>
            </a:r>
            <a:endParaRPr lang="en-US" altLang="ja-JP" dirty="0"/>
          </a:p>
          <a:p>
            <a:endParaRPr lang="en-US" altLang="ja-JP" dirty="0"/>
          </a:p>
          <a:p>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8206" y="262467"/>
            <a:ext cx="11488994" cy="1837266"/>
          </a:xfrm>
        </p:spPr>
        <p:txBody>
          <a:bodyPr>
            <a:normAutofit fontScale="90000"/>
          </a:bodyPr>
          <a:lstStyle/>
          <a:p>
            <a:r>
              <a:rPr kumimoji="1" lang="ja-JP" altLang="en-US" dirty="0"/>
              <a:t>地区内全クラブ目標設定</a:t>
            </a:r>
            <a:br>
              <a:rPr kumimoji="1" lang="en-US" altLang="ja-JP" dirty="0"/>
            </a:br>
            <a:br>
              <a:rPr kumimoji="1" lang="en-US" altLang="ja-JP" dirty="0"/>
            </a:br>
            <a:r>
              <a:rPr lang="ja-JP" altLang="en-US" dirty="0"/>
              <a:t>自身</a:t>
            </a:r>
            <a:r>
              <a:rPr kumimoji="1" lang="ja-JP" altLang="en-US" dirty="0"/>
              <a:t>クラブの</a:t>
            </a:r>
            <a:r>
              <a:rPr kumimoji="1" lang="ja-JP" altLang="en-US" sz="6700" dirty="0">
                <a:solidFill>
                  <a:schemeClr val="tx2">
                    <a:lumMod val="60000"/>
                    <a:lumOff val="40000"/>
                  </a:schemeClr>
                </a:solidFill>
              </a:rPr>
              <a:t>強み</a:t>
            </a:r>
            <a:r>
              <a:rPr kumimoji="1" lang="ja-JP" altLang="en-US" dirty="0"/>
              <a:t>・</a:t>
            </a:r>
            <a:r>
              <a:rPr kumimoji="1" lang="ja-JP" altLang="en-US" sz="6700" dirty="0">
                <a:solidFill>
                  <a:srgbClr val="BB632D"/>
                </a:solidFill>
              </a:rPr>
              <a:t>弱み</a:t>
            </a:r>
            <a:r>
              <a:rPr kumimoji="1" lang="ja-JP" altLang="en-US" dirty="0"/>
              <a:t>を知る</a:t>
            </a:r>
            <a:r>
              <a:rPr kumimoji="1" lang="ja-JP" altLang="en-US" sz="1600" b="1" dirty="0">
                <a:solidFill>
                  <a:schemeClr val="tx1"/>
                </a:solidFill>
              </a:rPr>
              <a:t>（</a:t>
            </a:r>
            <a:r>
              <a:rPr kumimoji="1" lang="en-US" altLang="ja-JP" sz="1600" b="1" dirty="0">
                <a:solidFill>
                  <a:schemeClr val="tx1"/>
                </a:solidFill>
              </a:rPr>
              <a:t>※RLI</a:t>
            </a:r>
            <a:r>
              <a:rPr lang="ja-JP" altLang="en-US" sz="1600" b="1" dirty="0">
                <a:solidFill>
                  <a:schemeClr val="tx1"/>
                </a:solidFill>
              </a:rPr>
              <a:t>セッション・クラブの健康</a:t>
            </a:r>
            <a:r>
              <a:rPr lang="ja-JP" altLang="en-US" sz="1800" b="1" dirty="0">
                <a:solidFill>
                  <a:schemeClr val="tx1"/>
                </a:solidFill>
              </a:rPr>
              <a:t>チェック参照）</a:t>
            </a:r>
            <a:br>
              <a:rPr kumimoji="1" lang="en-US" altLang="ja-JP" b="1" dirty="0"/>
            </a:br>
            <a:r>
              <a:rPr kumimoji="1" lang="ja-JP" altLang="en-US" dirty="0"/>
              <a:t>　　　　　　　</a:t>
            </a:r>
            <a:r>
              <a:rPr kumimoji="1" lang="ja-JP" altLang="en-US" sz="8900" dirty="0"/>
              <a:t>↓↓↓↓↓↓</a:t>
            </a:r>
            <a:br>
              <a:rPr kumimoji="1" lang="en-US" altLang="ja-JP" sz="6700" dirty="0"/>
            </a:br>
            <a:br>
              <a:rPr kumimoji="1" lang="en-US" altLang="ja-JP" dirty="0"/>
            </a:br>
            <a:r>
              <a:rPr kumimoji="1" lang="ja-JP" altLang="en-US" dirty="0"/>
              <a:t>地区内で</a:t>
            </a:r>
            <a:r>
              <a:rPr kumimoji="1" lang="ja-JP" altLang="en-US" sz="6700" dirty="0">
                <a:solidFill>
                  <a:srgbClr val="FF0000"/>
                </a:solidFill>
              </a:rPr>
              <a:t>ナンバー１</a:t>
            </a:r>
            <a:br>
              <a:rPr kumimoji="1" lang="en-US" altLang="ja-JP" sz="8000" dirty="0">
                <a:solidFill>
                  <a:srgbClr val="FF0000"/>
                </a:solidFill>
              </a:rPr>
            </a:br>
            <a:r>
              <a:rPr kumimoji="1" lang="ja-JP" altLang="en-US" sz="8000" dirty="0">
                <a:solidFill>
                  <a:srgbClr val="FF0000"/>
                </a:solidFill>
              </a:rPr>
              <a:t>　　　</a:t>
            </a:r>
            <a:r>
              <a:rPr kumimoji="1" lang="ja-JP" altLang="en-US" sz="6700" dirty="0">
                <a:solidFill>
                  <a:srgbClr val="00B0F0"/>
                </a:solidFill>
              </a:rPr>
              <a:t>オンリー１</a:t>
            </a:r>
            <a:br>
              <a:rPr kumimoji="1" lang="en-US" altLang="ja-JP" sz="6700" dirty="0">
                <a:solidFill>
                  <a:srgbClr val="FF0000"/>
                </a:solidFill>
              </a:rPr>
            </a:br>
            <a:r>
              <a:rPr kumimoji="1" lang="ja-JP" altLang="en-US" sz="8000" dirty="0">
                <a:solidFill>
                  <a:srgbClr val="FF0000"/>
                </a:solidFill>
              </a:rPr>
              <a:t>　　　　</a:t>
            </a:r>
            <a:r>
              <a:rPr kumimoji="1" lang="ja-JP" altLang="en-US" sz="6700" dirty="0">
                <a:solidFill>
                  <a:schemeClr val="tx1"/>
                </a:solidFill>
              </a:rPr>
              <a:t>を目指す</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0199" y="152399"/>
            <a:ext cx="11616267" cy="7298268"/>
          </a:xfrm>
        </p:spPr>
        <p:txBody>
          <a:bodyPr>
            <a:normAutofit/>
          </a:bodyPr>
          <a:lstStyle/>
          <a:p>
            <a:r>
              <a:rPr lang="ja-JP" altLang="en-US" sz="4000" b="1" dirty="0">
                <a:solidFill>
                  <a:srgbClr val="FF0000"/>
                </a:solidFill>
              </a:rPr>
              <a:t>一生使える吉田松陰の教え</a:t>
            </a:r>
            <a:br>
              <a:rPr lang="en-US" altLang="ja-JP" b="1" i="1" dirty="0">
                <a:solidFill>
                  <a:srgbClr val="FF0000"/>
                </a:solidFill>
              </a:rPr>
            </a:br>
            <a:br>
              <a:rPr lang="en-US" altLang="ja-JP" b="1" i="1" dirty="0">
                <a:solidFill>
                  <a:srgbClr val="FF0000"/>
                </a:solidFill>
              </a:rPr>
            </a:br>
            <a:r>
              <a:rPr lang="ja-JP" altLang="en-US" sz="3100" dirty="0">
                <a:solidFill>
                  <a:schemeClr val="tx1"/>
                </a:solidFill>
              </a:rPr>
              <a:t>①「努力して〇〇」した人は一度も見たことがない</a:t>
            </a:r>
            <a:br>
              <a:rPr lang="en-US" altLang="ja-JP" sz="3100" dirty="0">
                <a:solidFill>
                  <a:schemeClr val="tx1"/>
                </a:solidFill>
              </a:rPr>
            </a:br>
            <a:r>
              <a:rPr lang="ja-JP" altLang="en-US" sz="3100" dirty="0">
                <a:solidFill>
                  <a:schemeClr val="tx1"/>
                </a:solidFill>
              </a:rPr>
              <a:t>②「努力しないで〇〇」した人は腐るほどこの目で見てきた</a:t>
            </a:r>
            <a:br>
              <a:rPr lang="en-US" altLang="ja-JP" sz="3100" dirty="0">
                <a:solidFill>
                  <a:schemeClr val="tx1"/>
                </a:solidFill>
              </a:rPr>
            </a:br>
            <a:r>
              <a:rPr lang="ja-JP" altLang="en-US" sz="3100" dirty="0">
                <a:solidFill>
                  <a:schemeClr val="tx1"/>
                </a:solidFill>
              </a:rPr>
              <a:t>③ 練習して△△になる人はいない。勉強して□□になる人</a:t>
            </a:r>
            <a:br>
              <a:rPr lang="en-US" altLang="ja-JP" sz="3100" dirty="0">
                <a:solidFill>
                  <a:schemeClr val="tx1"/>
                </a:solidFill>
              </a:rPr>
            </a:br>
            <a:r>
              <a:rPr lang="ja-JP" altLang="en-US" sz="3100" dirty="0">
                <a:solidFill>
                  <a:schemeClr val="tx1"/>
                </a:solidFill>
              </a:rPr>
              <a:t>　もいない</a:t>
            </a:r>
            <a:br>
              <a:rPr lang="en-US" altLang="ja-JP" sz="3100" dirty="0">
                <a:solidFill>
                  <a:schemeClr val="tx1"/>
                </a:solidFill>
              </a:rPr>
            </a:br>
            <a:r>
              <a:rPr lang="ja-JP" altLang="en-US" sz="3100" dirty="0">
                <a:solidFill>
                  <a:schemeClr val="tx1"/>
                </a:solidFill>
              </a:rPr>
              <a:t>④ 何かをして変わった人はいても何もしないで変わった人</a:t>
            </a:r>
            <a:br>
              <a:rPr lang="en-US" altLang="ja-JP" sz="3100" dirty="0">
                <a:solidFill>
                  <a:schemeClr val="tx1"/>
                </a:solidFill>
              </a:rPr>
            </a:br>
            <a:r>
              <a:rPr lang="ja-JP" altLang="en-US" sz="3100" dirty="0">
                <a:solidFill>
                  <a:schemeClr val="tx1"/>
                </a:solidFill>
              </a:rPr>
              <a:t>　は絶対にいない。</a:t>
            </a:r>
            <a:br>
              <a:rPr lang="en-US" altLang="ja-JP" sz="3100" dirty="0">
                <a:solidFill>
                  <a:schemeClr val="tx1"/>
                </a:solidFill>
              </a:rPr>
            </a:br>
            <a:r>
              <a:rPr lang="ja-JP" altLang="en-US" sz="3100" dirty="0">
                <a:solidFill>
                  <a:schemeClr val="tx1"/>
                </a:solidFill>
              </a:rPr>
              <a:t>⑤「夢」無き者に「理想」なし</a:t>
            </a:r>
            <a:br>
              <a:rPr lang="en-US" altLang="ja-JP" sz="3100" dirty="0">
                <a:solidFill>
                  <a:schemeClr val="tx1"/>
                </a:solidFill>
              </a:rPr>
            </a:br>
            <a:r>
              <a:rPr lang="ja-JP" altLang="en-US" sz="3100" dirty="0">
                <a:solidFill>
                  <a:schemeClr val="tx1"/>
                </a:solidFill>
              </a:rPr>
              <a:t>　「理想」無き者に「計画」なし</a:t>
            </a:r>
            <a:br>
              <a:rPr lang="en-US" altLang="ja-JP" sz="3100" dirty="0">
                <a:solidFill>
                  <a:schemeClr val="tx1"/>
                </a:solidFill>
              </a:rPr>
            </a:br>
            <a:r>
              <a:rPr lang="ja-JP" altLang="en-US" sz="3100" dirty="0">
                <a:solidFill>
                  <a:schemeClr val="tx1"/>
                </a:solidFill>
              </a:rPr>
              <a:t>　「計画」無き者に「実行」なし</a:t>
            </a:r>
            <a:br>
              <a:rPr lang="en-US" altLang="ja-JP" sz="3100" dirty="0">
                <a:solidFill>
                  <a:schemeClr val="tx1"/>
                </a:solidFill>
              </a:rPr>
            </a:br>
            <a:r>
              <a:rPr lang="ja-JP" altLang="en-US" sz="3100" dirty="0">
                <a:solidFill>
                  <a:schemeClr val="tx1"/>
                </a:solidFill>
              </a:rPr>
              <a:t>　「実行」無き者に「</a:t>
            </a:r>
            <a:r>
              <a:rPr lang="ja-JP" altLang="en-US" sz="3100" dirty="0">
                <a:solidFill>
                  <a:srgbClr val="FF0000"/>
                </a:solidFill>
              </a:rPr>
              <a:t>〇〇</a:t>
            </a:r>
            <a:r>
              <a:rPr lang="ja-JP" altLang="en-US" sz="3100" dirty="0">
                <a:solidFill>
                  <a:schemeClr val="tx1"/>
                </a:solidFill>
              </a:rPr>
              <a:t>」なし</a:t>
            </a:r>
            <a:br>
              <a:rPr lang="en-US" altLang="ja-JP" sz="3100" dirty="0">
                <a:solidFill>
                  <a:schemeClr val="tx1"/>
                </a:solidFill>
              </a:rPr>
            </a:br>
            <a:r>
              <a:rPr lang="ja-JP" altLang="en-US" dirty="0"/>
              <a:t>　　　</a:t>
            </a:r>
            <a:r>
              <a:rPr lang="ja-JP" altLang="en-US" sz="4400" b="1" u="sng" dirty="0">
                <a:solidFill>
                  <a:srgbClr val="FF0000"/>
                </a:solidFill>
              </a:rPr>
              <a:t>ゆえに「夢無き者に〇〇なし」</a:t>
            </a:r>
            <a:br>
              <a:rPr lang="en-US" altLang="ja-JP" sz="6600" b="1" u="sng" dirty="0">
                <a:solidFill>
                  <a:srgbClr val="FF0000"/>
                </a:solidFill>
              </a:rPr>
            </a:br>
            <a:endParaRPr kumimoji="1" lang="ja-JP" altLang="en-US"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p:nvPr/>
        </p:nvSpPr>
        <p:spPr>
          <a:xfrm>
            <a:off x="592667" y="110067"/>
            <a:ext cx="11353799" cy="7306734"/>
          </a:xfrm>
          <a:prstGeom prst="rect">
            <a:avLst/>
          </a:prstGeom>
        </p:spPr>
        <p:txBody>
          <a:bodyPr>
            <a:normAutofit fontScale="9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rgbClr val="FF0000"/>
                </a:solidFill>
              </a:rPr>
              <a:t>一生使える吉田松陰の教え</a:t>
            </a:r>
            <a:br>
              <a:rPr lang="en-US" altLang="ja-JP" b="1" i="1" dirty="0">
                <a:solidFill>
                  <a:srgbClr val="FF0000"/>
                </a:solidFill>
              </a:rPr>
            </a:br>
            <a:br>
              <a:rPr lang="en-US" altLang="ja-JP" b="1" i="1" dirty="0">
                <a:solidFill>
                  <a:srgbClr val="FF0000"/>
                </a:solidFill>
              </a:rPr>
            </a:br>
            <a:r>
              <a:rPr lang="ja-JP" altLang="en-US" dirty="0">
                <a:solidFill>
                  <a:schemeClr val="tx1"/>
                </a:solidFill>
              </a:rPr>
              <a:t>①「努力して後悔」した人は一度も見たことがない</a:t>
            </a:r>
            <a:br>
              <a:rPr lang="en-US" altLang="ja-JP" dirty="0">
                <a:solidFill>
                  <a:schemeClr val="tx1"/>
                </a:solidFill>
              </a:rPr>
            </a:br>
            <a:r>
              <a:rPr lang="ja-JP" altLang="en-US" dirty="0">
                <a:solidFill>
                  <a:schemeClr val="tx1"/>
                </a:solidFill>
              </a:rPr>
              <a:t>②「努力しないで後悔」した人は腐るほどこの目で見てきた</a:t>
            </a:r>
            <a:br>
              <a:rPr lang="en-US" altLang="ja-JP" dirty="0">
                <a:solidFill>
                  <a:schemeClr val="tx1"/>
                </a:solidFill>
              </a:rPr>
            </a:br>
            <a:r>
              <a:rPr lang="ja-JP" altLang="en-US" dirty="0">
                <a:solidFill>
                  <a:schemeClr val="tx1"/>
                </a:solidFill>
              </a:rPr>
              <a:t>③ 練習して下手になる人はいない。勉強して馬鹿になる人もいない</a:t>
            </a:r>
            <a:br>
              <a:rPr lang="en-US" altLang="ja-JP" dirty="0">
                <a:solidFill>
                  <a:schemeClr val="tx1"/>
                </a:solidFill>
              </a:rPr>
            </a:br>
            <a:r>
              <a:rPr lang="ja-JP" altLang="en-US" dirty="0">
                <a:solidFill>
                  <a:schemeClr val="tx1"/>
                </a:solidFill>
              </a:rPr>
              <a:t>④ 何かをして変わった人はいても何もしないで変わった人は絶対にいない。</a:t>
            </a:r>
            <a:br>
              <a:rPr lang="en-US" altLang="ja-JP" dirty="0">
                <a:solidFill>
                  <a:schemeClr val="tx1"/>
                </a:solidFill>
              </a:rPr>
            </a:br>
            <a:r>
              <a:rPr lang="ja-JP" altLang="en-US" dirty="0">
                <a:solidFill>
                  <a:schemeClr val="tx1"/>
                </a:solidFill>
              </a:rPr>
              <a:t>⑤「夢」無き者に「理想」なし</a:t>
            </a:r>
            <a:br>
              <a:rPr lang="en-US" altLang="ja-JP" dirty="0">
                <a:solidFill>
                  <a:schemeClr val="tx1"/>
                </a:solidFill>
              </a:rPr>
            </a:br>
            <a:r>
              <a:rPr lang="ja-JP" altLang="en-US" dirty="0">
                <a:solidFill>
                  <a:schemeClr val="tx1"/>
                </a:solidFill>
              </a:rPr>
              <a:t>　「理想」無き者に「計画」なし</a:t>
            </a:r>
            <a:br>
              <a:rPr lang="en-US" altLang="ja-JP" dirty="0">
                <a:solidFill>
                  <a:schemeClr val="tx1"/>
                </a:solidFill>
              </a:rPr>
            </a:br>
            <a:r>
              <a:rPr lang="ja-JP" altLang="en-US" dirty="0">
                <a:solidFill>
                  <a:schemeClr val="tx1"/>
                </a:solidFill>
              </a:rPr>
              <a:t>　「計画」無き者に「実行」なし</a:t>
            </a:r>
            <a:br>
              <a:rPr lang="en-US" altLang="ja-JP" dirty="0">
                <a:solidFill>
                  <a:schemeClr val="tx1"/>
                </a:solidFill>
              </a:rPr>
            </a:br>
            <a:r>
              <a:rPr lang="ja-JP" altLang="en-US" dirty="0">
                <a:solidFill>
                  <a:schemeClr val="tx1"/>
                </a:solidFill>
              </a:rPr>
              <a:t>　「実行」無き者に「成功」なし</a:t>
            </a:r>
            <a:br>
              <a:rPr lang="en-US" altLang="ja-JP" dirty="0">
                <a:solidFill>
                  <a:schemeClr val="tx1"/>
                </a:solidFill>
              </a:rPr>
            </a:br>
            <a:r>
              <a:rPr lang="ja-JP" altLang="en-US" dirty="0"/>
              <a:t>　　　</a:t>
            </a:r>
            <a:r>
              <a:rPr lang="ja-JP" altLang="en-US" sz="4400" b="1" u="sng" dirty="0">
                <a:solidFill>
                  <a:srgbClr val="FF0000"/>
                </a:solidFill>
              </a:rPr>
              <a:t>ゆえに「夢無き者に成功なし」</a:t>
            </a:r>
            <a:br>
              <a:rPr lang="en-US" altLang="ja-JP" sz="6600" b="1" u="sng" dirty="0">
                <a:solidFill>
                  <a:srgbClr val="FF0000"/>
                </a:solidFill>
              </a:rPr>
            </a:br>
            <a:endParaRPr lang="ja-JP" altLang="en-US"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4" y="609600"/>
            <a:ext cx="8596668" cy="2819400"/>
          </a:xfrm>
        </p:spPr>
        <p:txBody>
          <a:bodyPr/>
          <a:lstStyle/>
          <a:p>
            <a:r>
              <a:rPr lang="ja-JP" altLang="en-US" dirty="0">
                <a:solidFill>
                  <a:srgbClr val="FFC000"/>
                </a:solidFill>
              </a:rPr>
              <a:t>マザーテレサの名言</a:t>
            </a:r>
            <a:br>
              <a:rPr lang="en-US" altLang="ja-JP" dirty="0"/>
            </a:br>
            <a:r>
              <a:rPr lang="ja-JP" altLang="en-US" dirty="0"/>
              <a:t>　</a:t>
            </a:r>
            <a:r>
              <a:rPr lang="en-US" altLang="ja-JP" sz="2000" dirty="0"/>
              <a:t>※</a:t>
            </a:r>
            <a:r>
              <a:rPr lang="ja-JP" altLang="en-US" sz="2000" dirty="0"/>
              <a:t>マザーテレサは、貧困者や病人の世話を通じて人々に愛と奉仕の</a:t>
            </a:r>
            <a:br>
              <a:rPr lang="en-US" altLang="ja-JP" sz="2000" dirty="0"/>
            </a:br>
            <a:r>
              <a:rPr lang="ja-JP" altLang="en-US" sz="2000" dirty="0"/>
              <a:t>　　　精神を示したカトリック教会の宣教師</a:t>
            </a:r>
          </a:p>
        </p:txBody>
      </p:sp>
      <p:sp>
        <p:nvSpPr>
          <p:cNvPr id="3" name="コンテンツ プレースホルダー 2"/>
          <p:cNvSpPr>
            <a:spLocks noGrp="1"/>
          </p:cNvSpPr>
          <p:nvPr>
            <p:ph idx="1"/>
          </p:nvPr>
        </p:nvSpPr>
        <p:spPr>
          <a:xfrm>
            <a:off x="677334" y="2418735"/>
            <a:ext cx="8596668" cy="3622627"/>
          </a:xfrm>
        </p:spPr>
        <p:txBody>
          <a:bodyPr>
            <a:normAutofit/>
          </a:bodyPr>
          <a:lstStyle/>
          <a:p>
            <a:r>
              <a:rPr lang="ja-JP" altLang="en-US" sz="4000">
                <a:solidFill>
                  <a:srgbClr val="0070C0"/>
                </a:solidFill>
              </a:rPr>
              <a:t>私たちは大きい事</a:t>
            </a:r>
            <a:r>
              <a:rPr lang="ja-JP" altLang="en-US" sz="4000" dirty="0">
                <a:solidFill>
                  <a:srgbClr val="0070C0"/>
                </a:solidFill>
              </a:rPr>
              <a:t>はできません。小さなことを大きな愛をもって行っただけです。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sz="9600" dirty="0">
                <a:solidFill>
                  <a:srgbClr val="00B0F0"/>
                </a:solidFill>
              </a:rPr>
            </a:br>
            <a:endParaRPr kumimoji="1" lang="ja-JP" altLang="en-US" dirty="0"/>
          </a:p>
        </p:txBody>
      </p:sp>
      <p:sp>
        <p:nvSpPr>
          <p:cNvPr id="3" name="コンテンツ プレースホルダー 2"/>
          <p:cNvSpPr>
            <a:spLocks noGrp="1"/>
          </p:cNvSpPr>
          <p:nvPr>
            <p:ph idx="1"/>
          </p:nvPr>
        </p:nvSpPr>
        <p:spPr>
          <a:xfrm>
            <a:off x="677333" y="412955"/>
            <a:ext cx="9248332" cy="5628407"/>
          </a:xfrm>
        </p:spPr>
        <p:txBody>
          <a:bodyPr>
            <a:normAutofit/>
          </a:bodyPr>
          <a:lstStyle/>
          <a:p>
            <a:r>
              <a:rPr lang="ja-JP" altLang="en-US" sz="4000" dirty="0">
                <a:solidFill>
                  <a:srgbClr val="FF0000"/>
                </a:solidFill>
              </a:rPr>
              <a:t>１「和（なごみ）や「絆」との共通点</a:t>
            </a:r>
            <a:endParaRPr kumimoji="1" lang="en-US" altLang="ja-JP" sz="4000" dirty="0">
              <a:solidFill>
                <a:srgbClr val="FF0000"/>
              </a:solidFill>
            </a:endParaRPr>
          </a:p>
          <a:p>
            <a:r>
              <a:rPr kumimoji="1" lang="ja-JP" altLang="en-US" sz="2400" dirty="0">
                <a:solidFill>
                  <a:srgbClr val="00B0F0"/>
                </a:solidFill>
              </a:rPr>
              <a:t>日本文化には「和」や「絆」といった、個人と他者の調和や繋がりを重んじる価値観があります。この言葉は「一人ひとりが</a:t>
            </a:r>
            <a:r>
              <a:rPr lang="ja-JP" altLang="en-US" sz="2400" dirty="0">
                <a:solidFill>
                  <a:srgbClr val="00B0F0"/>
                </a:solidFill>
              </a:rPr>
              <a:t>社会の一部として存在している」という考え方と共鳴します。例えば「自分だけではなく、周囲の人々や自然との関係を大切にする」日本人の価値観に通じるはずです。</a:t>
            </a:r>
            <a:endParaRPr lang="en-US" altLang="ja-JP" sz="2400" dirty="0">
              <a:solidFill>
                <a:srgbClr val="00B0F0"/>
              </a:solidFill>
            </a:endParaRPr>
          </a:p>
          <a:p>
            <a:endParaRPr kumimoji="1" lang="en-US" altLang="ja-JP" sz="2400" dirty="0">
              <a:solidFill>
                <a:srgbClr val="00B0F0"/>
              </a:solidFill>
            </a:endParaRPr>
          </a:p>
          <a:p>
            <a:r>
              <a:rPr lang="ja-JP" altLang="en-US" sz="4000" dirty="0">
                <a:solidFill>
                  <a:srgbClr val="FF0000"/>
                </a:solidFill>
              </a:rPr>
              <a:t>２「一つの石が波紋を生む」イメージ</a:t>
            </a:r>
            <a:endParaRPr lang="en-US" altLang="ja-JP" sz="4000" dirty="0">
              <a:solidFill>
                <a:srgbClr val="FF0000"/>
              </a:solidFill>
            </a:endParaRPr>
          </a:p>
          <a:p>
            <a:r>
              <a:rPr kumimoji="1" lang="ja-JP" altLang="en-US" sz="2400" dirty="0">
                <a:solidFill>
                  <a:srgbClr val="00B0F0"/>
                </a:solidFill>
              </a:rPr>
              <a:t>「一人ひとりの行動や存在が、全体に影響を与える」というものです。これは日本人が日常で感じる「些細な行動が大きな影響を与える」という感覚にも通じます。例えば「礼儀や他者への気配り」が社会の調和に寄与するという考え方です。</a:t>
            </a:r>
            <a:endParaRPr kumimoji="1" lang="en-US" altLang="ja-JP" sz="2400" dirty="0">
              <a:solidFill>
                <a:srgbClr val="00B0F0"/>
              </a:solidFill>
            </a:endParaRPr>
          </a:p>
          <a:p>
            <a:endParaRPr kumimoji="1" lang="ja-JP" alt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4801" y="618066"/>
            <a:ext cx="8596668" cy="948267"/>
          </a:xfrm>
        </p:spPr>
        <p:txBody>
          <a:bodyPr>
            <a:normAutofit fontScale="90000"/>
          </a:bodyPr>
          <a:lstStyle/>
          <a:p>
            <a:r>
              <a:rPr kumimoji="1" lang="ja-JP" altLang="en-US" sz="6000" dirty="0"/>
              <a:t>最後に</a:t>
            </a:r>
          </a:p>
        </p:txBody>
      </p:sp>
      <p:sp>
        <p:nvSpPr>
          <p:cNvPr id="3" name="コンテンツ プレースホルダー 2"/>
          <p:cNvSpPr>
            <a:spLocks noGrp="1"/>
          </p:cNvSpPr>
          <p:nvPr>
            <p:ph idx="1"/>
          </p:nvPr>
        </p:nvSpPr>
        <p:spPr>
          <a:xfrm>
            <a:off x="677334" y="1566333"/>
            <a:ext cx="8596668" cy="4475029"/>
          </a:xfrm>
        </p:spPr>
        <p:txBody>
          <a:bodyPr>
            <a:normAutofit lnSpcReduction="10000"/>
          </a:bodyPr>
          <a:lstStyle/>
          <a:p>
            <a:r>
              <a:rPr kumimoji="1" lang="ja-JP" altLang="en-US" sz="6000" b="1" dirty="0"/>
              <a:t>「与えた恩は水に流し、受けた恩は石に刻む」</a:t>
            </a:r>
            <a:endParaRPr kumimoji="1" lang="en-US" altLang="ja-JP" sz="6000" b="1" dirty="0"/>
          </a:p>
          <a:p>
            <a:r>
              <a:rPr lang="ja-JP" altLang="en-US" sz="3600" b="1" dirty="0"/>
              <a:t>ご清聴誠にありがとうございました。</a:t>
            </a:r>
            <a:endParaRPr lang="en-US" altLang="ja-JP" sz="3600" b="1" dirty="0"/>
          </a:p>
          <a:p>
            <a:endParaRPr kumimoji="1" lang="en-US" altLang="ja-JP" sz="3600" b="1" dirty="0">
              <a:solidFill>
                <a:srgbClr val="FF0000"/>
              </a:solidFill>
            </a:endParaRPr>
          </a:p>
          <a:p>
            <a:r>
              <a:rPr kumimoji="1" lang="ja-JP" altLang="en-US" sz="3600" b="1" dirty="0">
                <a:solidFill>
                  <a:srgbClr val="FF0000"/>
                </a:solidFill>
              </a:rPr>
              <a:t>一緒にロータリーを愉しみながら</a:t>
            </a:r>
            <a:endParaRPr kumimoji="1" lang="en-US" altLang="ja-JP" sz="3600" b="1" dirty="0">
              <a:solidFill>
                <a:srgbClr val="FF0000"/>
              </a:solidFill>
            </a:endParaRPr>
          </a:p>
          <a:p>
            <a:pPr marL="0" indent="0">
              <a:buNone/>
            </a:pPr>
            <a:r>
              <a:rPr kumimoji="1" lang="ja-JP" altLang="en-US" sz="3600" b="1" dirty="0">
                <a:solidFill>
                  <a:srgbClr val="FF0000"/>
                </a:solidFill>
              </a:rPr>
              <a:t>　頑張って参りましょう！！　</a:t>
            </a:r>
            <a:endParaRPr kumimoji="1" lang="en-US" altLang="ja-JP" sz="3600" b="1" dirty="0">
              <a:solidFill>
                <a:srgbClr val="FF0000"/>
              </a:solidFill>
            </a:endParaRPr>
          </a:p>
          <a:p>
            <a:endParaRPr kumimoji="1" lang="ja-JP" alt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616" y="695190"/>
            <a:ext cx="2205378" cy="3136425"/>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616" y="3831615"/>
            <a:ext cx="2209210" cy="28278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1445" y="398206"/>
            <a:ext cx="9940413" cy="5943600"/>
          </a:xfrm>
        </p:spPr>
        <p:txBody>
          <a:bodyPr>
            <a:normAutofit/>
          </a:bodyPr>
          <a:lstStyle/>
          <a:p>
            <a:r>
              <a:rPr lang="ja-JP" altLang="en-US" sz="4000" dirty="0">
                <a:solidFill>
                  <a:srgbClr val="FF0000"/>
                </a:solidFill>
              </a:rPr>
              <a:t>３「村社会」や「共同体」への意識</a:t>
            </a:r>
            <a:br>
              <a:rPr lang="en-US" altLang="ja-JP" sz="4000" dirty="0">
                <a:solidFill>
                  <a:srgbClr val="FF0000"/>
                </a:solidFill>
              </a:rPr>
            </a:br>
            <a:r>
              <a:rPr lang="ja-JP" altLang="en-US" sz="4000" dirty="0">
                <a:solidFill>
                  <a:srgbClr val="FF0000"/>
                </a:solidFill>
              </a:rPr>
              <a:t>　</a:t>
            </a:r>
            <a:r>
              <a:rPr lang="ja-JP" altLang="en-US" sz="2400" dirty="0">
                <a:solidFill>
                  <a:srgbClr val="00B0F0"/>
                </a:solidFill>
              </a:rPr>
              <a:t>日本の伝統的な共同体の文化は、個人が村や地域の一部</a:t>
            </a:r>
            <a:br>
              <a:rPr lang="en-US" altLang="ja-JP" sz="2400" dirty="0">
                <a:solidFill>
                  <a:srgbClr val="00B0F0"/>
                </a:solidFill>
              </a:rPr>
            </a:br>
            <a:r>
              <a:rPr lang="ja-JP" altLang="en-US" sz="2400" dirty="0">
                <a:solidFill>
                  <a:srgbClr val="00B0F0"/>
                </a:solidFill>
              </a:rPr>
              <a:t>　　として責任を果たすことを重視してきました。ｼﾞｮﾝ・ﾀﾞﾝ</a:t>
            </a:r>
            <a:br>
              <a:rPr lang="en-US" altLang="ja-JP" sz="2400" dirty="0">
                <a:solidFill>
                  <a:srgbClr val="00B0F0"/>
                </a:solidFill>
              </a:rPr>
            </a:br>
            <a:r>
              <a:rPr lang="ja-JP" altLang="en-US" sz="2400" dirty="0">
                <a:solidFill>
                  <a:srgbClr val="00B0F0"/>
                </a:solidFill>
              </a:rPr>
              <a:t>　　も「個人が全体の一部である」という点でこの文化との親和性</a:t>
            </a:r>
            <a:br>
              <a:rPr lang="en-US" altLang="ja-JP" sz="2400" dirty="0">
                <a:solidFill>
                  <a:srgbClr val="00B0F0"/>
                </a:solidFill>
              </a:rPr>
            </a:br>
            <a:r>
              <a:rPr lang="ja-JP" altLang="en-US" sz="2400" dirty="0">
                <a:solidFill>
                  <a:srgbClr val="00B0F0"/>
                </a:solidFill>
              </a:rPr>
              <a:t>　　があると言っております。</a:t>
            </a:r>
            <a:br>
              <a:rPr lang="en-US" altLang="ja-JP" sz="2400" dirty="0">
                <a:solidFill>
                  <a:srgbClr val="00B0F0"/>
                </a:solidFill>
              </a:rPr>
            </a:br>
            <a:br>
              <a:rPr lang="en-US" altLang="ja-JP" sz="2400" dirty="0">
                <a:solidFill>
                  <a:srgbClr val="00B0F0"/>
                </a:solidFill>
              </a:rPr>
            </a:br>
            <a:r>
              <a:rPr lang="ja-JP" altLang="en-US" sz="4000" dirty="0">
                <a:solidFill>
                  <a:srgbClr val="FF0000"/>
                </a:solidFill>
              </a:rPr>
              <a:t>４「個と全体の調和を考える」</a:t>
            </a:r>
            <a:br>
              <a:rPr lang="en-US" altLang="ja-JP" sz="4000" dirty="0">
                <a:solidFill>
                  <a:srgbClr val="FF0000"/>
                </a:solidFill>
              </a:rPr>
            </a:br>
            <a:r>
              <a:rPr lang="ja-JP" altLang="en-US" sz="4000" dirty="0">
                <a:solidFill>
                  <a:srgbClr val="FF0000"/>
                </a:solidFill>
              </a:rPr>
              <a:t>　</a:t>
            </a:r>
            <a:r>
              <a:rPr lang="ja-JP" altLang="en-US" sz="2400" dirty="0">
                <a:solidFill>
                  <a:srgbClr val="00B0F0"/>
                </a:solidFill>
              </a:rPr>
              <a:t>西洋では個人主義の中にも「全体との調和」を求める思想があ</a:t>
            </a:r>
            <a:br>
              <a:rPr lang="en-US" altLang="ja-JP" sz="2400" dirty="0">
                <a:solidFill>
                  <a:srgbClr val="00B0F0"/>
                </a:solidFill>
              </a:rPr>
            </a:br>
            <a:r>
              <a:rPr lang="ja-JP" altLang="en-US" sz="2400" dirty="0">
                <a:solidFill>
                  <a:srgbClr val="00B0F0"/>
                </a:solidFill>
              </a:rPr>
              <a:t>　　ります。日本人がこの言葉を理解する際、全体の一部としての</a:t>
            </a:r>
            <a:br>
              <a:rPr lang="en-US" altLang="ja-JP" sz="2400" dirty="0">
                <a:solidFill>
                  <a:srgbClr val="00B0F0"/>
                </a:solidFill>
              </a:rPr>
            </a:br>
            <a:r>
              <a:rPr lang="ja-JP" altLang="en-US" sz="2400" dirty="0">
                <a:solidFill>
                  <a:srgbClr val="00B0F0"/>
                </a:solidFill>
              </a:rPr>
              <a:t>　　自己認識や、社会や世界とのつながりを意識することが重要です。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609600"/>
            <a:ext cx="8791131" cy="5687961"/>
          </a:xfrm>
        </p:spPr>
        <p:txBody>
          <a:bodyPr/>
          <a:lstStyle/>
          <a:p>
            <a:r>
              <a:rPr lang="ja-JP" altLang="en-US" sz="4000" dirty="0"/>
              <a:t>要約すると･･･</a:t>
            </a:r>
            <a:br>
              <a:rPr lang="en-US" altLang="ja-JP" sz="4000" dirty="0"/>
            </a:br>
            <a:br>
              <a:rPr lang="en-US" altLang="ja-JP" sz="4000" dirty="0"/>
            </a:br>
            <a:r>
              <a:rPr lang="ja-JP" altLang="en-US" sz="2400" dirty="0">
                <a:solidFill>
                  <a:srgbClr val="00B0F0"/>
                </a:solidFill>
              </a:rPr>
              <a:t>「誰もが孤立した存在ではなく、互いに影響を与え合いながらつながっている」という事を伝えています。それは日本人の「他者との関係性」を重視する文化と共鳴し、私たちの生活や価値観においても非常に身近なテーマだと言えるでしょう。</a:t>
            </a:r>
            <a:br>
              <a:rPr lang="en-US" altLang="ja-JP" sz="2400" dirty="0">
                <a:solidFill>
                  <a:srgbClr val="00B0F0"/>
                </a:solidFill>
              </a:rPr>
            </a:br>
            <a:r>
              <a:rPr lang="ja-JP" altLang="en-US" sz="2400" dirty="0"/>
              <a:t>　</a:t>
            </a:r>
            <a:br>
              <a:rPr lang="en-US" altLang="ja-JP" sz="4000" dirty="0"/>
            </a:br>
            <a:br>
              <a:rPr lang="en-US" altLang="ja-JP" dirty="0"/>
            </a:br>
            <a:endParaRPr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398206"/>
            <a:ext cx="8953363" cy="5928852"/>
          </a:xfrm>
        </p:spPr>
        <p:txBody>
          <a:bodyPr>
            <a:normAutofit fontScale="90000"/>
          </a:bodyPr>
          <a:lstStyle/>
          <a:p>
            <a:r>
              <a:rPr kumimoji="1" lang="ja-JP" altLang="en-US" sz="4000" dirty="0">
                <a:solidFill>
                  <a:srgbClr val="FF0000"/>
                </a:solidFill>
              </a:rPr>
              <a:t>③</a:t>
            </a:r>
            <a:r>
              <a:rPr kumimoji="1" lang="en-US" altLang="ja-JP" sz="4000" dirty="0">
                <a:solidFill>
                  <a:srgbClr val="FF0000"/>
                </a:solidFill>
              </a:rPr>
              <a:t>PLAN</a:t>
            </a:r>
            <a:br>
              <a:rPr kumimoji="1" lang="en-US" altLang="ja-JP" sz="4000" dirty="0">
                <a:solidFill>
                  <a:srgbClr val="FF0000"/>
                </a:solidFill>
              </a:rPr>
            </a:br>
            <a:r>
              <a:rPr kumimoji="1" lang="ja-JP" altLang="en-US" sz="3200" dirty="0">
                <a:solidFill>
                  <a:srgbClr val="00B0F0"/>
                </a:solidFill>
              </a:rPr>
              <a:t>行動計画の策定：ゴール（目的、目標）をしっかり定める</a:t>
            </a:r>
            <a:br>
              <a:rPr kumimoji="1" lang="en-US" altLang="ja-JP" sz="3200" dirty="0">
                <a:solidFill>
                  <a:srgbClr val="00B0F0"/>
                </a:solidFill>
              </a:rPr>
            </a:br>
            <a:br>
              <a:rPr kumimoji="1" lang="en-US" altLang="ja-JP" sz="3200" dirty="0">
                <a:solidFill>
                  <a:srgbClr val="00B0F0"/>
                </a:solidFill>
              </a:rPr>
            </a:br>
            <a:r>
              <a:rPr kumimoji="1" lang="ja-JP" altLang="en-US" sz="4000" dirty="0">
                <a:solidFill>
                  <a:srgbClr val="FF0000"/>
                </a:solidFill>
              </a:rPr>
              <a:t>④</a:t>
            </a:r>
            <a:r>
              <a:rPr kumimoji="1" lang="en-US" altLang="ja-JP" sz="4000" dirty="0">
                <a:solidFill>
                  <a:srgbClr val="FF0000"/>
                </a:solidFill>
              </a:rPr>
              <a:t>ACT</a:t>
            </a:r>
            <a:br>
              <a:rPr kumimoji="1" lang="en-US" altLang="ja-JP" sz="4000" dirty="0">
                <a:solidFill>
                  <a:srgbClr val="FF0000"/>
                </a:solidFill>
              </a:rPr>
            </a:br>
            <a:r>
              <a:rPr kumimoji="1" lang="ja-JP" altLang="en-US" sz="3200" dirty="0">
                <a:solidFill>
                  <a:srgbClr val="00B0F0"/>
                </a:solidFill>
              </a:rPr>
              <a:t>行動の意味：ガバナーの発した言葉ではなく、あなた自身のガバナーとしての行動があなたをを語っていることを忘れないで欲しい。</a:t>
            </a:r>
            <a:br>
              <a:rPr kumimoji="1" lang="en-US" altLang="ja-JP" sz="3200" dirty="0">
                <a:solidFill>
                  <a:srgbClr val="00B0F0"/>
                </a:solidFill>
              </a:rPr>
            </a:br>
            <a:r>
              <a:rPr kumimoji="1" lang="ja-JP" altLang="en-US" sz="3200" dirty="0">
                <a:solidFill>
                  <a:srgbClr val="00B0F0"/>
                </a:solidFill>
              </a:rPr>
              <a:t>我々は行動人である。</a:t>
            </a:r>
            <a:br>
              <a:rPr kumimoji="1" lang="en-US" altLang="ja-JP" sz="3200" dirty="0">
                <a:solidFill>
                  <a:srgbClr val="00B0F0"/>
                </a:solidFill>
              </a:rPr>
            </a:br>
            <a:br>
              <a:rPr kumimoji="1" lang="en-US" altLang="ja-JP" sz="3200" dirty="0">
                <a:solidFill>
                  <a:srgbClr val="00B0F0"/>
                </a:solidFill>
              </a:rPr>
            </a:br>
            <a:r>
              <a:rPr kumimoji="1" lang="ja-JP" altLang="en-US" sz="3200" dirty="0">
                <a:solidFill>
                  <a:srgbClr val="00B0F0"/>
                </a:solidFill>
              </a:rPr>
              <a:t>　</a:t>
            </a:r>
            <a:r>
              <a:rPr kumimoji="1" lang="ja-JP" altLang="en-US" sz="3200" dirty="0">
                <a:solidFill>
                  <a:schemeClr val="tx1"/>
                </a:solidFill>
              </a:rPr>
              <a:t>行動の伴わない言葉は理想主義の暗殺である。</a:t>
            </a:r>
            <a:br>
              <a:rPr kumimoji="1" lang="en-US" altLang="ja-JP" sz="3200" dirty="0">
                <a:solidFill>
                  <a:schemeClr val="tx1"/>
                </a:solidFill>
              </a:rPr>
            </a:br>
            <a:r>
              <a:rPr kumimoji="1" lang="ja-JP" altLang="en-US" sz="3200" dirty="0">
                <a:solidFill>
                  <a:schemeClr val="tx1"/>
                </a:solidFill>
              </a:rPr>
              <a:t>　　　　　　　　　　</a:t>
            </a:r>
            <a:r>
              <a:rPr lang="en-US" altLang="ja-JP" sz="3200" dirty="0">
                <a:solidFill>
                  <a:schemeClr val="tx1"/>
                </a:solidFill>
              </a:rPr>
              <a:t>※</a:t>
            </a:r>
            <a:r>
              <a:rPr lang="ja-JP" altLang="en-US" sz="2800" dirty="0">
                <a:solidFill>
                  <a:schemeClr val="tx1"/>
                </a:solidFill>
              </a:rPr>
              <a:t>ハーバード・フーヴァ</a:t>
            </a:r>
            <a:r>
              <a:rPr lang="en-US" altLang="ja-JP" sz="2800" dirty="0">
                <a:solidFill>
                  <a:schemeClr val="tx1"/>
                </a:solidFill>
              </a:rPr>
              <a:t>―</a:t>
            </a:r>
            <a:endParaRPr kumimoji="1" lang="ja-JP" altLang="en-US" sz="3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2955" y="432619"/>
            <a:ext cx="10058401" cy="6204155"/>
          </a:xfrm>
        </p:spPr>
        <p:txBody>
          <a:bodyPr>
            <a:normAutofit/>
          </a:bodyPr>
          <a:lstStyle/>
          <a:p>
            <a:r>
              <a:rPr kumimoji="1" lang="ja-JP" altLang="en-US" sz="4000" dirty="0">
                <a:solidFill>
                  <a:srgbClr val="FF0000"/>
                </a:solidFill>
              </a:rPr>
              <a:t>⑤</a:t>
            </a:r>
            <a:r>
              <a:rPr kumimoji="1" lang="en-US" altLang="ja-JP" sz="4000" dirty="0">
                <a:solidFill>
                  <a:srgbClr val="FF0000"/>
                </a:solidFill>
              </a:rPr>
              <a:t>FAILURE</a:t>
            </a:r>
            <a:br>
              <a:rPr kumimoji="1" lang="en-US" altLang="ja-JP" sz="4000" dirty="0">
                <a:solidFill>
                  <a:srgbClr val="FF0000"/>
                </a:solidFill>
              </a:rPr>
            </a:br>
            <a:r>
              <a:rPr kumimoji="1" lang="ja-JP" altLang="en-US" sz="3200" dirty="0">
                <a:solidFill>
                  <a:srgbClr val="00B0F0"/>
                </a:solidFill>
              </a:rPr>
              <a:t>失敗の意味：失敗を続けるための勇気が必要である。</a:t>
            </a:r>
            <a:br>
              <a:rPr kumimoji="1" lang="en-US" altLang="ja-JP" sz="3200" dirty="0">
                <a:solidFill>
                  <a:srgbClr val="00B0F0"/>
                </a:solidFill>
              </a:rPr>
            </a:br>
            <a:br>
              <a:rPr kumimoji="1" lang="en-US" altLang="ja-JP" sz="3200" dirty="0">
                <a:solidFill>
                  <a:srgbClr val="00B0F0"/>
                </a:solidFill>
              </a:rPr>
            </a:br>
            <a:r>
              <a:rPr kumimoji="1" lang="ja-JP" altLang="en-US" sz="3200" dirty="0">
                <a:solidFill>
                  <a:srgbClr val="00B0F0"/>
                </a:solidFill>
              </a:rPr>
              <a:t>成功は終わりではなく、失敗は致命的ではありません。</a:t>
            </a:r>
            <a:br>
              <a:rPr kumimoji="1" lang="en-US" altLang="ja-JP" sz="3200" dirty="0">
                <a:solidFill>
                  <a:srgbClr val="00B0F0"/>
                </a:solidFill>
              </a:rPr>
            </a:br>
            <a:r>
              <a:rPr kumimoji="1" lang="ja-JP" altLang="en-US" sz="3200" dirty="0">
                <a:solidFill>
                  <a:srgbClr val="00B0F0"/>
                </a:solidFill>
              </a:rPr>
              <a:t>大切なのは続ける勇気です。</a:t>
            </a:r>
            <a:br>
              <a:rPr kumimoji="1" lang="en-US" altLang="ja-JP" sz="3200" dirty="0">
                <a:solidFill>
                  <a:srgbClr val="00B0F0"/>
                </a:solidFill>
              </a:rPr>
            </a:br>
            <a:br>
              <a:rPr kumimoji="1" lang="en-US" altLang="ja-JP" sz="3200" dirty="0">
                <a:solidFill>
                  <a:srgbClr val="00B0F0"/>
                </a:solidFill>
              </a:rPr>
            </a:br>
            <a:r>
              <a:rPr kumimoji="1" lang="ja-JP" altLang="en-US" sz="4000" dirty="0">
                <a:solidFill>
                  <a:srgbClr val="FF0000"/>
                </a:solidFill>
              </a:rPr>
              <a:t>⑥</a:t>
            </a:r>
            <a:r>
              <a:rPr kumimoji="1" lang="en-US" altLang="ja-JP" sz="4000" dirty="0">
                <a:solidFill>
                  <a:srgbClr val="FF0000"/>
                </a:solidFill>
              </a:rPr>
              <a:t>RECOGNITION</a:t>
            </a:r>
            <a:r>
              <a:rPr kumimoji="1" lang="ja-JP" altLang="en-US" sz="4000" dirty="0">
                <a:solidFill>
                  <a:srgbClr val="FF0000"/>
                </a:solidFill>
              </a:rPr>
              <a:t>＆</a:t>
            </a:r>
            <a:r>
              <a:rPr kumimoji="1" lang="en-US" altLang="ja-JP" sz="4000" dirty="0">
                <a:solidFill>
                  <a:srgbClr val="FF0000"/>
                </a:solidFill>
              </a:rPr>
              <a:t>APOLOGY</a:t>
            </a:r>
            <a:br>
              <a:rPr kumimoji="1" lang="en-US" altLang="ja-JP" sz="4000" dirty="0">
                <a:solidFill>
                  <a:srgbClr val="FF0000"/>
                </a:solidFill>
              </a:rPr>
            </a:br>
            <a:r>
              <a:rPr kumimoji="1" lang="ja-JP" altLang="en-US" sz="3200" dirty="0">
                <a:solidFill>
                  <a:srgbClr val="00B0F0"/>
                </a:solidFill>
              </a:rPr>
              <a:t>認識と謝罪：公益の為に我々は知ってもらうことが必要である。公共の面前で誤ったことを伝える勇気も必要である。</a:t>
            </a:r>
          </a:p>
        </p:txBody>
      </p:sp>
    </p:spTree>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TotalTime>
  <Words>3965</Words>
  <Application>Microsoft Office PowerPoint</Application>
  <PresentationFormat>ワイド画面</PresentationFormat>
  <Paragraphs>232</Paragraphs>
  <Slides>50</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50</vt:i4>
      </vt:variant>
    </vt:vector>
  </HeadingPairs>
  <TitlesOfParts>
    <vt:vector size="58" baseType="lpstr">
      <vt:lpstr>HGP教科書体</vt:lpstr>
      <vt:lpstr>HG行書体</vt:lpstr>
      <vt:lpstr>游ゴシック</vt:lpstr>
      <vt:lpstr>游明朝</vt:lpstr>
      <vt:lpstr>Arial</vt:lpstr>
      <vt:lpstr>Trebuchet MS</vt:lpstr>
      <vt:lpstr>Wingdings 3</vt:lpstr>
      <vt:lpstr>ファセット</vt:lpstr>
      <vt:lpstr>RI第2830地区2025-26年度 会長エレクﾄ研修セミナー（PETS） </vt:lpstr>
      <vt:lpstr>ガバナーエレクﾄ及び地区リーダー・ 　　　　　　クラブリーダーに向けて 　　マリオ会長エレクﾄメッセージ 　 日時　2025年1月19日（来日時）場所「目黒雅叙園」 </vt:lpstr>
      <vt:lpstr>①DREAM  「Don`t give up on your dreams, or your       　　　dreams will give up on you」  夢を諦めるな、諦めると夢が貴方を見捨てます。 </vt:lpstr>
      <vt:lpstr> </vt:lpstr>
      <vt:lpstr> </vt:lpstr>
      <vt:lpstr>３「村社会」や「共同体」への意識 　日本の伝統的な共同体の文化は、個人が村や地域の一部 　　として責任を果たすことを重視してきました。ｼﾞｮﾝ・ﾀﾞﾝ 　　も「個人が全体の一部である」という点でこの文化との親和性 　　があると言っております。  ４「個と全体の調和を考える」 　西洋では個人主義の中にも「全体との調和」を求める思想があ 　　ります。日本人がこの言葉を理解する際、全体の一部としての 　　自己認識や、社会や世界とのつながりを意識することが重要です。　　</vt:lpstr>
      <vt:lpstr>要約すると･･･  「誰もが孤立した存在ではなく、互いに影響を与え合いながらつながっている」という事を伝えています。それは日本人の「他者との関係性」を重視する文化と共鳴し、私たちの生活や価値観においても非常に身近なテーマだと言えるでしょう。 　  </vt:lpstr>
      <vt:lpstr>③PLAN 行動計画の策定：ゴール（目的、目標）をしっかり定める  ④ACT 行動の意味：ガバナーの発した言葉ではなく、あなた自身のガバナーとしての行動があなたをを語っていることを忘れないで欲しい。 我々は行動人である。  　行動の伴わない言葉は理想主義の暗殺である。 　　　　　　　　　　※ハーバード・フーヴァ―</vt:lpstr>
      <vt:lpstr>⑤FAILURE 失敗の意味：失敗を続けるための勇気が必要である。  成功は終わりではなく、失敗は致命的ではありません。 大切なのは続ける勇気です。  ⑥RECOGNITION＆APOLOGY 認識と謝罪：公益の為に我々は知ってもらうことが必要である。公共の面前で誤ったことを伝える勇気も必要である。</vt:lpstr>
      <vt:lpstr>⑦TAKE RESPONSIBILITY 責任を取る：成し遂げた2025-26年度の結果を受け止める責任感が大切であり、1年間成し遂げた結果の責任をガバナーが受け止めなければならない。  ロータリーが私たちにとって何を意味するにせよ、世界にとってはそれが成し遂げた成果によって知られることになるでしょう。</vt:lpstr>
      <vt:lpstr>⑧HAVE FUN 楽しんでやる：楽しむ事はやるべきことのひとつである。金銭を伴わない報酬とは楽しみである。決して自分のクラブの会員を利用してはならない。敬意と感謝をもって成し遂げる楽しみを共有する。  あなたには報酬は支払われませんが、他の機関では教えてくれないスキルを身につけ、価値ある経験を得ることが出来ます。</vt:lpstr>
      <vt:lpstr>リーダーには３つのタイプがあります。</vt:lpstr>
      <vt:lpstr>参加したガバナーエレクトからの質問に対しての回答</vt:lpstr>
      <vt:lpstr>①会長テーマについて 　会長テーマは設けない。年度ロゴやバッジもつくら 　ない。今までテーマを設けたことがロータリーを 　弱体化させてと考えるからである。テーマやバッジ 　やテーマロゴはロータリーの本質である「車輪」の 　マークの意味を忘れさせてしまう。但し会長メッ 　セージは発表する。</vt:lpstr>
      <vt:lpstr>〇国際ロータリーの方針がクラブに伝わり 　実行するまで３年かかる。そのため「ロー 　タリーの行動計画」は次年度もそのまま 　で遂行する。  〇年度ネクタイとスカーフは大切なロー 　タリー財団の資源になるので継続する。</vt:lpstr>
      <vt:lpstr>②会員増強について 　ロータリーを今後とも維持するには以下 　に尽きる  １に会員増強、２に会員増強、３に会員増強  　会員増強はロータリー財団の維持にも関わってい 　るし、これが成し遂げなければロータリーは衰 　退し、消滅してしまう  </vt:lpstr>
      <vt:lpstr>国際協議会参加報告 日時　2025年2月8日～15日 　 場所　　　ｱﾒﾘｶ合衆国　ﾌﾛﾘﾀﾞ州　ｵｰﾗﾝﾄﾞ</vt:lpstr>
      <vt:lpstr>アメリカ　フロリダ州　オーランド</vt:lpstr>
      <vt:lpstr>国際協議会　会場　ローゼン・シングル・クリーク</vt:lpstr>
      <vt:lpstr>参加者は世界各国535の地区より、約２千人が参加致しました。  </vt:lpstr>
      <vt:lpstr>同期のガバナーエレクトの面々 　　　　　　（交詢の会・パートナー）</vt:lpstr>
      <vt:lpstr>　ガバナーエレクﾄ研修日程　　　　　　　　　　　　　</vt:lpstr>
      <vt:lpstr>研修内容</vt:lpstr>
      <vt:lpstr>★２月11日 〇第３回本会議：「ロータリーでの旅路をより充実させる」 ４．クラブでの体験（ＬＦ滝澤功治（第3地域担当）） クラブでの体験の測定と向上、最も大切なのは「クラブでの体験」 若い世代の人々とともにの項目について実施  〇第４回本会議：「リーダーシップを新たな高みへ」 ５.ワークショップ：インクルージョンのためのコーチング チーム８人～10人でのアクティブティ 　スパゲッティ、セロテープ、紐を使用し高いタワーを組み、一番上にマシュマロを支えることが出来るか？ 　適材、適所とリーダ―シップスキルを学ぶ  ★２月12日 〇第５回本会議：「ロータリーのインパクトを知る」 ６．奉仕のインパクト（ANNA KONIG） 　日本人12人、外国人8人の混合でのセッション （同時通訳あり） 　地域社会調査の実施、チームの構築とパートナーの育成、インパクトの 　測定等例を参考にセッション 　　※外国勢に圧倒されました！！  　    　　 </vt:lpstr>
      <vt:lpstr>〇第６回本会議：「グローバルに行動し、地元地域を活性化する」 ７．世界でよいことをしよう（ＬＦ久木佐知子（第1地域担当）） ポリオ根絶におけるロータリーの役割 成功に向けた計画を立てる：DDF、話し合いのための質問、奉仕のための資金の各項目についてセッション実施  ★２月13日 〇第7回本会議：「困難な道を乗り越える」 ８．ＣＤＳからの地域支援（クラブ・地区支援室担当縄田　怜） 地区ガバナー配分予算のスケジュール地区の年次財務表及び財務報告書 　※以上担当者からの説明及び報告 ガバナーの役割と責務：一般的な課題を各種シナリオをもとにセッション  ９．次年度に向けて（ＬＦ滝澤功治（第3地域担当）） 協議会での経験を振り返る、次年度に向けて、次年度の計画を立てる  10．ロータリーシニアリーダーとの地域セッション 日本DGE 及びパートナー合同で水野ＲＩ理事進行による意見交換会 積極的に意見を述べた方はいつも通り！    </vt:lpstr>
      <vt:lpstr>2月12日　17：30～19：00 文化ショーケースの模様</vt:lpstr>
      <vt:lpstr>PowerPoint プレゼンテーション</vt:lpstr>
      <vt:lpstr>アーチック会長・ジェニファー元会長スピーチ</vt:lpstr>
      <vt:lpstr>歓迎レセプション・2月13日閉会晩餐会　　</vt:lpstr>
      <vt:lpstr>2025-26年度 RI2830地区運営方針</vt:lpstr>
      <vt:lpstr>　　　　　　　　　　　　　　　　　　　　　　　　　　　　　　　　　　　　　　　RI第2830地区2025-26年度 会長エレクト研修セミナー　  RI会長エレクﾄメーッセージ 及び地区運営方針</vt:lpstr>
      <vt:lpstr>国際ロータリー2025-26年度　  マリオ・セザール・マルティネス・デ・カマルゴ RI会長メッセージ </vt:lpstr>
      <vt:lpstr>「不可欠な3つの柱」として、 　　  革新    　　継続性    　　パートナーシップ 　イノベーション    ３year rolling target  　　　　親睦 </vt:lpstr>
      <vt:lpstr>RI第2830地区　2025-26年度 　　　　スローガン 『ロータリーの不易流行』 </vt:lpstr>
      <vt:lpstr>具体的には･･･  ①不変の真理を知らなければ基礎が確立せず、　　変化を知らなければ新たな進展がない。 ②いつまでも変わらない本質的な物を大事に　にしつつ、新しい変化を取り入れる。 ③不易と流行は別の物ではなく、根本はひとつである。 ④真に「流行」を得ればおのずから「不易」を生じ、また真に「不易」に徹すればそのまま「流行」を生ずる</vt:lpstr>
      <vt:lpstr>地区スローガン決定理由  </vt:lpstr>
      <vt:lpstr>企業の目的･･･それは倒産させない事</vt:lpstr>
      <vt:lpstr>RI2830地区　基本方針  </vt:lpstr>
      <vt:lpstr>2025-26年度 重点項目 </vt:lpstr>
      <vt:lpstr>会員増強成功例</vt:lpstr>
      <vt:lpstr>★会員増強の必要性と相乗効果★</vt:lpstr>
      <vt:lpstr> </vt:lpstr>
      <vt:lpstr>2025-26年度　地区のイノベーション  </vt:lpstr>
      <vt:lpstr>2025-26年度 イノベーション （改革的基本方針） </vt:lpstr>
      <vt:lpstr>あなたのクラブではどんな事が出来ますか？ 変更、改善出来ますか？</vt:lpstr>
      <vt:lpstr>地区内全クラブ目標設定  自身クラブの強み・弱みを知る（※RLIセッション・クラブの健康チェック参照） 　　　　　　　↓↓↓↓↓↓  地区内でナンバー１ 　　　オンリー１ 　　　　を目指す</vt:lpstr>
      <vt:lpstr>一生使える吉田松陰の教え  ①「努力して〇〇」した人は一度も見たことがない ②「努力しないで〇〇」した人は腐るほどこの目で見てきた ③ 練習して△△になる人はいない。勉強して□□になる人 　もいない ④ 何かをして変わった人はいても何もしないで変わった人 　は絶対にいない。 ⑤「夢」無き者に「理想」なし 　「理想」無き者に「計画」なし 　「計画」無き者に「実行」なし 　「実行」無き者に「〇〇」なし 　　　ゆえに「夢無き者に〇〇なし」 </vt:lpstr>
      <vt:lpstr>PowerPoint プレゼンテーション</vt:lpstr>
      <vt:lpstr>マザーテレサの名言 　※マザーテレサは、貧困者や病人の世話を通じて人々に愛と奉仕の 　　　精神を示したカトリック教会の宣教師</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哲 工藤</dc:creator>
  <cp:lastModifiedBy>地区事務所 国際ロータリー第2830</cp:lastModifiedBy>
  <cp:revision>16</cp:revision>
  <dcterms:created xsi:type="dcterms:W3CDTF">2025-03-02T23:18:00Z</dcterms:created>
  <dcterms:modified xsi:type="dcterms:W3CDTF">2025-03-21T00:55:41Z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