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3" autoAdjust="0"/>
    <p:restoredTop sz="94056" autoAdjust="0"/>
  </p:normalViewPr>
  <p:slideViewPr>
    <p:cSldViewPr snapToGrid="0">
      <p:cViewPr varScale="1">
        <p:scale>
          <a:sx n="81" d="100"/>
          <a:sy n="81" d="100"/>
        </p:scale>
        <p:origin x="102" y="1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444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8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32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93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14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11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52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9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4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4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200" spc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 spc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200" spc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28" r:id="rId6"/>
    <p:sldLayoutId id="2147483724" r:id="rId7"/>
    <p:sldLayoutId id="2147483725" r:id="rId8"/>
    <p:sldLayoutId id="2147483726" r:id="rId9"/>
    <p:sldLayoutId id="2147483727" r:id="rId10"/>
    <p:sldLayoutId id="2147483729" r:id="rId11"/>
  </p:sldLayoutIdLst>
  <p:txStyles>
    <p:titleStyle>
      <a:lvl1pPr algn="l" defTabSz="914400" rtl="0" eaLnBrk="1" latinLnBrk="0" hangingPunct="1">
        <a:lnSpc>
          <a:spcPct val="105000"/>
        </a:lnSpc>
        <a:spcBef>
          <a:spcPct val="0"/>
        </a:spcBef>
        <a:buNone/>
        <a:defRPr sz="4400" kern="1200" spc="18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600" kern="1200" spc="15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200" kern="1200" spc="15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 spc="15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 spc="15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 spc="15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3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3" name="Freeform: Shape 25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4" name="Freeform: Shape 27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FFD7161-86E2-FCFA-32CB-C52FDE707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6526976" cy="320413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5000"/>
              </a:lnSpc>
            </a:pPr>
            <a:r>
              <a:rPr kumimoji="1" lang="ja-JP" altLang="en-US" sz="1200" dirty="0"/>
              <a:t>　　　　　　　　　　　　　　　　　　　</a:t>
            </a:r>
            <a:r>
              <a:rPr kumimoji="1" lang="en-US" altLang="ja-JP" sz="1200" dirty="0"/>
              <a:t>2025</a:t>
            </a:r>
            <a:r>
              <a:rPr kumimoji="1" lang="ja-JP" altLang="en-US" sz="1200" dirty="0"/>
              <a:t>年</a:t>
            </a:r>
            <a:r>
              <a:rPr kumimoji="1" lang="en-US" altLang="ja-JP" sz="1200" dirty="0"/>
              <a:t>3</a:t>
            </a:r>
            <a:r>
              <a:rPr kumimoji="1" lang="ja-JP" altLang="en-US" sz="1200" dirty="0"/>
              <a:t>月</a:t>
            </a:r>
            <a:r>
              <a:rPr kumimoji="1" lang="en-US" altLang="ja-JP" sz="1200" dirty="0"/>
              <a:t>22</a:t>
            </a:r>
            <a:r>
              <a:rPr kumimoji="1" lang="ja-JP" altLang="en-US" sz="1200" dirty="0"/>
              <a:t>日・</a:t>
            </a:r>
            <a:r>
              <a:rPr kumimoji="1" lang="en-US" altLang="ja-JP" sz="1200" dirty="0"/>
              <a:t>23</a:t>
            </a:r>
            <a:r>
              <a:rPr kumimoji="1" lang="ja-JP" altLang="en-US" sz="1200" dirty="0"/>
              <a:t>日</a:t>
            </a:r>
            <a:br>
              <a:rPr kumimoji="1" lang="en-US" altLang="ja-JP" sz="1200" dirty="0"/>
            </a:br>
            <a:br>
              <a:rPr kumimoji="1" lang="en-US" altLang="ja-JP" sz="1200" dirty="0"/>
            </a:br>
            <a:r>
              <a:rPr kumimoji="1" lang="ja-JP" altLang="en-US" sz="1600" dirty="0"/>
              <a:t>国際ロータリー第</a:t>
            </a:r>
            <a:r>
              <a:rPr kumimoji="1" lang="en-US" altLang="ja-JP" sz="1600" dirty="0"/>
              <a:t>2830</a:t>
            </a:r>
            <a:r>
              <a:rPr kumimoji="1" lang="ja-JP" altLang="en-US" sz="1600" dirty="0"/>
              <a:t>地区</a:t>
            </a:r>
            <a:br>
              <a:rPr kumimoji="1" lang="en-US" altLang="ja-JP" sz="1600" dirty="0"/>
            </a:br>
            <a:br>
              <a:rPr kumimoji="1" lang="en-US" altLang="ja-JP" sz="1600" dirty="0"/>
            </a:br>
            <a:br>
              <a:rPr kumimoji="1" lang="en-US" altLang="ja-JP" sz="1600" dirty="0"/>
            </a:br>
            <a:br>
              <a:rPr kumimoji="1" lang="en-US" altLang="ja-JP" sz="1600" dirty="0"/>
            </a:br>
            <a:br>
              <a:rPr kumimoji="1" lang="en-US" altLang="ja-JP" sz="1200" dirty="0"/>
            </a:br>
            <a:br>
              <a:rPr kumimoji="1" lang="en-US" altLang="ja-JP" sz="1200" dirty="0"/>
            </a:br>
            <a:br>
              <a:rPr kumimoji="1" lang="en-US" altLang="ja-JP" sz="1200" dirty="0"/>
            </a:br>
            <a:br>
              <a:rPr kumimoji="1" lang="en-US" altLang="ja-JP" sz="1200" dirty="0"/>
            </a:br>
            <a:r>
              <a:rPr kumimoji="1" lang="ja-JP" altLang="en-US" sz="3200" dirty="0">
                <a:solidFill>
                  <a:srgbClr val="FF0000"/>
                </a:solidFill>
              </a:rPr>
              <a:t>会長エレクト研修セミナー（</a:t>
            </a:r>
            <a:r>
              <a:rPr kumimoji="1" lang="en-US" altLang="ja-JP" sz="3200" dirty="0">
                <a:solidFill>
                  <a:srgbClr val="FF0000"/>
                </a:solidFill>
              </a:rPr>
              <a:t>PETS</a:t>
            </a:r>
            <a:r>
              <a:rPr kumimoji="1" lang="ja-JP" altLang="en-US" sz="3200" dirty="0">
                <a:solidFill>
                  <a:srgbClr val="FF0000"/>
                </a:solidFill>
              </a:rPr>
              <a:t>）の趣旨説明</a:t>
            </a:r>
            <a:br>
              <a:rPr kumimoji="1" lang="en-US" altLang="ja-JP" sz="1200" dirty="0"/>
            </a:br>
            <a:r>
              <a:rPr kumimoji="1" lang="ja-JP" altLang="en-US" sz="1200" dirty="0"/>
              <a:t>　</a:t>
            </a:r>
            <a:br>
              <a:rPr kumimoji="1" lang="en-US" altLang="ja-JP" sz="1200" dirty="0"/>
            </a:br>
            <a:endParaRPr kumimoji="1" lang="en-US" altLang="ja-JP" sz="12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3BBA037-A6F6-B4B1-B018-FD664D929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4872922"/>
            <a:ext cx="3933306" cy="1208141"/>
          </a:xfr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2200" dirty="0"/>
              <a:t>国際ロータリー第</a:t>
            </a:r>
            <a:r>
              <a:rPr kumimoji="1" lang="en-US" altLang="ja-JP" sz="2200" dirty="0"/>
              <a:t>2830</a:t>
            </a:r>
            <a:r>
              <a:rPr kumimoji="1" lang="ja-JP" altLang="en-US" sz="2200" dirty="0"/>
              <a:t>地区</a:t>
            </a:r>
            <a:r>
              <a:rPr kumimoji="1" lang="en-US" altLang="ja-JP" sz="2200" dirty="0"/>
              <a:t>2019-2020</a:t>
            </a:r>
            <a:r>
              <a:rPr kumimoji="1" lang="ja-JP" altLang="en-US" sz="2200" dirty="0"/>
              <a:t>年度ガバナー</a:t>
            </a:r>
            <a:endParaRPr kumimoji="1" lang="en-US" altLang="ja-JP" sz="2200" dirty="0"/>
          </a:p>
          <a:p>
            <a:pPr>
              <a:lnSpc>
                <a:spcPct val="110000"/>
              </a:lnSpc>
            </a:pPr>
            <a:r>
              <a:rPr lang="ja-JP" altLang="en-US" sz="2200" dirty="0"/>
              <a:t>国際ロータリー第</a:t>
            </a:r>
            <a:r>
              <a:rPr lang="en-US" altLang="ja-JP" sz="2200" dirty="0"/>
              <a:t>2830</a:t>
            </a:r>
            <a:r>
              <a:rPr lang="ja-JP" altLang="en-US" sz="2200" dirty="0"/>
              <a:t>地区</a:t>
            </a:r>
            <a:r>
              <a:rPr lang="en-US" altLang="ja-JP" sz="2200" dirty="0"/>
              <a:t>2025-2026</a:t>
            </a:r>
            <a:r>
              <a:rPr lang="ja-JP" altLang="en-US" sz="2200" dirty="0"/>
              <a:t>年度地区ラーニング</a:t>
            </a:r>
            <a:endParaRPr kumimoji="1" lang="en-US" altLang="ja-JP" sz="2200" dirty="0"/>
          </a:p>
          <a:p>
            <a:pPr>
              <a:lnSpc>
                <a:spcPct val="110000"/>
              </a:lnSpc>
            </a:pPr>
            <a:r>
              <a:rPr lang="ja-JP" altLang="en-US" sz="2200" dirty="0"/>
              <a:t>ファシリテーター</a:t>
            </a:r>
            <a:endParaRPr lang="en-US" altLang="ja-JP" sz="2200" dirty="0"/>
          </a:p>
          <a:p>
            <a:pPr>
              <a:lnSpc>
                <a:spcPct val="110000"/>
              </a:lnSpc>
            </a:pPr>
            <a:r>
              <a:rPr kumimoji="1" lang="ja-JP" altLang="en-US" sz="2200" dirty="0"/>
              <a:t>　　　　　　　　　　　　　　　　　　　　　　　沼田　廣</a:t>
            </a:r>
            <a:endParaRPr kumimoji="1" lang="en-US" altLang="ja-JP" sz="2200" dirty="0"/>
          </a:p>
          <a:p>
            <a:pPr indent="-2286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kumimoji="1" lang="en-US" altLang="ja-JP" sz="8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C959FD-402F-188F-0306-7DC020C6BF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445" r="-2" b="-2"/>
          <a:stretch/>
        </p:blipFill>
        <p:spPr>
          <a:xfrm>
            <a:off x="7482938" y="625684"/>
            <a:ext cx="2928575" cy="545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479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9BA18E-0BFB-BB63-8B52-DBC4FEEA7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482" y="515983"/>
            <a:ext cx="10168128" cy="1179576"/>
          </a:xfrm>
        </p:spPr>
        <p:txBody>
          <a:bodyPr>
            <a:normAutofit/>
          </a:bodyPr>
          <a:lstStyle/>
          <a:p>
            <a:r>
              <a:rPr kumimoji="1" lang="ja-JP" altLang="en-US" sz="3600" dirty="0">
                <a:solidFill>
                  <a:srgbClr val="FF0000"/>
                </a:solidFill>
              </a:rPr>
              <a:t>エレクト研修セミナー</a:t>
            </a:r>
            <a:r>
              <a:rPr kumimoji="1" lang="en-US" altLang="ja-JP" sz="3600" dirty="0">
                <a:solidFill>
                  <a:srgbClr val="FF0000"/>
                </a:solidFill>
              </a:rPr>
              <a:t>(PETS</a:t>
            </a:r>
            <a:r>
              <a:rPr kumimoji="1" lang="ja-JP" altLang="en-US" sz="3600" dirty="0">
                <a:solidFill>
                  <a:srgbClr val="FF0000"/>
                </a:solidFill>
              </a:rPr>
              <a:t>会長</a:t>
            </a:r>
            <a:r>
              <a:rPr kumimoji="1" lang="en-US" altLang="ja-JP" sz="3600" dirty="0">
                <a:solidFill>
                  <a:srgbClr val="FF0000"/>
                </a:solidFill>
              </a:rPr>
              <a:t>)</a:t>
            </a:r>
            <a:r>
              <a:rPr kumimoji="1" lang="ja-JP" altLang="en-US" sz="3600" dirty="0">
                <a:solidFill>
                  <a:srgbClr val="FF0000"/>
                </a:solidFill>
              </a:rPr>
              <a:t>とは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5D5F8A-A290-FCBB-ED96-609FB2517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668" y="2429038"/>
            <a:ext cx="10168128" cy="3694176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000" dirty="0"/>
              <a:t>・英語表記では、「</a:t>
            </a:r>
            <a:r>
              <a:rPr kumimoji="1" lang="en-US" altLang="ja-JP" sz="2000" dirty="0"/>
              <a:t>President-elect Training Seminar</a:t>
            </a:r>
            <a:r>
              <a:rPr kumimoji="1" lang="ja-JP" altLang="en-US" sz="2000" dirty="0"/>
              <a:t>」であり、頭文字を　　　　　とって「</a:t>
            </a:r>
            <a:r>
              <a:rPr kumimoji="1" lang="en-US" altLang="ja-JP" sz="2000" dirty="0"/>
              <a:t>Pets</a:t>
            </a:r>
            <a:r>
              <a:rPr kumimoji="1" lang="ja-JP" altLang="en-US" sz="2000" dirty="0"/>
              <a:t>」と言われる。次年度から「</a:t>
            </a:r>
            <a:r>
              <a:rPr kumimoji="1" lang="en-US" altLang="ja-JP" sz="2000" dirty="0"/>
              <a:t>President-elect Learning</a:t>
            </a:r>
            <a:r>
              <a:rPr kumimoji="1" lang="ja-JP" altLang="en-US" sz="2000" dirty="0"/>
              <a:t>　</a:t>
            </a:r>
            <a:r>
              <a:rPr kumimoji="1" lang="en-US" altLang="ja-JP" sz="2000" dirty="0"/>
              <a:t> Seminar</a:t>
            </a:r>
            <a:r>
              <a:rPr kumimoji="1" lang="ja-JP" altLang="en-US" sz="2000" dirty="0"/>
              <a:t>」</a:t>
            </a:r>
            <a:r>
              <a:rPr kumimoji="1" lang="en-US" altLang="ja-JP" sz="2000" dirty="0"/>
              <a:t>(PELS)(</a:t>
            </a:r>
            <a:r>
              <a:rPr kumimoji="1" lang="ja-JP" altLang="en-US" sz="2000" dirty="0"/>
              <a:t>会長エレクトラーニングセミナー）と変更される可能性が高い。これは、セミナーのスタイルが講演型から参加型になってきたからである。</a:t>
            </a:r>
            <a:endParaRPr kumimoji="1"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・</a:t>
            </a:r>
            <a:r>
              <a:rPr kumimoji="1" lang="en-US" altLang="ja-JP" sz="2000" dirty="0"/>
              <a:t>PETS</a:t>
            </a:r>
            <a:r>
              <a:rPr kumimoji="1" lang="ja-JP" altLang="en-US" sz="2000" dirty="0"/>
              <a:t>は、少なくとも</a:t>
            </a:r>
            <a:r>
              <a:rPr kumimoji="1" lang="en-US" altLang="ja-JP" sz="2000" dirty="0"/>
              <a:t>1</a:t>
            </a:r>
            <a:r>
              <a:rPr kumimoji="1" lang="ja-JP" altLang="en-US" sz="2000" dirty="0"/>
              <a:t>日半のセミナーとし、毎年</a:t>
            </a:r>
            <a:r>
              <a:rPr kumimoji="1" lang="en-US" altLang="ja-JP" sz="2000" dirty="0"/>
              <a:t>2</a:t>
            </a:r>
            <a:r>
              <a:rPr kumimoji="1" lang="ja-JP" altLang="en-US" sz="2000" dirty="0"/>
              <a:t>月又は</a:t>
            </a:r>
            <a:r>
              <a:rPr kumimoji="1" lang="en-US" altLang="ja-JP" sz="2000" dirty="0"/>
              <a:t>3</a:t>
            </a:r>
            <a:r>
              <a:rPr kumimoji="1" lang="ja-JP" altLang="en-US" sz="2000" dirty="0"/>
              <a:t>月中に開くものと</a:t>
            </a:r>
            <a:endParaRPr kumimoji="1"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する。</a:t>
            </a:r>
            <a:endParaRPr kumimoji="1"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・ガバナーエレクトが、</a:t>
            </a:r>
            <a:r>
              <a:rPr kumimoji="1" lang="en-US" altLang="ja-JP" sz="2000" dirty="0"/>
              <a:t>PETS</a:t>
            </a:r>
            <a:r>
              <a:rPr kumimoji="1" lang="ja-JP" altLang="en-US" sz="2000" dirty="0"/>
              <a:t>を計画、実施、指揮、監督する。</a:t>
            </a:r>
            <a:endParaRPr kumimoji="1" lang="en-US" altLang="ja-JP" sz="2000" dirty="0"/>
          </a:p>
          <a:p>
            <a:pPr marL="0" indent="0">
              <a:buNone/>
            </a:pPr>
            <a:endParaRPr kumimoji="1" lang="en-US" altLang="ja-JP" sz="2000" dirty="0"/>
          </a:p>
          <a:p>
            <a:pPr marL="0" indent="0">
              <a:buNone/>
            </a:pPr>
            <a:r>
              <a:rPr kumimoji="1" lang="en-US" altLang="ja-JP" sz="1800" dirty="0"/>
              <a:t>                                                (RI</a:t>
            </a:r>
            <a:r>
              <a:rPr kumimoji="1" lang="ja-JP" altLang="en-US" sz="1800" dirty="0"/>
              <a:t>細則</a:t>
            </a:r>
            <a:r>
              <a:rPr kumimoji="1" lang="en-US" altLang="ja-JP" sz="1800" dirty="0"/>
              <a:t>15.020.)(</a:t>
            </a:r>
            <a:r>
              <a:rPr kumimoji="1" lang="ja-JP" altLang="en-US" sz="1800" dirty="0"/>
              <a:t>ロータリー章典</a:t>
            </a:r>
            <a:r>
              <a:rPr kumimoji="1" lang="en-US" altLang="ja-JP" sz="1800" dirty="0"/>
              <a:t>20.070.5.)</a:t>
            </a:r>
          </a:p>
          <a:p>
            <a:pPr marL="0" indent="0">
              <a:buNone/>
            </a:pP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29447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7741B9-9378-3A74-5D8E-5C098824C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4042" y="548640"/>
            <a:ext cx="10168128" cy="1179576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会長エレクト研修セミナー</a:t>
            </a:r>
            <a:r>
              <a:rPr kumimoji="1" lang="en-US" altLang="ja-JP" dirty="0">
                <a:solidFill>
                  <a:srgbClr val="FF0000"/>
                </a:solidFill>
              </a:rPr>
              <a:t>(PETS)</a:t>
            </a:r>
            <a:r>
              <a:rPr kumimoji="1" lang="ja-JP" altLang="en-US" dirty="0">
                <a:solidFill>
                  <a:srgbClr val="FF0000"/>
                </a:solidFill>
              </a:rPr>
              <a:t>の目的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845795-3271-7F3A-2141-2AF628208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sz="2800" dirty="0"/>
              <a:t>・次期クラブ会長が次年度の会長となるための準備を整え　</a:t>
            </a:r>
            <a:endParaRPr kumimoji="1" lang="en-US" altLang="ja-JP" sz="2800" dirty="0"/>
          </a:p>
          <a:p>
            <a:pPr marL="0" indent="0">
              <a:buNone/>
            </a:pPr>
            <a:r>
              <a:rPr kumimoji="1" lang="ja-JP" altLang="en-US" sz="2800" dirty="0"/>
              <a:t>　る。</a:t>
            </a:r>
            <a:endParaRPr kumimoji="1" lang="en-US" altLang="ja-JP" sz="2800" dirty="0"/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>
              <a:buNone/>
            </a:pPr>
            <a:r>
              <a:rPr kumimoji="1" lang="ja-JP" altLang="en-US" sz="2800" dirty="0"/>
              <a:t>・地区ガバナーエレクト及び次期ガバナー補佐に、</a:t>
            </a:r>
            <a:endParaRPr kumimoji="1" lang="en-US" altLang="ja-JP" sz="2800" dirty="0"/>
          </a:p>
          <a:p>
            <a:pPr marL="0" indent="0">
              <a:buNone/>
            </a:pPr>
            <a:r>
              <a:rPr kumimoji="1" lang="ja-JP" altLang="en-US" sz="2800" dirty="0"/>
              <a:t>　次期会長の意欲を高め協力関係を築く機会を提供する。</a:t>
            </a:r>
            <a:endParaRPr kumimoji="1" lang="en-US" altLang="ja-JP" sz="2800" dirty="0"/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>
              <a:buNone/>
            </a:pPr>
            <a:r>
              <a:rPr kumimoji="1" lang="ja-JP" altLang="en-US" sz="2000" dirty="0"/>
              <a:t>                                                           （ロータリー章典</a:t>
            </a:r>
            <a:r>
              <a:rPr kumimoji="1" lang="en-US" altLang="ja-JP" sz="2000" dirty="0"/>
              <a:t>20.070.1.)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41205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E5B3C4-B27F-5B8E-8835-E05CD58DF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96" y="156755"/>
            <a:ext cx="10624675" cy="1179576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会長エレクト研修セミナー</a:t>
            </a:r>
            <a:r>
              <a:rPr kumimoji="1" lang="en-US" altLang="ja-JP" dirty="0">
                <a:solidFill>
                  <a:srgbClr val="FF0000"/>
                </a:solidFill>
              </a:rPr>
              <a:t>(PETS)</a:t>
            </a:r>
            <a:r>
              <a:rPr kumimoji="1" lang="ja-JP" altLang="en-US" dirty="0">
                <a:solidFill>
                  <a:srgbClr val="FF0000"/>
                </a:solidFill>
              </a:rPr>
              <a:t>のプログラム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88F22B-9881-4299-901C-60FFA8ADB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697" y="1336331"/>
            <a:ext cx="10624674" cy="511476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1800" dirty="0"/>
              <a:t>・</a:t>
            </a:r>
            <a:r>
              <a:rPr kumimoji="1" lang="en-US" altLang="ja-JP" sz="1800" dirty="0"/>
              <a:t>RI</a:t>
            </a:r>
            <a:r>
              <a:rPr kumimoji="1" lang="ja-JP" altLang="en-US" sz="1800" dirty="0"/>
              <a:t>テーマ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・クラブ会長の役割と責務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・目標の設定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・クラブ指導者の選任と準備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・クラブの管理運営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・会員増強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・奉仕プロジェクト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・ロータリー財団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・公共イメージ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・リソース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・年次計画と長期計画</a:t>
            </a:r>
            <a:endParaRPr kumimoji="1" lang="en-US" altLang="ja-JP" sz="1800" dirty="0"/>
          </a:p>
          <a:p>
            <a:pPr marL="0" indent="0">
              <a:buNone/>
            </a:pPr>
            <a:r>
              <a:rPr kumimoji="1" lang="ja-JP" altLang="en-US" sz="1800" dirty="0"/>
              <a:t>　　　　　　　　　　　　　　　　　　　　　　　　　（ロータリー章典</a:t>
            </a:r>
            <a:r>
              <a:rPr kumimoji="1" lang="en-US" altLang="ja-JP" sz="1800" dirty="0"/>
              <a:t>20.070.2.)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037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294095-C08F-DB99-CF3A-432FA8187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>
                <a:solidFill>
                  <a:srgbClr val="FF0000"/>
                </a:solidFill>
              </a:rPr>
              <a:t>会長エレクト研修セミナー</a:t>
            </a:r>
            <a:r>
              <a:rPr kumimoji="1" lang="en-US" altLang="ja-JP" sz="3600" dirty="0">
                <a:solidFill>
                  <a:srgbClr val="FF0000"/>
                </a:solidFill>
              </a:rPr>
              <a:t>(PETS)</a:t>
            </a:r>
            <a:r>
              <a:rPr kumimoji="1" lang="ja-JP" altLang="en-US" sz="3600" dirty="0">
                <a:solidFill>
                  <a:srgbClr val="FF0000"/>
                </a:solidFill>
              </a:rPr>
              <a:t>の指導者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B6A1D1-589D-CF69-FC34-E867CD71D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1499616"/>
            <a:ext cx="10168128" cy="4443984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・ガバナーエレクトは、</a:t>
            </a:r>
            <a:r>
              <a:rPr kumimoji="1" lang="en-US" altLang="ja-JP" dirty="0"/>
              <a:t>PETS</a:t>
            </a:r>
            <a:r>
              <a:rPr kumimoji="1" lang="ja-JP" altLang="en-US" dirty="0"/>
              <a:t>の責任者である。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・地区ラーニングファシリテーターは、ガバナーエレクトの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指導の下、セミナーを計画し実施する責任を負う。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</a:t>
            </a:r>
            <a:r>
              <a:rPr kumimoji="1" lang="en-US" altLang="ja-JP" dirty="0"/>
              <a:t>PETS</a:t>
            </a:r>
            <a:r>
              <a:rPr kumimoji="1" lang="ja-JP" altLang="en-US" dirty="0"/>
              <a:t>指導者チームは、資格を備えた元ガバナーと地区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委員会委員長からなる。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・ガバナーエレクトは、財団に関する問題を準備し、発表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するために地区ロータリー財団委員会委員を起用するよう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奨励されている。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　　　　　　　　　　</a:t>
            </a:r>
            <a:r>
              <a:rPr kumimoji="1" lang="ja-JP" altLang="en-US" sz="1800" dirty="0"/>
              <a:t>（ロータリー章典</a:t>
            </a:r>
            <a:r>
              <a:rPr kumimoji="1" lang="en-US" altLang="ja-JP" sz="1800" dirty="0"/>
              <a:t>20.070.4.)</a:t>
            </a:r>
          </a:p>
        </p:txBody>
      </p:sp>
    </p:spTree>
    <p:extLst>
      <p:ext uri="{BB962C8B-B14F-4D97-AF65-F5344CB8AC3E}">
        <p14:creationId xmlns:p14="http://schemas.microsoft.com/office/powerpoint/2010/main" val="3040201323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394</Words>
  <Application>Microsoft Office PowerPoint</Application>
  <PresentationFormat>ワイド画面</PresentationFormat>
  <Paragraphs>43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Meiryo</vt:lpstr>
      <vt:lpstr>Arial</vt:lpstr>
      <vt:lpstr>Calibri</vt:lpstr>
      <vt:lpstr>AccentBoxVTI</vt:lpstr>
      <vt:lpstr>　　　　　　　　　　　　　　　　　　　2025年3月22日・23日  国際ロータリー第2830地区        会長エレクト研修セミナー（PETS）の趣旨説明 　 </vt:lpstr>
      <vt:lpstr>エレクト研修セミナー(PETS会長)とは</vt:lpstr>
      <vt:lpstr>会長エレクト研修セミナー(PETS)の目的</vt:lpstr>
      <vt:lpstr>会長エレクト研修セミナー(PETS)のプログラム</vt:lpstr>
      <vt:lpstr>会長エレクト研修セミナー(PETS)の指導者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廣 沼田</dc:creator>
  <cp:lastModifiedBy>地区事務所 国際ロータリー第2830</cp:lastModifiedBy>
  <cp:revision>9</cp:revision>
  <dcterms:created xsi:type="dcterms:W3CDTF">2025-03-08T05:51:19Z</dcterms:created>
  <dcterms:modified xsi:type="dcterms:W3CDTF">2025-03-10T00:16:07Z</dcterms:modified>
</cp:coreProperties>
</file>