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525" r:id="rId3"/>
    <p:sldId id="531" r:id="rId4"/>
    <p:sldId id="258" r:id="rId5"/>
    <p:sldId id="257" r:id="rId6"/>
    <p:sldId id="284" r:id="rId7"/>
    <p:sldId id="283" r:id="rId8"/>
    <p:sldId id="282" r:id="rId9"/>
    <p:sldId id="526" r:id="rId10"/>
    <p:sldId id="260" r:id="rId11"/>
    <p:sldId id="538" r:id="rId12"/>
    <p:sldId id="537" r:id="rId13"/>
    <p:sldId id="535" r:id="rId14"/>
    <p:sldId id="261" r:id="rId15"/>
    <p:sldId id="534" r:id="rId16"/>
    <p:sldId id="263" r:id="rId17"/>
    <p:sldId id="533" r:id="rId18"/>
    <p:sldId id="495" r:id="rId19"/>
    <p:sldId id="498" r:id="rId20"/>
    <p:sldId id="510" r:id="rId21"/>
    <p:sldId id="499" r:id="rId22"/>
    <p:sldId id="264" r:id="rId23"/>
    <p:sldId id="527" r:id="rId24"/>
    <p:sldId id="523" r:id="rId25"/>
    <p:sldId id="266" r:id="rId26"/>
    <p:sldId id="267" r:id="rId27"/>
    <p:sldId id="530" r:id="rId28"/>
    <p:sldId id="268" r:id="rId29"/>
    <p:sldId id="269" r:id="rId30"/>
    <p:sldId id="270" r:id="rId31"/>
    <p:sldId id="276" r:id="rId32"/>
    <p:sldId id="275" r:id="rId33"/>
    <p:sldId id="272" r:id="rId34"/>
    <p:sldId id="496" r:id="rId35"/>
    <p:sldId id="281" r:id="rId36"/>
    <p:sldId id="280" r:id="rId37"/>
    <p:sldId id="271" r:id="rId38"/>
    <p:sldId id="491" r:id="rId39"/>
    <p:sldId id="493" r:id="rId40"/>
    <p:sldId id="539" r:id="rId41"/>
    <p:sldId id="540" r:id="rId42"/>
    <p:sldId id="532" r:id="rId43"/>
    <p:sldId id="490" r:id="rId44"/>
  </p:sldIdLst>
  <p:sldSz cx="12192000" cy="6858000"/>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E88565-62B6-EF38-3FE7-B1D4D9370491}"/>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26B74B3-E942-9A2E-97A4-FF84CEA6A6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217610C-3109-D959-89FE-DE5DC13FF94C}"/>
              </a:ext>
            </a:extLst>
          </p:cNvPr>
          <p:cNvSpPr>
            <a:spLocks noGrp="1"/>
          </p:cNvSpPr>
          <p:nvPr>
            <p:ph type="dt" sz="half" idx="10"/>
          </p:nvPr>
        </p:nvSpPr>
        <p:spPr/>
        <p:txBody>
          <a:bodyPr/>
          <a:lstStyle/>
          <a:p>
            <a:fld id="{B73F0774-EAB1-4C24-8188-1DF2438FA2BB}" type="datetimeFigureOut">
              <a:rPr kumimoji="1" lang="ja-JP" altLang="en-US" smtClean="0"/>
              <a:t>2026/5/30</a:t>
            </a:fld>
            <a:endParaRPr kumimoji="1" lang="ja-JP" altLang="en-US"/>
          </a:p>
        </p:txBody>
      </p:sp>
      <p:sp>
        <p:nvSpPr>
          <p:cNvPr id="5" name="フッター プレースホルダー 4">
            <a:extLst>
              <a:ext uri="{FF2B5EF4-FFF2-40B4-BE49-F238E27FC236}">
                <a16:creationId xmlns:a16="http://schemas.microsoft.com/office/drawing/2014/main" id="{4E495CA6-E8C9-2D30-0C1E-6F26090F9F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9469806-CD4E-A5C3-C88B-E532842D6BF0}"/>
              </a:ext>
            </a:extLst>
          </p:cNvPr>
          <p:cNvSpPr>
            <a:spLocks noGrp="1"/>
          </p:cNvSpPr>
          <p:nvPr>
            <p:ph type="sldNum" sz="quarter" idx="12"/>
          </p:nvPr>
        </p:nvSpPr>
        <p:spPr/>
        <p:txBody>
          <a:bodyPr/>
          <a:lstStyle/>
          <a:p>
            <a:fld id="{D5B6366E-800D-40D6-9DA8-F56A7F7C27E3}" type="slidenum">
              <a:rPr kumimoji="1" lang="ja-JP" altLang="en-US" smtClean="0"/>
              <a:t>‹#›</a:t>
            </a:fld>
            <a:endParaRPr kumimoji="1" lang="ja-JP" altLang="en-US"/>
          </a:p>
        </p:txBody>
      </p:sp>
    </p:spTree>
    <p:extLst>
      <p:ext uri="{BB962C8B-B14F-4D97-AF65-F5344CB8AC3E}">
        <p14:creationId xmlns:p14="http://schemas.microsoft.com/office/powerpoint/2010/main" val="2878610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F2FDE7-77F3-B01B-DD19-CD025F9603E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F5C4128-28B8-D426-05CF-630672C8565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7880A94-B85D-D129-29CC-49D35C14D521}"/>
              </a:ext>
            </a:extLst>
          </p:cNvPr>
          <p:cNvSpPr>
            <a:spLocks noGrp="1"/>
          </p:cNvSpPr>
          <p:nvPr>
            <p:ph type="dt" sz="half" idx="10"/>
          </p:nvPr>
        </p:nvSpPr>
        <p:spPr/>
        <p:txBody>
          <a:bodyPr/>
          <a:lstStyle/>
          <a:p>
            <a:fld id="{B73F0774-EAB1-4C24-8188-1DF2438FA2BB}" type="datetimeFigureOut">
              <a:rPr kumimoji="1" lang="ja-JP" altLang="en-US" smtClean="0"/>
              <a:t>2026/5/30</a:t>
            </a:fld>
            <a:endParaRPr kumimoji="1" lang="ja-JP" altLang="en-US"/>
          </a:p>
        </p:txBody>
      </p:sp>
      <p:sp>
        <p:nvSpPr>
          <p:cNvPr id="5" name="フッター プレースホルダー 4">
            <a:extLst>
              <a:ext uri="{FF2B5EF4-FFF2-40B4-BE49-F238E27FC236}">
                <a16:creationId xmlns:a16="http://schemas.microsoft.com/office/drawing/2014/main" id="{44E19640-5E50-BACA-88F0-6BFD696E6DE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27FED48-0290-801C-BFB3-E8836C2297DC}"/>
              </a:ext>
            </a:extLst>
          </p:cNvPr>
          <p:cNvSpPr>
            <a:spLocks noGrp="1"/>
          </p:cNvSpPr>
          <p:nvPr>
            <p:ph type="sldNum" sz="quarter" idx="12"/>
          </p:nvPr>
        </p:nvSpPr>
        <p:spPr/>
        <p:txBody>
          <a:bodyPr/>
          <a:lstStyle/>
          <a:p>
            <a:fld id="{D5B6366E-800D-40D6-9DA8-F56A7F7C27E3}" type="slidenum">
              <a:rPr kumimoji="1" lang="ja-JP" altLang="en-US" smtClean="0"/>
              <a:t>‹#›</a:t>
            </a:fld>
            <a:endParaRPr kumimoji="1" lang="ja-JP" altLang="en-US"/>
          </a:p>
        </p:txBody>
      </p:sp>
    </p:spTree>
    <p:extLst>
      <p:ext uri="{BB962C8B-B14F-4D97-AF65-F5344CB8AC3E}">
        <p14:creationId xmlns:p14="http://schemas.microsoft.com/office/powerpoint/2010/main" val="1282926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D202966-B632-B8F5-D87E-22F8B7C67D66}"/>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1E9BCB-70DE-2A80-61CE-CC1ACB69E29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51C1CBF-49D4-DED6-F8A5-B80E31942C25}"/>
              </a:ext>
            </a:extLst>
          </p:cNvPr>
          <p:cNvSpPr>
            <a:spLocks noGrp="1"/>
          </p:cNvSpPr>
          <p:nvPr>
            <p:ph type="dt" sz="half" idx="10"/>
          </p:nvPr>
        </p:nvSpPr>
        <p:spPr/>
        <p:txBody>
          <a:bodyPr/>
          <a:lstStyle/>
          <a:p>
            <a:fld id="{B73F0774-EAB1-4C24-8188-1DF2438FA2BB}" type="datetimeFigureOut">
              <a:rPr kumimoji="1" lang="ja-JP" altLang="en-US" smtClean="0"/>
              <a:t>2026/5/30</a:t>
            </a:fld>
            <a:endParaRPr kumimoji="1" lang="ja-JP" altLang="en-US"/>
          </a:p>
        </p:txBody>
      </p:sp>
      <p:sp>
        <p:nvSpPr>
          <p:cNvPr id="5" name="フッター プレースホルダー 4">
            <a:extLst>
              <a:ext uri="{FF2B5EF4-FFF2-40B4-BE49-F238E27FC236}">
                <a16:creationId xmlns:a16="http://schemas.microsoft.com/office/drawing/2014/main" id="{5E23EC79-9D3A-33EB-082D-698C3573264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100CF21-864F-CCF2-FFFE-390EBAE254A8}"/>
              </a:ext>
            </a:extLst>
          </p:cNvPr>
          <p:cNvSpPr>
            <a:spLocks noGrp="1"/>
          </p:cNvSpPr>
          <p:nvPr>
            <p:ph type="sldNum" sz="quarter" idx="12"/>
          </p:nvPr>
        </p:nvSpPr>
        <p:spPr/>
        <p:txBody>
          <a:bodyPr/>
          <a:lstStyle/>
          <a:p>
            <a:fld id="{D5B6366E-800D-40D6-9DA8-F56A7F7C27E3}" type="slidenum">
              <a:rPr kumimoji="1" lang="ja-JP" altLang="en-US" smtClean="0"/>
              <a:t>‹#›</a:t>
            </a:fld>
            <a:endParaRPr kumimoji="1" lang="ja-JP" altLang="en-US"/>
          </a:p>
        </p:txBody>
      </p:sp>
    </p:spTree>
    <p:extLst>
      <p:ext uri="{BB962C8B-B14F-4D97-AF65-F5344CB8AC3E}">
        <p14:creationId xmlns:p14="http://schemas.microsoft.com/office/powerpoint/2010/main" val="11140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A65A75-7FB9-F4FB-CB60-F6A8568327E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7C12503-026E-0B88-E1E4-09BFAD21328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CDD9B74-6A67-46F8-62B6-5724A302F219}"/>
              </a:ext>
            </a:extLst>
          </p:cNvPr>
          <p:cNvSpPr>
            <a:spLocks noGrp="1"/>
          </p:cNvSpPr>
          <p:nvPr>
            <p:ph type="dt" sz="half" idx="10"/>
          </p:nvPr>
        </p:nvSpPr>
        <p:spPr/>
        <p:txBody>
          <a:bodyPr/>
          <a:lstStyle/>
          <a:p>
            <a:fld id="{B73F0774-EAB1-4C24-8188-1DF2438FA2BB}" type="datetimeFigureOut">
              <a:rPr kumimoji="1" lang="ja-JP" altLang="en-US" smtClean="0"/>
              <a:t>2026/5/30</a:t>
            </a:fld>
            <a:endParaRPr kumimoji="1" lang="ja-JP" altLang="en-US"/>
          </a:p>
        </p:txBody>
      </p:sp>
      <p:sp>
        <p:nvSpPr>
          <p:cNvPr id="5" name="フッター プレースホルダー 4">
            <a:extLst>
              <a:ext uri="{FF2B5EF4-FFF2-40B4-BE49-F238E27FC236}">
                <a16:creationId xmlns:a16="http://schemas.microsoft.com/office/drawing/2014/main" id="{B434FCFA-F03F-EB8C-38EF-3C5B5A03203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FC3A17B-EEDD-9012-406A-1F0FA4FD836B}"/>
              </a:ext>
            </a:extLst>
          </p:cNvPr>
          <p:cNvSpPr>
            <a:spLocks noGrp="1"/>
          </p:cNvSpPr>
          <p:nvPr>
            <p:ph type="sldNum" sz="quarter" idx="12"/>
          </p:nvPr>
        </p:nvSpPr>
        <p:spPr/>
        <p:txBody>
          <a:bodyPr/>
          <a:lstStyle/>
          <a:p>
            <a:fld id="{D5B6366E-800D-40D6-9DA8-F56A7F7C27E3}" type="slidenum">
              <a:rPr kumimoji="1" lang="ja-JP" altLang="en-US" smtClean="0"/>
              <a:t>‹#›</a:t>
            </a:fld>
            <a:endParaRPr kumimoji="1" lang="ja-JP" altLang="en-US"/>
          </a:p>
        </p:txBody>
      </p:sp>
    </p:spTree>
    <p:extLst>
      <p:ext uri="{BB962C8B-B14F-4D97-AF65-F5344CB8AC3E}">
        <p14:creationId xmlns:p14="http://schemas.microsoft.com/office/powerpoint/2010/main" val="3069936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313BBD-7DD9-4D29-0889-BFB66F417CE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2E4C251-538C-CB42-BE85-2715B620A1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3C07EC5-E6AD-B835-701A-F8463BB806A8}"/>
              </a:ext>
            </a:extLst>
          </p:cNvPr>
          <p:cNvSpPr>
            <a:spLocks noGrp="1"/>
          </p:cNvSpPr>
          <p:nvPr>
            <p:ph type="dt" sz="half" idx="10"/>
          </p:nvPr>
        </p:nvSpPr>
        <p:spPr/>
        <p:txBody>
          <a:bodyPr/>
          <a:lstStyle/>
          <a:p>
            <a:fld id="{B73F0774-EAB1-4C24-8188-1DF2438FA2BB}" type="datetimeFigureOut">
              <a:rPr kumimoji="1" lang="ja-JP" altLang="en-US" smtClean="0"/>
              <a:t>2026/5/30</a:t>
            </a:fld>
            <a:endParaRPr kumimoji="1" lang="ja-JP" altLang="en-US"/>
          </a:p>
        </p:txBody>
      </p:sp>
      <p:sp>
        <p:nvSpPr>
          <p:cNvPr id="5" name="フッター プレースホルダー 4">
            <a:extLst>
              <a:ext uri="{FF2B5EF4-FFF2-40B4-BE49-F238E27FC236}">
                <a16:creationId xmlns:a16="http://schemas.microsoft.com/office/drawing/2014/main" id="{C4B7F67A-3486-A061-A4B4-0B9D21B2F87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3D2828C-2890-3500-9D4F-42346DA139AF}"/>
              </a:ext>
            </a:extLst>
          </p:cNvPr>
          <p:cNvSpPr>
            <a:spLocks noGrp="1"/>
          </p:cNvSpPr>
          <p:nvPr>
            <p:ph type="sldNum" sz="quarter" idx="12"/>
          </p:nvPr>
        </p:nvSpPr>
        <p:spPr/>
        <p:txBody>
          <a:bodyPr/>
          <a:lstStyle/>
          <a:p>
            <a:fld id="{D5B6366E-800D-40D6-9DA8-F56A7F7C27E3}" type="slidenum">
              <a:rPr kumimoji="1" lang="ja-JP" altLang="en-US" smtClean="0"/>
              <a:t>‹#›</a:t>
            </a:fld>
            <a:endParaRPr kumimoji="1" lang="ja-JP" altLang="en-US"/>
          </a:p>
        </p:txBody>
      </p:sp>
    </p:spTree>
    <p:extLst>
      <p:ext uri="{BB962C8B-B14F-4D97-AF65-F5344CB8AC3E}">
        <p14:creationId xmlns:p14="http://schemas.microsoft.com/office/powerpoint/2010/main" val="2234334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9206B8-3978-3502-D03D-D23D8F0F0A3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EA34FB2-F20A-60BD-6A05-A9BDE4299AD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F64AFD8-D960-ED9C-9F58-6800E588E6C6}"/>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EA47270-1D44-57C2-C221-98344169D547}"/>
              </a:ext>
            </a:extLst>
          </p:cNvPr>
          <p:cNvSpPr>
            <a:spLocks noGrp="1"/>
          </p:cNvSpPr>
          <p:nvPr>
            <p:ph type="dt" sz="half" idx="10"/>
          </p:nvPr>
        </p:nvSpPr>
        <p:spPr/>
        <p:txBody>
          <a:bodyPr/>
          <a:lstStyle/>
          <a:p>
            <a:fld id="{B73F0774-EAB1-4C24-8188-1DF2438FA2BB}" type="datetimeFigureOut">
              <a:rPr kumimoji="1" lang="ja-JP" altLang="en-US" smtClean="0"/>
              <a:t>2026/5/30</a:t>
            </a:fld>
            <a:endParaRPr kumimoji="1" lang="ja-JP" altLang="en-US"/>
          </a:p>
        </p:txBody>
      </p:sp>
      <p:sp>
        <p:nvSpPr>
          <p:cNvPr id="6" name="フッター プレースホルダー 5">
            <a:extLst>
              <a:ext uri="{FF2B5EF4-FFF2-40B4-BE49-F238E27FC236}">
                <a16:creationId xmlns:a16="http://schemas.microsoft.com/office/drawing/2014/main" id="{53F6881B-4BD6-A950-613F-FC1CCC0CF47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C510954-D257-8C18-E332-AB5B3FDD6396}"/>
              </a:ext>
            </a:extLst>
          </p:cNvPr>
          <p:cNvSpPr>
            <a:spLocks noGrp="1"/>
          </p:cNvSpPr>
          <p:nvPr>
            <p:ph type="sldNum" sz="quarter" idx="12"/>
          </p:nvPr>
        </p:nvSpPr>
        <p:spPr/>
        <p:txBody>
          <a:bodyPr/>
          <a:lstStyle/>
          <a:p>
            <a:fld id="{D5B6366E-800D-40D6-9DA8-F56A7F7C27E3}" type="slidenum">
              <a:rPr kumimoji="1" lang="ja-JP" altLang="en-US" smtClean="0"/>
              <a:t>‹#›</a:t>
            </a:fld>
            <a:endParaRPr kumimoji="1" lang="ja-JP" altLang="en-US"/>
          </a:p>
        </p:txBody>
      </p:sp>
    </p:spTree>
    <p:extLst>
      <p:ext uri="{BB962C8B-B14F-4D97-AF65-F5344CB8AC3E}">
        <p14:creationId xmlns:p14="http://schemas.microsoft.com/office/powerpoint/2010/main" val="2515390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7A0CD5-B5E6-867D-BD1A-FC20620A0B9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8664B2C-7723-2432-C8D4-82147B598D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E0E8047-CFDC-C186-AB88-4A114C48A45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901D5A1-1405-7313-D394-37BF9653BD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265A92B-91D4-2B78-578B-0169EE5766E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9ADCF65-FEC7-6FAD-8D19-0725D6DDC7CE}"/>
              </a:ext>
            </a:extLst>
          </p:cNvPr>
          <p:cNvSpPr>
            <a:spLocks noGrp="1"/>
          </p:cNvSpPr>
          <p:nvPr>
            <p:ph type="dt" sz="half" idx="10"/>
          </p:nvPr>
        </p:nvSpPr>
        <p:spPr/>
        <p:txBody>
          <a:bodyPr/>
          <a:lstStyle/>
          <a:p>
            <a:fld id="{B73F0774-EAB1-4C24-8188-1DF2438FA2BB}" type="datetimeFigureOut">
              <a:rPr kumimoji="1" lang="ja-JP" altLang="en-US" smtClean="0"/>
              <a:t>2026/5/30</a:t>
            </a:fld>
            <a:endParaRPr kumimoji="1" lang="ja-JP" altLang="en-US"/>
          </a:p>
        </p:txBody>
      </p:sp>
      <p:sp>
        <p:nvSpPr>
          <p:cNvPr id="8" name="フッター プレースホルダー 7">
            <a:extLst>
              <a:ext uri="{FF2B5EF4-FFF2-40B4-BE49-F238E27FC236}">
                <a16:creationId xmlns:a16="http://schemas.microsoft.com/office/drawing/2014/main" id="{D31C51C0-7066-1A3B-0160-157082ABE79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19776AD-F162-A8BC-3C36-DB9752ADAD67}"/>
              </a:ext>
            </a:extLst>
          </p:cNvPr>
          <p:cNvSpPr>
            <a:spLocks noGrp="1"/>
          </p:cNvSpPr>
          <p:nvPr>
            <p:ph type="sldNum" sz="quarter" idx="12"/>
          </p:nvPr>
        </p:nvSpPr>
        <p:spPr/>
        <p:txBody>
          <a:bodyPr/>
          <a:lstStyle/>
          <a:p>
            <a:fld id="{D5B6366E-800D-40D6-9DA8-F56A7F7C27E3}" type="slidenum">
              <a:rPr kumimoji="1" lang="ja-JP" altLang="en-US" smtClean="0"/>
              <a:t>‹#›</a:t>
            </a:fld>
            <a:endParaRPr kumimoji="1" lang="ja-JP" altLang="en-US"/>
          </a:p>
        </p:txBody>
      </p:sp>
    </p:spTree>
    <p:extLst>
      <p:ext uri="{BB962C8B-B14F-4D97-AF65-F5344CB8AC3E}">
        <p14:creationId xmlns:p14="http://schemas.microsoft.com/office/powerpoint/2010/main" val="4195834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8015C5-E944-6760-0526-B7AAFF80CB6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1955544-EA4B-F6D9-0413-A39B5090064C}"/>
              </a:ext>
            </a:extLst>
          </p:cNvPr>
          <p:cNvSpPr>
            <a:spLocks noGrp="1"/>
          </p:cNvSpPr>
          <p:nvPr>
            <p:ph type="dt" sz="half" idx="10"/>
          </p:nvPr>
        </p:nvSpPr>
        <p:spPr/>
        <p:txBody>
          <a:bodyPr/>
          <a:lstStyle/>
          <a:p>
            <a:fld id="{B73F0774-EAB1-4C24-8188-1DF2438FA2BB}" type="datetimeFigureOut">
              <a:rPr kumimoji="1" lang="ja-JP" altLang="en-US" smtClean="0"/>
              <a:t>2026/5/30</a:t>
            </a:fld>
            <a:endParaRPr kumimoji="1" lang="ja-JP" altLang="en-US"/>
          </a:p>
        </p:txBody>
      </p:sp>
      <p:sp>
        <p:nvSpPr>
          <p:cNvPr id="4" name="フッター プレースホルダー 3">
            <a:extLst>
              <a:ext uri="{FF2B5EF4-FFF2-40B4-BE49-F238E27FC236}">
                <a16:creationId xmlns:a16="http://schemas.microsoft.com/office/drawing/2014/main" id="{FBDC1C94-F76A-DEDB-4C31-34683E650F6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6F6361A-D2B8-93ED-D70F-3842C2F74EC7}"/>
              </a:ext>
            </a:extLst>
          </p:cNvPr>
          <p:cNvSpPr>
            <a:spLocks noGrp="1"/>
          </p:cNvSpPr>
          <p:nvPr>
            <p:ph type="sldNum" sz="quarter" idx="12"/>
          </p:nvPr>
        </p:nvSpPr>
        <p:spPr/>
        <p:txBody>
          <a:bodyPr/>
          <a:lstStyle/>
          <a:p>
            <a:fld id="{D5B6366E-800D-40D6-9DA8-F56A7F7C27E3}" type="slidenum">
              <a:rPr kumimoji="1" lang="ja-JP" altLang="en-US" smtClean="0"/>
              <a:t>‹#›</a:t>
            </a:fld>
            <a:endParaRPr kumimoji="1" lang="ja-JP" altLang="en-US"/>
          </a:p>
        </p:txBody>
      </p:sp>
    </p:spTree>
    <p:extLst>
      <p:ext uri="{BB962C8B-B14F-4D97-AF65-F5344CB8AC3E}">
        <p14:creationId xmlns:p14="http://schemas.microsoft.com/office/powerpoint/2010/main" val="1716044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870B4CD-8805-C981-4298-B11304068A57}"/>
              </a:ext>
            </a:extLst>
          </p:cNvPr>
          <p:cNvSpPr>
            <a:spLocks noGrp="1"/>
          </p:cNvSpPr>
          <p:nvPr>
            <p:ph type="dt" sz="half" idx="10"/>
          </p:nvPr>
        </p:nvSpPr>
        <p:spPr/>
        <p:txBody>
          <a:bodyPr/>
          <a:lstStyle/>
          <a:p>
            <a:fld id="{B73F0774-EAB1-4C24-8188-1DF2438FA2BB}" type="datetimeFigureOut">
              <a:rPr kumimoji="1" lang="ja-JP" altLang="en-US" smtClean="0"/>
              <a:t>2026/5/30</a:t>
            </a:fld>
            <a:endParaRPr kumimoji="1" lang="ja-JP" altLang="en-US"/>
          </a:p>
        </p:txBody>
      </p:sp>
      <p:sp>
        <p:nvSpPr>
          <p:cNvPr id="3" name="フッター プレースホルダー 2">
            <a:extLst>
              <a:ext uri="{FF2B5EF4-FFF2-40B4-BE49-F238E27FC236}">
                <a16:creationId xmlns:a16="http://schemas.microsoft.com/office/drawing/2014/main" id="{A93C3235-8307-961B-5127-D948B3D73A7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805B991-E172-5B4B-B031-F8665396C6BB}"/>
              </a:ext>
            </a:extLst>
          </p:cNvPr>
          <p:cNvSpPr>
            <a:spLocks noGrp="1"/>
          </p:cNvSpPr>
          <p:nvPr>
            <p:ph type="sldNum" sz="quarter" idx="12"/>
          </p:nvPr>
        </p:nvSpPr>
        <p:spPr/>
        <p:txBody>
          <a:bodyPr/>
          <a:lstStyle/>
          <a:p>
            <a:fld id="{D5B6366E-800D-40D6-9DA8-F56A7F7C27E3}" type="slidenum">
              <a:rPr kumimoji="1" lang="ja-JP" altLang="en-US" smtClean="0"/>
              <a:t>‹#›</a:t>
            </a:fld>
            <a:endParaRPr kumimoji="1" lang="ja-JP" altLang="en-US"/>
          </a:p>
        </p:txBody>
      </p:sp>
    </p:spTree>
    <p:extLst>
      <p:ext uri="{BB962C8B-B14F-4D97-AF65-F5344CB8AC3E}">
        <p14:creationId xmlns:p14="http://schemas.microsoft.com/office/powerpoint/2010/main" val="1646811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45C8AD-90EA-9DED-50C4-CC0E37FF9AD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5F22F5A-FD4D-AD73-0228-D6E5547C26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0BE266D-39BC-5EE6-E5FA-6BE42A3553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7134E1D-EC25-3A72-1C28-47248B45CFBE}"/>
              </a:ext>
            </a:extLst>
          </p:cNvPr>
          <p:cNvSpPr>
            <a:spLocks noGrp="1"/>
          </p:cNvSpPr>
          <p:nvPr>
            <p:ph type="dt" sz="half" idx="10"/>
          </p:nvPr>
        </p:nvSpPr>
        <p:spPr/>
        <p:txBody>
          <a:bodyPr/>
          <a:lstStyle/>
          <a:p>
            <a:fld id="{B73F0774-EAB1-4C24-8188-1DF2438FA2BB}" type="datetimeFigureOut">
              <a:rPr kumimoji="1" lang="ja-JP" altLang="en-US" smtClean="0"/>
              <a:t>2026/5/30</a:t>
            </a:fld>
            <a:endParaRPr kumimoji="1" lang="ja-JP" altLang="en-US"/>
          </a:p>
        </p:txBody>
      </p:sp>
      <p:sp>
        <p:nvSpPr>
          <p:cNvPr id="6" name="フッター プレースホルダー 5">
            <a:extLst>
              <a:ext uri="{FF2B5EF4-FFF2-40B4-BE49-F238E27FC236}">
                <a16:creationId xmlns:a16="http://schemas.microsoft.com/office/drawing/2014/main" id="{26C30F89-1728-35B3-ED0F-F73ABB04959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5B5A17B-990B-9F57-BC2D-6E949E1DA863}"/>
              </a:ext>
            </a:extLst>
          </p:cNvPr>
          <p:cNvSpPr>
            <a:spLocks noGrp="1"/>
          </p:cNvSpPr>
          <p:nvPr>
            <p:ph type="sldNum" sz="quarter" idx="12"/>
          </p:nvPr>
        </p:nvSpPr>
        <p:spPr/>
        <p:txBody>
          <a:bodyPr/>
          <a:lstStyle/>
          <a:p>
            <a:fld id="{D5B6366E-800D-40D6-9DA8-F56A7F7C27E3}" type="slidenum">
              <a:rPr kumimoji="1" lang="ja-JP" altLang="en-US" smtClean="0"/>
              <a:t>‹#›</a:t>
            </a:fld>
            <a:endParaRPr kumimoji="1" lang="ja-JP" altLang="en-US"/>
          </a:p>
        </p:txBody>
      </p:sp>
    </p:spTree>
    <p:extLst>
      <p:ext uri="{BB962C8B-B14F-4D97-AF65-F5344CB8AC3E}">
        <p14:creationId xmlns:p14="http://schemas.microsoft.com/office/powerpoint/2010/main" val="1959218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0EAA25-53F5-66F7-796E-EF0939014EC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671EEF8-E2BD-9E93-1341-8109572AFD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C54E0F0-C281-0B5E-F3DB-4CB3E886BB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028A924-5A1A-FC48-5E0C-5DA992FE967A}"/>
              </a:ext>
            </a:extLst>
          </p:cNvPr>
          <p:cNvSpPr>
            <a:spLocks noGrp="1"/>
          </p:cNvSpPr>
          <p:nvPr>
            <p:ph type="dt" sz="half" idx="10"/>
          </p:nvPr>
        </p:nvSpPr>
        <p:spPr/>
        <p:txBody>
          <a:bodyPr/>
          <a:lstStyle/>
          <a:p>
            <a:fld id="{B73F0774-EAB1-4C24-8188-1DF2438FA2BB}" type="datetimeFigureOut">
              <a:rPr kumimoji="1" lang="ja-JP" altLang="en-US" smtClean="0"/>
              <a:t>2026/5/30</a:t>
            </a:fld>
            <a:endParaRPr kumimoji="1" lang="ja-JP" altLang="en-US"/>
          </a:p>
        </p:txBody>
      </p:sp>
      <p:sp>
        <p:nvSpPr>
          <p:cNvPr id="6" name="フッター プレースホルダー 5">
            <a:extLst>
              <a:ext uri="{FF2B5EF4-FFF2-40B4-BE49-F238E27FC236}">
                <a16:creationId xmlns:a16="http://schemas.microsoft.com/office/drawing/2014/main" id="{ABEDC4DC-0C8F-A82B-C31C-C25AD60097A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312AEBB-2A40-4C4E-3982-BF2A1594F37B}"/>
              </a:ext>
            </a:extLst>
          </p:cNvPr>
          <p:cNvSpPr>
            <a:spLocks noGrp="1"/>
          </p:cNvSpPr>
          <p:nvPr>
            <p:ph type="sldNum" sz="quarter" idx="12"/>
          </p:nvPr>
        </p:nvSpPr>
        <p:spPr/>
        <p:txBody>
          <a:bodyPr/>
          <a:lstStyle/>
          <a:p>
            <a:fld id="{D5B6366E-800D-40D6-9DA8-F56A7F7C27E3}" type="slidenum">
              <a:rPr kumimoji="1" lang="ja-JP" altLang="en-US" smtClean="0"/>
              <a:t>‹#›</a:t>
            </a:fld>
            <a:endParaRPr kumimoji="1" lang="ja-JP" altLang="en-US"/>
          </a:p>
        </p:txBody>
      </p:sp>
    </p:spTree>
    <p:extLst>
      <p:ext uri="{BB962C8B-B14F-4D97-AF65-F5344CB8AC3E}">
        <p14:creationId xmlns:p14="http://schemas.microsoft.com/office/powerpoint/2010/main" val="1641585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0542605-1821-9B65-803F-EEAAF6C22E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F8FEAD1-9E57-2C5B-133E-E0E2A67295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420D197-6B6F-985F-2322-8EBF789E46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3F0774-EAB1-4C24-8188-1DF2438FA2BB}" type="datetimeFigureOut">
              <a:rPr kumimoji="1" lang="ja-JP" altLang="en-US" smtClean="0"/>
              <a:t>2026/5/30</a:t>
            </a:fld>
            <a:endParaRPr kumimoji="1" lang="ja-JP" altLang="en-US"/>
          </a:p>
        </p:txBody>
      </p:sp>
      <p:sp>
        <p:nvSpPr>
          <p:cNvPr id="5" name="フッター プレースホルダー 4">
            <a:extLst>
              <a:ext uri="{FF2B5EF4-FFF2-40B4-BE49-F238E27FC236}">
                <a16:creationId xmlns:a16="http://schemas.microsoft.com/office/drawing/2014/main" id="{B8DE348B-3E1A-7103-3CB8-4188DFF12F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CCE2AB9-ED72-825C-2C86-CDB1057CA4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B6366E-800D-40D6-9DA8-F56A7F7C27E3}" type="slidenum">
              <a:rPr kumimoji="1" lang="ja-JP" altLang="en-US" smtClean="0"/>
              <a:t>‹#›</a:t>
            </a:fld>
            <a:endParaRPr kumimoji="1" lang="ja-JP" altLang="en-US"/>
          </a:p>
        </p:txBody>
      </p:sp>
    </p:spTree>
    <p:extLst>
      <p:ext uri="{BB962C8B-B14F-4D97-AF65-F5344CB8AC3E}">
        <p14:creationId xmlns:p14="http://schemas.microsoft.com/office/powerpoint/2010/main" val="745328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package" Target="../embeddings/Microsoft_Excel_Worksheet.xlsx"/><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package" Target="../embeddings/Microsoft_Excel_Worksheet1.xlsx"/><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tanaka@rid2840.or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0E682A-4CCF-26A4-314C-09B2BF7C2A08}"/>
              </a:ext>
            </a:extLst>
          </p:cNvPr>
          <p:cNvSpPr>
            <a:spLocks noGrp="1"/>
          </p:cNvSpPr>
          <p:nvPr>
            <p:ph type="ctrTitle"/>
          </p:nvPr>
        </p:nvSpPr>
        <p:spPr>
          <a:xfrm>
            <a:off x="1524000" y="585848"/>
            <a:ext cx="9144000" cy="2183985"/>
          </a:xfrm>
          <a:solidFill>
            <a:schemeClr val="accent1">
              <a:lumMod val="75000"/>
            </a:schemeClr>
          </a:solidFill>
          <a:ln>
            <a:solidFill>
              <a:schemeClr val="accent1"/>
            </a:solidFill>
          </a:ln>
        </p:spPr>
        <p:txBody>
          <a:bodyPr>
            <a:normAutofit fontScale="90000"/>
          </a:bodyPr>
          <a:lstStyle/>
          <a:p>
            <a:br>
              <a:rPr kumimoji="1" lang="en-US" altLang="ja-JP" sz="4400" b="1" dirty="0">
                <a:solidFill>
                  <a:schemeClr val="bg1"/>
                </a:solidFill>
                <a:latin typeface="+mn-ea"/>
                <a:ea typeface="+mn-ea"/>
              </a:rPr>
            </a:br>
            <a:br>
              <a:rPr kumimoji="1" lang="en-US" altLang="ja-JP" sz="4400" b="1" dirty="0">
                <a:solidFill>
                  <a:schemeClr val="bg1"/>
                </a:solidFill>
                <a:latin typeface="+mn-ea"/>
                <a:ea typeface="+mn-ea"/>
              </a:rPr>
            </a:br>
            <a:r>
              <a:rPr kumimoji="1" lang="ja-JP" altLang="en-US" sz="5300" b="1" dirty="0">
                <a:solidFill>
                  <a:schemeClr val="bg1"/>
                </a:solidFill>
                <a:latin typeface="+mn-ea"/>
                <a:ea typeface="+mn-ea"/>
              </a:rPr>
              <a:t>“会員増強”を考える</a:t>
            </a:r>
            <a:br>
              <a:rPr kumimoji="1" lang="en-US" altLang="ja-JP" sz="4400" b="1" dirty="0">
                <a:solidFill>
                  <a:schemeClr val="bg1"/>
                </a:solidFill>
                <a:latin typeface="+mn-ea"/>
                <a:ea typeface="+mn-ea"/>
              </a:rPr>
            </a:br>
            <a:br>
              <a:rPr kumimoji="1" lang="en-US" altLang="ja-JP" sz="2800" b="1" dirty="0">
                <a:solidFill>
                  <a:schemeClr val="bg1"/>
                </a:solidFill>
                <a:latin typeface="+mn-ea"/>
                <a:ea typeface="+mn-ea"/>
              </a:rPr>
            </a:br>
            <a:endParaRPr kumimoji="1" lang="ja-JP" altLang="en-US" sz="2800" b="1" dirty="0">
              <a:solidFill>
                <a:schemeClr val="bg1"/>
              </a:solidFill>
              <a:latin typeface="+mn-ea"/>
              <a:ea typeface="+mn-ea"/>
            </a:endParaRPr>
          </a:p>
        </p:txBody>
      </p:sp>
      <p:sp>
        <p:nvSpPr>
          <p:cNvPr id="3" name="字幕 2">
            <a:extLst>
              <a:ext uri="{FF2B5EF4-FFF2-40B4-BE49-F238E27FC236}">
                <a16:creationId xmlns:a16="http://schemas.microsoft.com/office/drawing/2014/main" id="{E1BAB40E-843E-557B-9445-FDC200038886}"/>
              </a:ext>
            </a:extLst>
          </p:cNvPr>
          <p:cNvSpPr>
            <a:spLocks noGrp="1"/>
          </p:cNvSpPr>
          <p:nvPr>
            <p:ph type="subTitle" idx="1"/>
          </p:nvPr>
        </p:nvSpPr>
        <p:spPr>
          <a:xfrm>
            <a:off x="1524000" y="3602037"/>
            <a:ext cx="9144000" cy="2505799"/>
          </a:xfrm>
        </p:spPr>
        <p:txBody>
          <a:bodyPr>
            <a:normAutofit/>
          </a:bodyPr>
          <a:lstStyle/>
          <a:p>
            <a:endParaRPr kumimoji="1" lang="en-US" altLang="ja-JP" dirty="0"/>
          </a:p>
          <a:p>
            <a:r>
              <a:rPr kumimoji="1" lang="en-US" altLang="ja-JP" b="1" dirty="0">
                <a:solidFill>
                  <a:srgbClr val="FF0000"/>
                </a:solidFill>
              </a:rPr>
              <a:t>RID2830</a:t>
            </a:r>
            <a:r>
              <a:rPr kumimoji="1" lang="ja-JP" altLang="en-US" b="1" dirty="0">
                <a:solidFill>
                  <a:srgbClr val="FF0000"/>
                </a:solidFill>
              </a:rPr>
              <a:t>　</a:t>
            </a:r>
            <a:r>
              <a:rPr kumimoji="1" lang="en-US" altLang="ja-JP" b="1" dirty="0">
                <a:solidFill>
                  <a:srgbClr val="FF0000"/>
                </a:solidFill>
              </a:rPr>
              <a:t>DTLS</a:t>
            </a:r>
            <a:r>
              <a:rPr kumimoji="1" lang="ja-JP" altLang="en-US" b="1" dirty="0">
                <a:solidFill>
                  <a:srgbClr val="FF0000"/>
                </a:solidFill>
              </a:rPr>
              <a:t>（青森）</a:t>
            </a:r>
            <a:endParaRPr kumimoji="1" lang="en-US" altLang="ja-JP" b="1" dirty="0">
              <a:solidFill>
                <a:srgbClr val="FF0000"/>
              </a:solidFill>
            </a:endParaRPr>
          </a:p>
          <a:p>
            <a:r>
              <a:rPr lang="en-US" altLang="ja-JP" b="1" dirty="0">
                <a:solidFill>
                  <a:schemeClr val="accent6">
                    <a:lumMod val="75000"/>
                  </a:schemeClr>
                </a:solidFill>
              </a:rPr>
              <a:t>2025.3.2</a:t>
            </a:r>
          </a:p>
          <a:p>
            <a:endParaRPr kumimoji="1" lang="en-US" altLang="ja-JP" b="1" dirty="0">
              <a:solidFill>
                <a:srgbClr val="00B050"/>
              </a:solidFill>
            </a:endParaRPr>
          </a:p>
          <a:p>
            <a:r>
              <a:rPr kumimoji="1" lang="en-US" altLang="ja-JP" b="1" dirty="0">
                <a:latin typeface="+mn-ea"/>
              </a:rPr>
              <a:t>PDG </a:t>
            </a:r>
            <a:r>
              <a:rPr kumimoji="1" lang="ja-JP" altLang="en-US" b="1" dirty="0">
                <a:latin typeface="+mn-ea"/>
              </a:rPr>
              <a:t>田中久夫（高崎</a:t>
            </a:r>
            <a:r>
              <a:rPr kumimoji="1" lang="en-US" altLang="ja-JP" b="1" dirty="0">
                <a:latin typeface="+mn-ea"/>
              </a:rPr>
              <a:t>RC</a:t>
            </a:r>
            <a:r>
              <a:rPr kumimoji="1" lang="ja-JP" altLang="en-US" b="1" dirty="0">
                <a:latin typeface="+mn-ea"/>
              </a:rPr>
              <a:t>）</a:t>
            </a:r>
          </a:p>
        </p:txBody>
      </p:sp>
      <p:pic>
        <p:nvPicPr>
          <p:cNvPr id="5" name="図 4">
            <a:extLst>
              <a:ext uri="{FF2B5EF4-FFF2-40B4-BE49-F238E27FC236}">
                <a16:creationId xmlns:a16="http://schemas.microsoft.com/office/drawing/2014/main" id="{FFC05755-CCDB-D0EF-82A2-33F7E190DB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76545" y="3723692"/>
            <a:ext cx="1366375" cy="2262487"/>
          </a:xfrm>
          <a:prstGeom prst="rect">
            <a:avLst/>
          </a:prstGeom>
        </p:spPr>
      </p:pic>
    </p:spTree>
    <p:extLst>
      <p:ext uri="{BB962C8B-B14F-4D97-AF65-F5344CB8AC3E}">
        <p14:creationId xmlns:p14="http://schemas.microsoft.com/office/powerpoint/2010/main" val="33112421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i="0" u="none" strike="noStrike" kern="1200" cap="none" spc="0" normalizeH="0" baseline="0" noProof="0" dirty="0">
                <a:ln>
                  <a:noFill/>
                </a:ln>
                <a:solidFill>
                  <a:prstClr val="black"/>
                </a:solidFill>
                <a:uLnTx/>
                <a:uFillTx/>
                <a:latin typeface="游ゴシック Light" panose="020F0302020204030204"/>
                <a:ea typeface="游ゴシック Light" panose="020B0300000000000000" pitchFamily="50" charset="-128"/>
                <a:cs typeface="+mj-cs"/>
              </a:rPr>
              <a:t>　</a:t>
            </a:r>
            <a:r>
              <a:rPr kumimoji="1" lang="ja-JP" altLang="en-US" sz="3200" b="1" i="0" u="none" strike="noStrike" kern="1200" cap="none" spc="0" normalizeH="0" baseline="0" noProof="0" dirty="0">
                <a:ln>
                  <a:noFill/>
                </a:ln>
                <a:solidFill>
                  <a:srgbClr val="FF0000"/>
                </a:solidFill>
                <a:uLnTx/>
                <a:uFillTx/>
                <a:latin typeface="+mn-ea"/>
                <a:ea typeface="+mn-ea"/>
                <a:cs typeface="+mj-cs"/>
              </a:rPr>
              <a:t>“クラブの居心地”　</a:t>
            </a:r>
            <a:r>
              <a:rPr kumimoji="1" lang="en-US" altLang="ja-JP" sz="3200" b="1" i="0" u="none" strike="noStrike" kern="1200" cap="none" spc="0" normalizeH="0" baseline="0" noProof="0" dirty="0">
                <a:ln>
                  <a:noFill/>
                </a:ln>
                <a:solidFill>
                  <a:prstClr val="black"/>
                </a:solidFill>
                <a:uLnTx/>
                <a:uFillTx/>
                <a:latin typeface="+mn-ea"/>
                <a:ea typeface="+mn-ea"/>
                <a:cs typeface="+mj-cs"/>
              </a:rPr>
              <a:t>… </a:t>
            </a:r>
            <a:r>
              <a:rPr kumimoji="1" lang="ja-JP" altLang="en-US" sz="3200" b="1" i="0" u="none" strike="noStrike" kern="1200" cap="none" spc="0" normalizeH="0" baseline="0" noProof="0" dirty="0">
                <a:ln>
                  <a:noFill/>
                </a:ln>
                <a:solidFill>
                  <a:prstClr val="black"/>
                </a:solidFill>
                <a:uLnTx/>
                <a:uFillTx/>
                <a:latin typeface="+mn-ea"/>
                <a:ea typeface="+mn-ea"/>
              </a:rPr>
              <a:t>会員増強・維持の絶対法則</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“クラブの居心地”  の方程式</a:t>
            </a:r>
            <a:r>
              <a:rPr kumimoji="1" lang="ja-JP" altLang="en-US" sz="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（会員増強・維持の絶対法則）　</a:t>
            </a:r>
            <a:endParaRPr kumimoji="1" lang="en-US" altLang="ja-JP" sz="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endParaRPr kumimoji="1" lang="en-US" altLang="ja-JP"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b="1" dirty="0">
                <a:latin typeface="游ゴシック" panose="020F0502020204030204"/>
                <a:ea typeface="游ゴシック" panose="020B0400000000000000" pitchFamily="50" charset="-128"/>
              </a:rPr>
              <a:t>　　　</a:t>
            </a:r>
            <a:r>
              <a:rPr kumimoji="1" lang="ja-JP" altLang="en-US" sz="2800" b="1" i="0" u="none" strike="noStrike" kern="1200" cap="none" spc="0" normalizeH="0" baseline="0" noProof="0" dirty="0">
                <a:ln>
                  <a:noFill/>
                </a:ln>
                <a:solidFill>
                  <a:srgbClr val="00B050"/>
                </a:solidFill>
                <a:effectLst/>
                <a:highlight>
                  <a:srgbClr val="FFFF00"/>
                </a:highlight>
                <a:uLnTx/>
                <a:uFillTx/>
                <a:latin typeface="游ゴシック" panose="020F0502020204030204"/>
                <a:ea typeface="游ゴシック" panose="020B0400000000000000" pitchFamily="50" charset="-128"/>
                <a:cs typeface="+mn-cs"/>
              </a:rPr>
              <a:t>心地よさ</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en-US" altLang="ja-JP"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800" b="1" i="0" u="none" strike="noStrike" kern="1200" cap="none" spc="0" normalizeH="0" baseline="0" noProof="0" dirty="0">
                <a:ln>
                  <a:noFill/>
                </a:ln>
                <a:solidFill>
                  <a:srgbClr val="0070C0"/>
                </a:solidFill>
                <a:effectLst/>
                <a:highlight>
                  <a:srgbClr val="FFFF00"/>
                </a:highlight>
                <a:uLnTx/>
                <a:uFillTx/>
                <a:latin typeface="游ゴシック" panose="020F0502020204030204"/>
                <a:ea typeface="游ゴシック" panose="020B0400000000000000" pitchFamily="50" charset="-128"/>
                <a:cs typeface="+mn-cs"/>
              </a:rPr>
              <a:t>温かい配慮</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　</a:t>
            </a:r>
            <a:r>
              <a:rPr kumimoji="1" lang="ja-JP" altLang="en-US" sz="28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cs typeface="+mn-cs"/>
              </a:rPr>
              <a:t>会員増強・維持</a:t>
            </a:r>
            <a:endParaRPr kumimoji="1" lang="en-US" altLang="ja-JP" sz="28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（承認欲求）　　　  　（社会的欲求）</a:t>
            </a:r>
            <a:endParaRPr kumimoji="1" lang="en-US" altLang="ja-JP"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4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（皆からの認知）　　  （寛容さ）</a:t>
            </a:r>
            <a:endParaRPr kumimoji="1" lang="en-US" altLang="ja-JP" sz="24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indent="0">
              <a:buNone/>
            </a:pPr>
            <a:r>
              <a:rPr kumimoji="1" lang="ja-JP" altLang="en-US" dirty="0"/>
              <a:t>　　</a:t>
            </a:r>
            <a:endParaRPr kumimoji="1" lang="en-US" altLang="ja-JP" dirty="0"/>
          </a:p>
          <a:p>
            <a:pPr marL="0" indent="0">
              <a:buNone/>
            </a:pPr>
            <a:r>
              <a:rPr lang="ja-JP" altLang="en-US" dirty="0"/>
              <a:t>　　</a:t>
            </a:r>
            <a:endParaRPr lang="en-US" altLang="ja-JP" dirty="0"/>
          </a:p>
          <a:p>
            <a:pPr marL="0" indent="0">
              <a:buNone/>
            </a:pPr>
            <a:r>
              <a:rPr lang="ja-JP" altLang="en-US" b="1" dirty="0"/>
              <a:t>　</a:t>
            </a:r>
            <a:r>
              <a:rPr lang="ja-JP" altLang="en-US" dirty="0"/>
              <a:t>　　　　　　　　　　　　　　　　　　　</a:t>
            </a:r>
            <a:endParaRPr kumimoji="1" lang="ja-JP" altLang="en-US" sz="5400" b="1" dirty="0"/>
          </a:p>
        </p:txBody>
      </p:sp>
      <p:sp>
        <p:nvSpPr>
          <p:cNvPr id="5" name="テキスト ボックス 4">
            <a:extLst>
              <a:ext uri="{FF2B5EF4-FFF2-40B4-BE49-F238E27FC236}">
                <a16:creationId xmlns:a16="http://schemas.microsoft.com/office/drawing/2014/main" id="{CAB84708-3961-0E00-C823-B5ABE10B871D}"/>
              </a:ext>
            </a:extLst>
          </p:cNvPr>
          <p:cNvSpPr txBox="1"/>
          <p:nvPr/>
        </p:nvSpPr>
        <p:spPr>
          <a:xfrm>
            <a:off x="8002583" y="4177093"/>
            <a:ext cx="3698187" cy="1354217"/>
          </a:xfrm>
          <a:prstGeom prst="rect">
            <a:avLst/>
          </a:prstGeom>
          <a:noFill/>
          <a:ln w="19050">
            <a:solidFill>
              <a:srgbClr val="0070C0"/>
            </a:solidFill>
          </a:ln>
        </p:spPr>
        <p:txBody>
          <a:bodyPr wrap="square">
            <a:spAutoFit/>
          </a:bodyPr>
          <a:lstStyle/>
          <a:p>
            <a:r>
              <a:rPr kumimoji="1" lang="ja-JP" altLang="en-US" sz="54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en-US" altLang="ja-JP" sz="54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B </a:t>
            </a:r>
          </a:p>
          <a:p>
            <a:r>
              <a:rPr kumimoji="1" lang="en-US" altLang="ja-JP" sz="2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belonging  </a:t>
            </a:r>
            <a:r>
              <a:rPr kumimoji="1" lang="ja-JP" altLang="en-US" sz="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帰属意識</a:t>
            </a:r>
            <a:endParaRPr lang="ja-JP" altLang="en-US" sz="2800" dirty="0">
              <a:solidFill>
                <a:srgbClr val="FF0000"/>
              </a:solidFill>
            </a:endParaRPr>
          </a:p>
        </p:txBody>
      </p:sp>
    </p:spTree>
    <p:extLst>
      <p:ext uri="{BB962C8B-B14F-4D97-AF65-F5344CB8AC3E}">
        <p14:creationId xmlns:p14="http://schemas.microsoft.com/office/powerpoint/2010/main" val="1232996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wheel(1)">
                                      <p:cBhvr>
                                        <p:cTn id="10"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i="0" u="none" strike="noStrike" kern="1200" cap="none" spc="0" normalizeH="0" baseline="0" noProof="0" dirty="0">
                <a:ln>
                  <a:noFill/>
                </a:ln>
                <a:solidFill>
                  <a:prstClr val="black"/>
                </a:solidFill>
                <a:uLnTx/>
                <a:uFillTx/>
                <a:latin typeface="游ゴシック Light" panose="020F0302020204030204"/>
                <a:ea typeface="游ゴシック Light" panose="020B0300000000000000" pitchFamily="50" charset="-128"/>
                <a:cs typeface="+mj-cs"/>
              </a:rPr>
              <a:t>　</a:t>
            </a:r>
            <a:r>
              <a:rPr kumimoji="1" lang="ja-JP" altLang="en-US" sz="3200" b="1" i="0" u="none" strike="noStrike" kern="1200" cap="none" spc="0" normalizeH="0" baseline="0" noProof="0" dirty="0">
                <a:ln>
                  <a:noFill/>
                </a:ln>
                <a:solidFill>
                  <a:srgbClr val="FF0000"/>
                </a:solidFill>
                <a:uLnTx/>
                <a:uFillTx/>
                <a:latin typeface="+mn-ea"/>
                <a:ea typeface="+mn-ea"/>
                <a:cs typeface="+mj-cs"/>
              </a:rPr>
              <a:t>“クラブの居心地”　</a:t>
            </a:r>
            <a:r>
              <a:rPr kumimoji="1" lang="en-US" altLang="ja-JP" sz="3200" b="1" i="0" u="none" strike="noStrike" kern="1200" cap="none" spc="0" normalizeH="0" baseline="0" noProof="0" dirty="0">
                <a:ln>
                  <a:noFill/>
                </a:ln>
                <a:solidFill>
                  <a:prstClr val="black"/>
                </a:solidFill>
                <a:uLnTx/>
                <a:uFillTx/>
                <a:latin typeface="+mn-ea"/>
                <a:ea typeface="+mn-ea"/>
                <a:cs typeface="+mj-cs"/>
              </a:rPr>
              <a:t>… </a:t>
            </a:r>
            <a:r>
              <a:rPr kumimoji="1" lang="ja-JP" altLang="en-US" sz="3200" b="1" i="0" u="none" strike="noStrike" kern="1200" cap="none" spc="0" normalizeH="0" baseline="0" noProof="0" dirty="0">
                <a:ln>
                  <a:noFill/>
                </a:ln>
                <a:solidFill>
                  <a:prstClr val="black"/>
                </a:solidFill>
                <a:uLnTx/>
                <a:uFillTx/>
                <a:latin typeface="+mn-ea"/>
                <a:ea typeface="+mn-ea"/>
                <a:cs typeface="+mj-cs"/>
              </a:rPr>
              <a:t>良好な帰属意識</a:t>
            </a:r>
            <a:r>
              <a:rPr kumimoji="1" lang="ja-JP" altLang="en-US" sz="3200" b="1" i="0" u="none" strike="noStrike" kern="1200" cap="none" spc="0" normalizeH="0" baseline="0" noProof="0" dirty="0">
                <a:ln>
                  <a:noFill/>
                </a:ln>
                <a:solidFill>
                  <a:srgbClr val="FF0000"/>
                </a:solidFill>
                <a:uLnTx/>
                <a:uFillTx/>
                <a:latin typeface="+mn-ea"/>
                <a:ea typeface="+mn-ea"/>
                <a:cs typeface="+mj-cs"/>
              </a:rPr>
              <a:t>（＋</a:t>
            </a:r>
            <a:r>
              <a:rPr kumimoji="1" lang="en-US" altLang="ja-JP" sz="3200" b="1" i="0" u="none" strike="noStrike" kern="1200" cap="none" spc="0" normalizeH="0" baseline="0" noProof="0" dirty="0">
                <a:ln>
                  <a:noFill/>
                </a:ln>
                <a:solidFill>
                  <a:srgbClr val="FF0000"/>
                </a:solidFill>
                <a:uLnTx/>
                <a:uFillTx/>
                <a:latin typeface="+mn-ea"/>
                <a:ea typeface="+mn-ea"/>
                <a:cs typeface="+mj-cs"/>
              </a:rPr>
              <a:t>B</a:t>
            </a:r>
            <a:r>
              <a:rPr kumimoji="1" lang="ja-JP" altLang="en-US" sz="3200" b="1" i="0" u="none" strike="noStrike" kern="1200" cap="none" spc="0" normalizeH="0" baseline="0" noProof="0" dirty="0">
                <a:ln>
                  <a:noFill/>
                </a:ln>
                <a:solidFill>
                  <a:srgbClr val="FF0000"/>
                </a:solidFill>
                <a:uLnTx/>
                <a:uFillTx/>
                <a:latin typeface="+mn-ea"/>
                <a:ea typeface="+mn-ea"/>
                <a:cs typeface="+mj-cs"/>
              </a:rPr>
              <a:t>）</a:t>
            </a:r>
            <a:endParaRPr kumimoji="1" lang="ja-JP" altLang="en-US" sz="3200" b="1" dirty="0">
              <a:solidFill>
                <a:srgbClr val="FF0000"/>
              </a:solidFill>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endParaRPr kumimoji="1" lang="ja-JP" altLang="en-US" sz="5400" b="1" dirty="0"/>
          </a:p>
        </p:txBody>
      </p:sp>
      <p:pic>
        <p:nvPicPr>
          <p:cNvPr id="5" name="図 4">
            <a:extLst>
              <a:ext uri="{FF2B5EF4-FFF2-40B4-BE49-F238E27FC236}">
                <a16:creationId xmlns:a16="http://schemas.microsoft.com/office/drawing/2014/main" id="{B50605CE-218F-5A7A-6A4B-E420C173163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53097" y="1563338"/>
            <a:ext cx="6851904" cy="5026323"/>
          </a:xfrm>
          <a:prstGeom prst="rect">
            <a:avLst/>
          </a:prstGeom>
          <a:noFill/>
          <a:ln>
            <a:noFill/>
          </a:ln>
        </p:spPr>
      </p:pic>
      <p:sp>
        <p:nvSpPr>
          <p:cNvPr id="6" name="テキスト ボックス 5">
            <a:extLst>
              <a:ext uri="{FF2B5EF4-FFF2-40B4-BE49-F238E27FC236}">
                <a16:creationId xmlns:a16="http://schemas.microsoft.com/office/drawing/2014/main" id="{8EC364E5-74D1-1DAA-049B-4646F47586EC}"/>
              </a:ext>
            </a:extLst>
          </p:cNvPr>
          <p:cNvSpPr txBox="1"/>
          <p:nvPr/>
        </p:nvSpPr>
        <p:spPr>
          <a:xfrm>
            <a:off x="627017" y="1605296"/>
            <a:ext cx="2926080" cy="523220"/>
          </a:xfrm>
          <a:prstGeom prst="rect">
            <a:avLst/>
          </a:prstGeom>
          <a:noFill/>
        </p:spPr>
        <p:txBody>
          <a:bodyPr wrap="square">
            <a:spAutoFit/>
          </a:bodyPr>
          <a:lstStyle/>
          <a:p>
            <a:r>
              <a:rPr kumimoji="1" lang="ja-JP" altLang="en-US" sz="2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マズローの法則</a:t>
            </a:r>
            <a:endParaRPr lang="ja-JP" altLang="en-US" dirty="0"/>
          </a:p>
        </p:txBody>
      </p:sp>
    </p:spTree>
    <p:extLst>
      <p:ext uri="{BB962C8B-B14F-4D97-AF65-F5344CB8AC3E}">
        <p14:creationId xmlns:p14="http://schemas.microsoft.com/office/powerpoint/2010/main" val="2668835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i="0" u="none" strike="noStrike" kern="1200" cap="none" spc="0" normalizeH="0" baseline="0" noProof="0" dirty="0">
                <a:ln>
                  <a:noFill/>
                </a:ln>
                <a:solidFill>
                  <a:prstClr val="black"/>
                </a:solidFill>
                <a:uLnTx/>
                <a:uFillTx/>
                <a:latin typeface="游ゴシック Light" panose="020F0302020204030204"/>
                <a:ea typeface="游ゴシック Light" panose="020B0300000000000000" pitchFamily="50" charset="-128"/>
                <a:cs typeface="+mj-cs"/>
              </a:rPr>
              <a:t>　</a:t>
            </a:r>
            <a:r>
              <a:rPr kumimoji="1" lang="ja-JP" altLang="en-US" sz="3200" b="1" i="0" u="none" strike="noStrike" kern="1200" cap="none" spc="0" normalizeH="0" baseline="0" noProof="0" dirty="0">
                <a:ln>
                  <a:noFill/>
                </a:ln>
                <a:solidFill>
                  <a:srgbClr val="FF0000"/>
                </a:solidFill>
                <a:uLnTx/>
                <a:uFillTx/>
                <a:latin typeface="+mn-ea"/>
                <a:ea typeface="+mn-ea"/>
                <a:cs typeface="+mj-cs"/>
              </a:rPr>
              <a:t>“クラブの居心地”　</a:t>
            </a:r>
            <a:r>
              <a:rPr kumimoji="1" lang="en-US" altLang="ja-JP" sz="3200" b="1" i="0" u="none" strike="noStrike" kern="1200" cap="none" spc="0" normalizeH="0" baseline="0" noProof="0" dirty="0">
                <a:ln>
                  <a:noFill/>
                </a:ln>
                <a:solidFill>
                  <a:prstClr val="black"/>
                </a:solidFill>
                <a:uLnTx/>
                <a:uFillTx/>
                <a:latin typeface="+mn-ea"/>
                <a:ea typeface="+mn-ea"/>
                <a:cs typeface="+mj-cs"/>
              </a:rPr>
              <a:t>… </a:t>
            </a:r>
            <a:r>
              <a:rPr kumimoji="1" lang="ja-JP" altLang="en-US" sz="3200" b="1" i="0" u="none" strike="noStrike" kern="1200" cap="none" spc="0" normalizeH="0" baseline="0" noProof="0" dirty="0">
                <a:ln>
                  <a:noFill/>
                </a:ln>
                <a:solidFill>
                  <a:prstClr val="black"/>
                </a:solidFill>
                <a:uLnTx/>
                <a:uFillTx/>
                <a:latin typeface="+mn-ea"/>
                <a:ea typeface="+mn-ea"/>
                <a:cs typeface="+mj-cs"/>
              </a:rPr>
              <a:t>良好な帰属意識</a:t>
            </a:r>
            <a:r>
              <a:rPr kumimoji="1" lang="ja-JP" altLang="en-US" sz="3200" b="1" i="0" u="none" strike="noStrike" kern="1200" cap="none" spc="0" normalizeH="0" baseline="0" noProof="0" dirty="0">
                <a:ln>
                  <a:noFill/>
                </a:ln>
                <a:solidFill>
                  <a:srgbClr val="FF0000"/>
                </a:solidFill>
                <a:uLnTx/>
                <a:uFillTx/>
                <a:latin typeface="+mn-ea"/>
                <a:ea typeface="+mn-ea"/>
                <a:cs typeface="+mj-cs"/>
              </a:rPr>
              <a:t>（＋</a:t>
            </a:r>
            <a:r>
              <a:rPr kumimoji="1" lang="en-US" altLang="ja-JP" sz="3200" b="1" i="0" u="none" strike="noStrike" kern="1200" cap="none" spc="0" normalizeH="0" baseline="0" noProof="0" dirty="0">
                <a:ln>
                  <a:noFill/>
                </a:ln>
                <a:solidFill>
                  <a:srgbClr val="FF0000"/>
                </a:solidFill>
                <a:uLnTx/>
                <a:uFillTx/>
                <a:latin typeface="+mn-ea"/>
                <a:ea typeface="+mn-ea"/>
                <a:cs typeface="+mj-cs"/>
              </a:rPr>
              <a:t>B</a:t>
            </a:r>
            <a:r>
              <a:rPr kumimoji="1" lang="ja-JP" altLang="en-US" sz="3200" b="1" i="0" u="none" strike="noStrike" kern="1200" cap="none" spc="0" normalizeH="0" baseline="0" noProof="0" dirty="0">
                <a:ln>
                  <a:noFill/>
                </a:ln>
                <a:solidFill>
                  <a:srgbClr val="FF0000"/>
                </a:solidFill>
                <a:uLnTx/>
                <a:uFillTx/>
                <a:latin typeface="+mn-ea"/>
                <a:ea typeface="+mn-ea"/>
                <a:cs typeface="+mj-cs"/>
              </a:rPr>
              <a:t>）</a:t>
            </a:r>
            <a:endParaRPr kumimoji="1" lang="ja-JP" altLang="en-US" sz="3200" b="1" dirty="0">
              <a:solidFill>
                <a:srgbClr val="FF0000"/>
              </a:solidFill>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endParaRPr kumimoji="1" lang="ja-JP" altLang="en-US" sz="5400" b="1" dirty="0"/>
          </a:p>
        </p:txBody>
      </p:sp>
      <p:graphicFrame>
        <p:nvGraphicFramePr>
          <p:cNvPr id="6" name="オブジェクト 5">
            <a:extLst>
              <a:ext uri="{FF2B5EF4-FFF2-40B4-BE49-F238E27FC236}">
                <a16:creationId xmlns:a16="http://schemas.microsoft.com/office/drawing/2014/main" id="{12DDDB25-1A7A-7180-A8A8-FECB06AC3506}"/>
              </a:ext>
            </a:extLst>
          </p:cNvPr>
          <p:cNvGraphicFramePr>
            <a:graphicFrameLocks noChangeAspect="1"/>
          </p:cNvGraphicFramePr>
          <p:nvPr/>
        </p:nvGraphicFramePr>
        <p:xfrm>
          <a:off x="834501" y="1593014"/>
          <a:ext cx="10365284" cy="4966971"/>
        </p:xfrm>
        <a:graphic>
          <a:graphicData uri="http://schemas.openxmlformats.org/presentationml/2006/ole">
            <mc:AlternateContent xmlns:mc="http://schemas.openxmlformats.org/markup-compatibility/2006">
              <mc:Choice xmlns:v="urn:schemas-microsoft-com:vml" Requires="v">
                <p:oleObj name="Worksheet" r:id="rId2" imgW="7553289" imgH="3619642" progId="Excel.Sheet.12">
                  <p:embed/>
                </p:oleObj>
              </mc:Choice>
              <mc:Fallback>
                <p:oleObj name="Worksheet" r:id="rId2" imgW="7553289" imgH="3619642" progId="Excel.Sheet.12">
                  <p:embed/>
                  <p:pic>
                    <p:nvPicPr>
                      <p:cNvPr id="6" name="オブジェクト 5">
                        <a:extLst>
                          <a:ext uri="{FF2B5EF4-FFF2-40B4-BE49-F238E27FC236}">
                            <a16:creationId xmlns:a16="http://schemas.microsoft.com/office/drawing/2014/main" id="{12DDDB25-1A7A-7180-A8A8-FECB06AC3506}"/>
                          </a:ext>
                        </a:extLst>
                      </p:cNvPr>
                      <p:cNvPicPr/>
                      <p:nvPr/>
                    </p:nvPicPr>
                    <p:blipFill>
                      <a:blip r:embed="rId3"/>
                      <a:stretch>
                        <a:fillRect/>
                      </a:stretch>
                    </p:blipFill>
                    <p:spPr>
                      <a:xfrm>
                        <a:off x="834501" y="1593014"/>
                        <a:ext cx="10365284" cy="4966971"/>
                      </a:xfrm>
                      <a:prstGeom prst="rect">
                        <a:avLst/>
                      </a:prstGeom>
                    </p:spPr>
                  </p:pic>
                </p:oleObj>
              </mc:Fallback>
            </mc:AlternateContent>
          </a:graphicData>
        </a:graphic>
      </p:graphicFrame>
    </p:spTree>
    <p:extLst>
      <p:ext uri="{BB962C8B-B14F-4D97-AF65-F5344CB8AC3E}">
        <p14:creationId xmlns:p14="http://schemas.microsoft.com/office/powerpoint/2010/main" val="1708245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i="0" u="none" strike="noStrike" kern="1200" cap="none" spc="0" normalizeH="0" baseline="0" noProof="0" dirty="0">
                <a:ln>
                  <a:noFill/>
                </a:ln>
                <a:solidFill>
                  <a:prstClr val="black"/>
                </a:solidFill>
                <a:uLnTx/>
                <a:uFillTx/>
                <a:latin typeface="游ゴシック Light" panose="020F0302020204030204"/>
                <a:ea typeface="游ゴシック Light" panose="020B0300000000000000" pitchFamily="50" charset="-128"/>
                <a:cs typeface="+mj-cs"/>
              </a:rPr>
              <a:t>　</a:t>
            </a:r>
            <a:r>
              <a:rPr kumimoji="1" lang="ja-JP" altLang="en-US" sz="3200" b="1" i="0" u="none" strike="noStrike" kern="1200" cap="none" spc="0" normalizeH="0" baseline="0" noProof="0" dirty="0">
                <a:ln>
                  <a:noFill/>
                </a:ln>
                <a:solidFill>
                  <a:srgbClr val="FF0000"/>
                </a:solidFill>
                <a:uLnTx/>
                <a:uFillTx/>
                <a:latin typeface="+mn-ea"/>
                <a:ea typeface="+mn-ea"/>
                <a:cs typeface="+mj-cs"/>
              </a:rPr>
              <a:t>“クラブの居心地”　</a:t>
            </a:r>
            <a:r>
              <a:rPr kumimoji="1" lang="en-US" altLang="ja-JP" sz="3200" b="1" i="0" u="none" strike="noStrike" kern="1200" cap="none" spc="0" normalizeH="0" baseline="0" noProof="0" dirty="0">
                <a:ln>
                  <a:noFill/>
                </a:ln>
                <a:solidFill>
                  <a:prstClr val="black"/>
                </a:solidFill>
                <a:uLnTx/>
                <a:uFillTx/>
                <a:latin typeface="+mn-ea"/>
                <a:ea typeface="+mn-ea"/>
                <a:cs typeface="+mj-cs"/>
              </a:rPr>
              <a:t>… </a:t>
            </a:r>
            <a:r>
              <a:rPr kumimoji="1" lang="ja-JP" altLang="en-US" sz="3200" b="1" i="0" u="none" strike="noStrike" kern="1200" cap="none" spc="0" normalizeH="0" baseline="0" noProof="0" dirty="0">
                <a:ln>
                  <a:noFill/>
                </a:ln>
                <a:solidFill>
                  <a:prstClr val="black"/>
                </a:solidFill>
                <a:uLnTx/>
                <a:uFillTx/>
                <a:latin typeface="+mn-ea"/>
                <a:ea typeface="+mn-ea"/>
                <a:cs typeface="+mj-cs"/>
              </a:rPr>
              <a:t>良好な帰属意識</a:t>
            </a:r>
            <a:r>
              <a:rPr kumimoji="1" lang="ja-JP" altLang="en-US" sz="3200" b="1" i="0" u="none" strike="noStrike" kern="1200" cap="none" spc="0" normalizeH="0" baseline="0" noProof="0" dirty="0">
                <a:ln>
                  <a:noFill/>
                </a:ln>
                <a:solidFill>
                  <a:srgbClr val="FF0000"/>
                </a:solidFill>
                <a:uLnTx/>
                <a:uFillTx/>
                <a:latin typeface="+mn-ea"/>
                <a:ea typeface="+mn-ea"/>
                <a:cs typeface="+mj-cs"/>
              </a:rPr>
              <a:t>（＋</a:t>
            </a:r>
            <a:r>
              <a:rPr kumimoji="1" lang="en-US" altLang="ja-JP" sz="3200" b="1" i="0" u="none" strike="noStrike" kern="1200" cap="none" spc="0" normalizeH="0" baseline="0" noProof="0" dirty="0">
                <a:ln>
                  <a:noFill/>
                </a:ln>
                <a:solidFill>
                  <a:srgbClr val="FF0000"/>
                </a:solidFill>
                <a:uLnTx/>
                <a:uFillTx/>
                <a:latin typeface="+mn-ea"/>
                <a:ea typeface="+mn-ea"/>
                <a:cs typeface="+mj-cs"/>
              </a:rPr>
              <a:t>B</a:t>
            </a:r>
            <a:r>
              <a:rPr kumimoji="1" lang="ja-JP" altLang="en-US" sz="3200" b="1" i="0" u="none" strike="noStrike" kern="1200" cap="none" spc="0" normalizeH="0" baseline="0" noProof="0" dirty="0">
                <a:ln>
                  <a:noFill/>
                </a:ln>
                <a:solidFill>
                  <a:srgbClr val="FF0000"/>
                </a:solidFill>
                <a:uLnTx/>
                <a:uFillTx/>
                <a:latin typeface="+mn-ea"/>
                <a:ea typeface="+mn-ea"/>
                <a:cs typeface="+mj-cs"/>
              </a:rPr>
              <a:t>）</a:t>
            </a:r>
            <a:endParaRPr kumimoji="1" lang="ja-JP" altLang="en-US" sz="3200" b="1" dirty="0">
              <a:solidFill>
                <a:srgbClr val="FF0000"/>
              </a:solidFill>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endParaRPr kumimoji="1" lang="ja-JP" altLang="en-US" sz="5400" b="1" dirty="0"/>
          </a:p>
        </p:txBody>
      </p:sp>
      <p:graphicFrame>
        <p:nvGraphicFramePr>
          <p:cNvPr id="5" name="オブジェクト 4">
            <a:extLst>
              <a:ext uri="{FF2B5EF4-FFF2-40B4-BE49-F238E27FC236}">
                <a16:creationId xmlns:a16="http://schemas.microsoft.com/office/drawing/2014/main" id="{A56BEE2D-3CFD-BE1B-C96A-26BEC55DE193}"/>
              </a:ext>
            </a:extLst>
          </p:cNvPr>
          <p:cNvGraphicFramePr>
            <a:graphicFrameLocks noChangeAspect="1"/>
          </p:cNvGraphicFramePr>
          <p:nvPr/>
        </p:nvGraphicFramePr>
        <p:xfrm>
          <a:off x="1056442" y="1556337"/>
          <a:ext cx="10139811" cy="5063243"/>
        </p:xfrm>
        <a:graphic>
          <a:graphicData uri="http://schemas.openxmlformats.org/presentationml/2006/ole">
            <mc:AlternateContent xmlns:mc="http://schemas.openxmlformats.org/markup-compatibility/2006">
              <mc:Choice xmlns:v="urn:schemas-microsoft-com:vml" Requires="v">
                <p:oleObj name="Worksheet" r:id="rId2" imgW="7248489" imgH="3619642" progId="Excel.Sheet.12">
                  <p:embed/>
                </p:oleObj>
              </mc:Choice>
              <mc:Fallback>
                <p:oleObj name="Worksheet" r:id="rId2" imgW="7248489" imgH="3619642" progId="Excel.Sheet.12">
                  <p:embed/>
                  <p:pic>
                    <p:nvPicPr>
                      <p:cNvPr id="5" name="オブジェクト 4">
                        <a:extLst>
                          <a:ext uri="{FF2B5EF4-FFF2-40B4-BE49-F238E27FC236}">
                            <a16:creationId xmlns:a16="http://schemas.microsoft.com/office/drawing/2014/main" id="{A56BEE2D-3CFD-BE1B-C96A-26BEC55DE193}"/>
                          </a:ext>
                        </a:extLst>
                      </p:cNvPr>
                      <p:cNvPicPr/>
                      <p:nvPr/>
                    </p:nvPicPr>
                    <p:blipFill>
                      <a:blip r:embed="rId3"/>
                      <a:stretch>
                        <a:fillRect/>
                      </a:stretch>
                    </p:blipFill>
                    <p:spPr>
                      <a:xfrm>
                        <a:off x="1056442" y="1556337"/>
                        <a:ext cx="10139811" cy="5063243"/>
                      </a:xfrm>
                      <a:prstGeom prst="rect">
                        <a:avLst/>
                      </a:prstGeom>
                    </p:spPr>
                  </p:pic>
                </p:oleObj>
              </mc:Fallback>
            </mc:AlternateContent>
          </a:graphicData>
        </a:graphic>
      </p:graphicFrame>
    </p:spTree>
    <p:extLst>
      <p:ext uri="{BB962C8B-B14F-4D97-AF65-F5344CB8AC3E}">
        <p14:creationId xmlns:p14="http://schemas.microsoft.com/office/powerpoint/2010/main" val="34688371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4">
              <a:lumMod val="20000"/>
              <a:lumOff val="80000"/>
            </a:schemeClr>
          </a:solidFill>
          <a:ln>
            <a:solidFill>
              <a:schemeClr val="accent1"/>
            </a:solidFill>
          </a:ln>
        </p:spPr>
        <p:txBody>
          <a:bodyPr>
            <a:normAutofit/>
          </a:bodyPr>
          <a:lstStyle/>
          <a:p>
            <a:pPr algn="ctr"/>
            <a:r>
              <a:rPr kumimoji="1" lang="ja-JP" altLang="en-US" sz="3200" b="0" i="0" u="none" strike="noStrike" kern="1200" cap="none" spc="0" normalizeH="0" baseline="0" noProof="0" dirty="0">
                <a:ln>
                  <a:noFill/>
                </a:ln>
                <a:solidFill>
                  <a:prstClr val="black"/>
                </a:solidFill>
                <a:effectLst/>
                <a:uLnTx/>
                <a:uFillTx/>
                <a:latin typeface="+mj-ea"/>
                <a:cs typeface="+mn-cs"/>
              </a:rPr>
              <a:t>　</a:t>
            </a:r>
            <a:r>
              <a:rPr kumimoji="1" lang="ja-JP" altLang="en-US" sz="3200" b="1" i="0" u="none" strike="noStrike" kern="1200" cap="none" spc="0" normalizeH="0" baseline="0" noProof="0" dirty="0">
                <a:ln>
                  <a:noFill/>
                </a:ln>
                <a:solidFill>
                  <a:prstClr val="black"/>
                </a:solidFill>
                <a:effectLst/>
                <a:uLnTx/>
                <a:uFillTx/>
                <a:latin typeface="+mn-ea"/>
                <a:ea typeface="+mn-ea"/>
                <a:cs typeface="+mn-cs"/>
              </a:rPr>
              <a:t>② 蒔きたい</a:t>
            </a:r>
            <a:r>
              <a:rPr kumimoji="1" lang="ja-JP" altLang="en-US" sz="3200" b="1" i="0" u="none" strike="noStrike" kern="1200" cap="none" spc="0" normalizeH="0" baseline="0" noProof="0" dirty="0">
                <a:ln>
                  <a:noFill/>
                </a:ln>
                <a:solidFill>
                  <a:srgbClr val="00B050"/>
                </a:solidFill>
                <a:effectLst/>
                <a:uLnTx/>
                <a:uFillTx/>
                <a:latin typeface="+mn-ea"/>
                <a:ea typeface="+mn-ea"/>
                <a:cs typeface="+mn-cs"/>
              </a:rPr>
              <a:t>種</a:t>
            </a:r>
            <a:r>
              <a:rPr kumimoji="1" lang="ja-JP" altLang="en-US" sz="3200" b="1" i="0" u="none" strike="noStrike" kern="1200" cap="none" spc="0" normalizeH="0" baseline="0" noProof="0" dirty="0">
                <a:ln>
                  <a:noFill/>
                </a:ln>
                <a:solidFill>
                  <a:prstClr val="black"/>
                </a:solidFill>
                <a:effectLst/>
                <a:uLnTx/>
                <a:uFillTx/>
                <a:latin typeface="+mn-ea"/>
                <a:ea typeface="+mn-ea"/>
                <a:cs typeface="+mn-cs"/>
              </a:rPr>
              <a:t>　⇒　新人の</a:t>
            </a:r>
            <a:r>
              <a:rPr kumimoji="1" lang="ja-JP" altLang="en-US" sz="3200" b="1" i="0" u="none" strike="noStrike" kern="1200" cap="none" spc="0" normalizeH="0" baseline="0" noProof="0" dirty="0">
                <a:ln>
                  <a:noFill/>
                </a:ln>
                <a:solidFill>
                  <a:srgbClr val="FF0000"/>
                </a:solidFill>
                <a:effectLst/>
                <a:uLnTx/>
                <a:uFillTx/>
                <a:latin typeface="+mn-ea"/>
                <a:ea typeface="+mn-ea"/>
                <a:cs typeface="+mn-cs"/>
              </a:rPr>
              <a:t>多様性</a:t>
            </a:r>
            <a:r>
              <a:rPr kumimoji="1" lang="ja-JP" altLang="en-US" sz="3200" b="1" i="0" u="none" strike="noStrike" kern="1200" cap="none" spc="0" normalizeH="0" baseline="0" noProof="0" dirty="0">
                <a:ln>
                  <a:noFill/>
                </a:ln>
                <a:solidFill>
                  <a:prstClr val="black"/>
                </a:solidFill>
                <a:effectLst/>
                <a:uLnTx/>
                <a:uFillTx/>
                <a:latin typeface="+mn-ea"/>
                <a:ea typeface="+mn-ea"/>
                <a:cs typeface="+mn-cs"/>
              </a:rPr>
              <a:t>　⇒　</a:t>
            </a:r>
            <a:r>
              <a:rPr lang="ja-JP" altLang="en-US" sz="3200" b="1" dirty="0">
                <a:solidFill>
                  <a:srgbClr val="00B050"/>
                </a:solidFill>
                <a:latin typeface="+mn-ea"/>
                <a:ea typeface="+mn-ea"/>
                <a:cs typeface="+mn-cs"/>
              </a:rPr>
              <a:t>純粋</a:t>
            </a:r>
            <a:r>
              <a:rPr kumimoji="1" lang="ja-JP" altLang="en-US" sz="3200" b="1" i="0" u="none" strike="noStrike" kern="1200" cap="none" spc="0" normalizeH="0" baseline="0" noProof="0" dirty="0">
                <a:ln>
                  <a:noFill/>
                </a:ln>
                <a:solidFill>
                  <a:srgbClr val="00B050"/>
                </a:solidFill>
                <a:effectLst/>
                <a:uLnTx/>
                <a:uFillTx/>
                <a:latin typeface="+mn-ea"/>
                <a:ea typeface="+mn-ea"/>
                <a:cs typeface="+mn-cs"/>
              </a:rPr>
              <a:t>な</a:t>
            </a:r>
            <a:r>
              <a:rPr kumimoji="1" lang="ja-JP" altLang="en-US" sz="3200" b="1" i="0" u="none" strike="noStrike" kern="1200" cap="none" spc="0" normalizeH="0" baseline="0" noProof="0" dirty="0">
                <a:ln>
                  <a:noFill/>
                </a:ln>
                <a:solidFill>
                  <a:schemeClr val="accent2">
                    <a:lumMod val="75000"/>
                  </a:schemeClr>
                </a:solidFill>
                <a:effectLst/>
                <a:uLnTx/>
                <a:uFillTx/>
                <a:latin typeface="+mn-ea"/>
                <a:ea typeface="+mn-ea"/>
                <a:cs typeface="+mn-cs"/>
              </a:rPr>
              <a:t>楽天性</a:t>
            </a:r>
            <a:endParaRPr kumimoji="1" lang="ja-JP" altLang="en-US" sz="3200" b="1" dirty="0">
              <a:solidFill>
                <a:schemeClr val="accent2">
                  <a:lumMod val="75000"/>
                </a:schemeClr>
              </a:solidFill>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normAutofit/>
          </a:bodyPr>
          <a:lstStyle/>
          <a:p>
            <a:pPr marL="0" indent="0">
              <a:buNone/>
            </a:pPr>
            <a:endParaRPr kumimoji="1" lang="en-US" altLang="ja-JP" i="0" u="none" strike="noStrike" kern="1200" cap="none" spc="0" normalizeH="0" baseline="0" noProof="0" dirty="0">
              <a:ln>
                <a:noFill/>
              </a:ln>
              <a:uLnTx/>
              <a:uFillTx/>
              <a:latin typeface="游ゴシック" panose="020B0400000000000000" pitchFamily="50" charset="-128"/>
              <a:ea typeface="游ゴシック" panose="020B0400000000000000" pitchFamily="50" charset="-128"/>
              <a:cs typeface="+mj-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日本の先覚者、</a:t>
            </a: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rPr>
              <a:t>思想家・哲学者  </a:t>
            </a:r>
            <a:r>
              <a:rPr kumimoji="1" lang="ja-JP" altLang="en-US" sz="2000" b="1" i="0" u="none" strike="noStrike" kern="1200" cap="none" spc="0" normalizeH="0" baseline="0" noProof="0" dirty="0">
                <a:ln>
                  <a:noFill/>
                </a:ln>
                <a:solidFill>
                  <a:srgbClr val="00B050"/>
                </a:solidFill>
                <a:effectLst/>
                <a:highlight>
                  <a:srgbClr val="FFFF00"/>
                </a:highlight>
                <a:uLnTx/>
                <a:uFillTx/>
                <a:latin typeface="游ゴシック" panose="020F0502020204030204"/>
                <a:ea typeface="游ゴシック" panose="020B0400000000000000" pitchFamily="50" charset="-128"/>
              </a:rPr>
              <a:t>安岡正篤（まさひろ）氏</a:t>
            </a: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rPr>
              <a:t>がいう </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「モノゴトを楽しめる人」</a:t>
            </a:r>
            <a:endParaRPr kumimoji="1" lang="en-US" altLang="ja-JP"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b="1" dirty="0">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の条件</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a:t>
            </a:r>
            <a:r>
              <a:rPr kumimoji="1" lang="en-US" altLang="ja-JP"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diversity</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とは？</a:t>
            </a:r>
            <a:r>
              <a:rPr kumimoji="1" lang="ja-JP" altLang="en-US" sz="18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a:t>
            </a:r>
            <a:r>
              <a:rPr lang="ja-JP" altLang="en-US" sz="1800" b="1" dirty="0">
                <a:solidFill>
                  <a:srgbClr val="0070C0"/>
                </a:solidFill>
                <a:latin typeface="游ゴシック" panose="020F0502020204030204"/>
                <a:ea typeface="游ゴシック" panose="020B0400000000000000" pitchFamily="50" charset="-128"/>
              </a:rPr>
              <a:t>著書</a:t>
            </a:r>
            <a:r>
              <a:rPr kumimoji="1" lang="en-US" altLang="ja-JP" sz="18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a:t>
            </a:r>
            <a:r>
              <a:rPr kumimoji="1" lang="ja-JP" altLang="en-US" sz="18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経世瑣言（けいせいさげん）</a:t>
            </a:r>
            <a:r>
              <a:rPr kumimoji="1" lang="en-US" altLang="ja-JP" sz="18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a:t>
            </a:r>
            <a:r>
              <a:rPr kumimoji="1" lang="ja-JP" altLang="en-US" sz="18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a:t>
            </a:r>
            <a:r>
              <a:rPr kumimoji="1" lang="en-US" altLang="ja-JP" sz="18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1933</a:t>
            </a:r>
            <a:r>
              <a:rPr kumimoji="1" lang="ja-JP" altLang="en-US" sz="18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年）から</a:t>
            </a:r>
            <a:r>
              <a:rPr kumimoji="1" lang="en-US" altLang="ja-JP" sz="18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a:t>
            </a:r>
            <a:r>
              <a:rPr kumimoji="1" lang="ja-JP" altLang="en-US" sz="18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a:t>
            </a:r>
            <a:endParaRPr kumimoji="1" lang="en-US" altLang="ja-JP" sz="18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 その条件は、たったの</a:t>
            </a:r>
            <a:r>
              <a:rPr kumimoji="1" lang="ja-JP" altLang="en-US" sz="2000" b="1" i="0" u="none" strike="noStrike" kern="1200" cap="none" spc="0" normalizeH="0" baseline="0" noProof="0" dirty="0">
                <a:ln>
                  <a:noFill/>
                </a:ln>
                <a:effectLst/>
                <a:highlight>
                  <a:srgbClr val="FFFF00"/>
                </a:highlight>
                <a:uLnTx/>
                <a:uFillTx/>
                <a:latin typeface="游ゴシック" panose="020F0502020204030204"/>
                <a:ea typeface="游ゴシック" panose="020B0400000000000000" pitchFamily="50" charset="-128"/>
              </a:rPr>
              <a:t>３つ </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しかない</a:t>
            </a:r>
            <a:r>
              <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果たしてその人は</a:t>
            </a:r>
            <a:r>
              <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１）　バイタリティがあるか</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（情熱を持ち続けられるか）</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 　　２）　楽天的（ポジティブ）であるか</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（暗いのはダメ）</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 　　３）　自己修練ができるか</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（毎日頑張れるか）</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b="1" dirty="0">
                <a:latin typeface="游ゴシック" panose="020F0502020204030204"/>
                <a:ea typeface="游ゴシック" panose="020B0400000000000000" pitchFamily="50" charset="-128"/>
              </a:rPr>
              <a:t>　☆ </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そのために必要なことは、以下の</a:t>
            </a:r>
            <a:r>
              <a:rPr kumimoji="1" lang="ja-JP" altLang="en-US" sz="2000" b="1" i="0" u="none" strike="noStrike" kern="1200" cap="none" spc="0" normalizeH="0" baseline="0" noProof="0" dirty="0">
                <a:ln>
                  <a:noFill/>
                </a:ln>
                <a:effectLst/>
                <a:highlight>
                  <a:srgbClr val="FFFF00"/>
                </a:highlight>
                <a:uLnTx/>
                <a:uFillTx/>
                <a:latin typeface="游ゴシック" panose="020F0502020204030204"/>
                <a:ea typeface="游ゴシック" panose="020B0400000000000000" pitchFamily="50" charset="-128"/>
              </a:rPr>
              <a:t> ２つ </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が叶えてくれる</a:t>
            </a:r>
            <a:r>
              <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１）　先人のすぐれた経験則に学ぶこと　　　→　「愛読書」を持て</a:t>
            </a:r>
            <a:endParaRPr kumimoji="1" lang="en-US" altLang="ja-JP" sz="20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en-US" altLang="ja-JP" sz="20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　　２）　人生のあらゆる経験を嘗め尽くすこと　→　「経験」を積め</a:t>
            </a:r>
            <a:endParaRPr kumimoji="1" lang="ja-JP" altLang="ja-JP" sz="20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endParaRPr>
          </a:p>
          <a:p>
            <a:pPr marL="0" indent="0">
              <a:buNone/>
            </a:pPr>
            <a:endParaRPr kumimoji="1" lang="ja-JP" altLang="en-US" b="1"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74715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 calcmode="lin" valueType="num">
                                      <p:cBhvr additive="base">
                                        <p:cTn id="2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 calcmode="lin" valueType="num">
                                      <p:cBhvr additive="base">
                                        <p:cTn id="3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 calcmode="lin" valueType="num">
                                      <p:cBhvr additive="base">
                                        <p:cTn id="38"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Effect transition="in" filter="fade">
                                      <p:cBhvr>
                                        <p:cTn id="44" dur="1000"/>
                                        <p:tgtEl>
                                          <p:spTgt spid="3">
                                            <p:txEl>
                                              <p:pRg st="9" end="9"/>
                                            </p:txEl>
                                          </p:spTgt>
                                        </p:tgtEl>
                                      </p:cBhvr>
                                    </p:animEffect>
                                    <p:anim calcmode="lin" valueType="num">
                                      <p:cBhvr>
                                        <p:cTn id="4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 calcmode="lin" valueType="num">
                                      <p:cBhvr additive="base">
                                        <p:cTn id="5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 calcmode="lin" valueType="num">
                                      <p:cBhvr additive="base">
                                        <p:cTn id="5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dirty="0"/>
              <a:t>　</a:t>
            </a:r>
            <a:r>
              <a:rPr kumimoji="1" lang="ja-JP" altLang="en-US" sz="3200" b="1" dirty="0">
                <a:highlight>
                  <a:srgbClr val="FFFF00"/>
                </a:highlight>
                <a:latin typeface="+mn-ea"/>
                <a:ea typeface="+mn-ea"/>
              </a:rPr>
              <a:t>新人（若手）</a:t>
            </a:r>
            <a:r>
              <a:rPr kumimoji="1" lang="ja-JP" altLang="en-US" sz="3200" b="1" dirty="0">
                <a:latin typeface="+mn-ea"/>
                <a:ea typeface="+mn-ea"/>
              </a:rPr>
              <a:t>を入れる前に必要なこと</a:t>
            </a:r>
            <a:r>
              <a:rPr kumimoji="1" lang="en-US" altLang="ja-JP" sz="3200" b="1" dirty="0">
                <a:latin typeface="+mn-ea"/>
                <a:ea typeface="+mn-ea"/>
              </a:rPr>
              <a:t>…</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7" y="1420428"/>
            <a:ext cx="11594237" cy="5312144"/>
          </a:xfrm>
        </p:spPr>
        <p:txBody>
          <a:bodyPr>
            <a:normAutofit fontScale="25000" lnSpcReduction="20000"/>
          </a:bodyPr>
          <a:lstStyle/>
          <a:p>
            <a:pPr marL="0" indent="0">
              <a:buNone/>
            </a:pPr>
            <a:r>
              <a:rPr kumimoji="1" lang="ja-JP" altLang="en-US" dirty="0"/>
              <a:t>　</a:t>
            </a:r>
            <a:endParaRPr kumimoji="1" lang="en-US" altLang="ja-JP" dirty="0"/>
          </a:p>
          <a:p>
            <a:pPr marL="0" indent="0">
              <a:buNone/>
            </a:pPr>
            <a:r>
              <a:rPr lang="ja-JP" altLang="en-US" sz="7600" b="1" dirty="0">
                <a:highlight>
                  <a:srgbClr val="FFFF00"/>
                </a:highlight>
              </a:rPr>
              <a:t>　 </a:t>
            </a:r>
            <a:r>
              <a:rPr lang="en-US" altLang="ja-JP" sz="7600" b="1" dirty="0">
                <a:highlight>
                  <a:srgbClr val="FFFF00"/>
                </a:highlight>
              </a:rPr>
              <a:t>1</a:t>
            </a:r>
            <a:r>
              <a:rPr lang="ja-JP" altLang="en-US" sz="7600" b="1" dirty="0">
                <a:highlight>
                  <a:srgbClr val="FFFF00"/>
                </a:highlight>
              </a:rPr>
              <a:t>）</a:t>
            </a:r>
            <a:r>
              <a:rPr lang="ja-JP" altLang="en-US" sz="7600" b="1" dirty="0"/>
              <a:t>「面接」の重要性　⇒　本人の </a:t>
            </a:r>
            <a:r>
              <a:rPr lang="ja-JP" altLang="en-US" sz="7600" b="1" dirty="0">
                <a:solidFill>
                  <a:srgbClr val="FF0000"/>
                </a:solidFill>
              </a:rPr>
              <a:t>適性（＝ 楽天性）</a:t>
            </a:r>
            <a:r>
              <a:rPr lang="ja-JP" altLang="en-US" sz="7600" b="1" dirty="0"/>
              <a:t>を見る ＆ </a:t>
            </a:r>
            <a:r>
              <a:rPr lang="ja-JP" altLang="en-US" sz="7600" b="1" dirty="0">
                <a:solidFill>
                  <a:srgbClr val="FF0000"/>
                </a:solidFill>
              </a:rPr>
              <a:t>面接「合格」の喜び</a:t>
            </a:r>
            <a:endParaRPr lang="en-US" altLang="ja-JP" sz="7600" b="1" dirty="0">
              <a:solidFill>
                <a:srgbClr val="FF0000"/>
              </a:solidFill>
            </a:endParaRPr>
          </a:p>
          <a:p>
            <a:pPr marL="0" indent="0">
              <a:buNone/>
            </a:pPr>
            <a:r>
              <a:rPr kumimoji="1" lang="ja-JP" altLang="en-US" sz="7600" b="1" dirty="0"/>
              <a:t>　</a:t>
            </a:r>
            <a:endParaRPr kumimoji="1" lang="en-US" altLang="ja-JP" sz="7600" b="1" dirty="0"/>
          </a:p>
          <a:p>
            <a:pPr marL="0" indent="0">
              <a:buNone/>
            </a:pPr>
            <a:r>
              <a:rPr kumimoji="1" lang="ja-JP" altLang="en-US" sz="7600" b="1" dirty="0">
                <a:highlight>
                  <a:srgbClr val="FFFF00"/>
                </a:highlight>
              </a:rPr>
              <a:t>　</a:t>
            </a:r>
            <a:r>
              <a:rPr kumimoji="1" lang="en-US" altLang="ja-JP" sz="7600" b="1" dirty="0">
                <a:highlight>
                  <a:srgbClr val="FFFF00"/>
                </a:highlight>
              </a:rPr>
              <a:t>2</a:t>
            </a:r>
            <a:r>
              <a:rPr kumimoji="1" lang="ja-JP" altLang="en-US" sz="7600" b="1" dirty="0">
                <a:highlight>
                  <a:srgbClr val="FFFF00"/>
                </a:highlight>
              </a:rPr>
              <a:t>）</a:t>
            </a:r>
            <a:r>
              <a:rPr kumimoji="1" lang="ja-JP" altLang="en-US" sz="7600" b="1" dirty="0"/>
              <a:t>紹介者・推薦者は誰か</a:t>
            </a:r>
            <a:endParaRPr kumimoji="1" lang="en-US" altLang="ja-JP" sz="7600" b="1" dirty="0"/>
          </a:p>
          <a:p>
            <a:pPr marL="0" indent="0">
              <a:buNone/>
            </a:pPr>
            <a:r>
              <a:rPr lang="ja-JP" altLang="en-US" sz="7600" b="1" dirty="0"/>
              <a:t>　　  </a:t>
            </a:r>
            <a:r>
              <a:rPr lang="ja-JP" altLang="en-US" sz="7600" b="1" dirty="0">
                <a:solidFill>
                  <a:srgbClr val="FF0000"/>
                </a:solidFill>
              </a:rPr>
              <a:t>☆</a:t>
            </a:r>
            <a:r>
              <a:rPr lang="ja-JP" altLang="en-US" sz="7600" b="1" dirty="0"/>
              <a:t> ロータリーの本質（</a:t>
            </a:r>
            <a:r>
              <a:rPr lang="ja-JP" altLang="en-US" sz="7600" b="1" dirty="0">
                <a:solidFill>
                  <a:srgbClr val="FF0000"/>
                </a:solidFill>
              </a:rPr>
              <a:t>＝ “ロータリー精神”</a:t>
            </a:r>
            <a:r>
              <a:rPr lang="ja-JP" altLang="en-US" sz="7600" b="1" dirty="0"/>
              <a:t>）をよく理解している人の紹介か？</a:t>
            </a:r>
            <a:endParaRPr lang="en-US" altLang="ja-JP" sz="7600" b="1" dirty="0"/>
          </a:p>
          <a:p>
            <a:pPr marL="0" indent="0">
              <a:buNone/>
            </a:pPr>
            <a:endParaRPr lang="en-US" altLang="ja-JP" sz="7600" b="1" dirty="0"/>
          </a:p>
          <a:p>
            <a:pPr marL="0" lvl="0" indent="0">
              <a:buNone/>
              <a:defRPr/>
            </a:pPr>
            <a:r>
              <a:rPr lang="ja-JP" altLang="en-US" sz="7600" b="1" dirty="0"/>
              <a:t>　　　</a:t>
            </a:r>
            <a:r>
              <a:rPr lang="ja-JP" altLang="en-US" sz="7600" b="1" dirty="0">
                <a:solidFill>
                  <a:srgbClr val="FF0000"/>
                </a:solidFill>
                <a:highlight>
                  <a:srgbClr val="FFFF00"/>
                </a:highlight>
              </a:rPr>
              <a:t>孔子（</a:t>
            </a:r>
            <a:r>
              <a:rPr lang="en-US" altLang="ja-JP" sz="7600" b="1" dirty="0">
                <a:solidFill>
                  <a:srgbClr val="FF0000"/>
                </a:solidFill>
                <a:highlight>
                  <a:srgbClr val="FFFF00"/>
                </a:highlight>
              </a:rPr>
              <a:t>『</a:t>
            </a:r>
            <a:r>
              <a:rPr lang="ja-JP" altLang="en-US" sz="7600" b="1" dirty="0">
                <a:solidFill>
                  <a:srgbClr val="FF0000"/>
                </a:solidFill>
                <a:highlight>
                  <a:srgbClr val="FFFF00"/>
                </a:highlight>
              </a:rPr>
              <a:t>論語</a:t>
            </a:r>
            <a:r>
              <a:rPr lang="en-US" altLang="ja-JP" sz="7600" b="1" dirty="0">
                <a:solidFill>
                  <a:srgbClr val="FF0000"/>
                </a:solidFill>
                <a:highlight>
                  <a:srgbClr val="FFFF00"/>
                </a:highlight>
              </a:rPr>
              <a:t>』</a:t>
            </a:r>
            <a:r>
              <a:rPr lang="ja-JP" altLang="en-US" sz="7600" b="1" dirty="0">
                <a:solidFill>
                  <a:srgbClr val="FF0000"/>
                </a:solidFill>
                <a:highlight>
                  <a:srgbClr val="FFFF00"/>
                </a:highlight>
              </a:rPr>
              <a:t>）</a:t>
            </a:r>
            <a:r>
              <a:rPr lang="ja-JP" altLang="en-US" sz="7600" b="1" dirty="0"/>
              <a:t>による</a:t>
            </a:r>
            <a:r>
              <a:rPr kumimoji="1" lang="ja-JP" altLang="en-US" sz="76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rPr>
              <a:t>「知・好・楽」の教え</a:t>
            </a:r>
            <a:r>
              <a:rPr kumimoji="1" lang="ja-JP" altLang="en-US"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　⇒　</a:t>
            </a:r>
            <a:r>
              <a:rPr kumimoji="1" lang="ja-JP" altLang="en-US" sz="76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知ること ＜ 好きになること ＜ 楽しむこと　</a:t>
            </a:r>
            <a:endParaRPr kumimoji="1" lang="en-US" altLang="ja-JP" sz="76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76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a:t>
            </a:r>
            <a:r>
              <a:rPr kumimoji="1" lang="ja-JP" altLang="en-US"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en-US" altLang="ja-JP"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ⅰ </a:t>
            </a:r>
            <a:r>
              <a:rPr kumimoji="1" lang="ja-JP" altLang="en-US"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ロータリーをただ知る（勉強する、知識を持つ）だけではなく</a:t>
            </a:r>
            <a:endParaRPr kumimoji="1" lang="en-US" altLang="ja-JP" sz="76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en-US" altLang="ja-JP"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ⅱ </a:t>
            </a:r>
            <a:r>
              <a:rPr kumimoji="1" lang="ja-JP" altLang="en-US"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好きになり</a:t>
            </a:r>
            <a:endParaRPr kumimoji="1" lang="en-US" altLang="ja-JP" sz="76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en-US" altLang="ja-JP"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ⅲ </a:t>
            </a:r>
            <a:r>
              <a:rPr kumimoji="1" lang="ja-JP" altLang="en-US"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楽しむまでに至ってこそ、本物のロータリアンになれる</a:t>
            </a:r>
            <a:endParaRPr kumimoji="1" lang="en-US" altLang="ja-JP" sz="76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endParaRPr kumimoji="1" lang="en-US" altLang="ja-JP" sz="76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7600" b="1" dirty="0">
                <a:solidFill>
                  <a:srgbClr val="FF0000"/>
                </a:solidFill>
                <a:latin typeface="游ゴシック" panose="020F0502020204030204"/>
                <a:ea typeface="游ゴシック" panose="020B0400000000000000" pitchFamily="50" charset="-128"/>
              </a:rPr>
              <a:t>　　　  </a:t>
            </a:r>
            <a:r>
              <a:rPr kumimoji="1" lang="ja-JP" altLang="en-US" sz="76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a:t>
            </a:r>
            <a:r>
              <a:rPr kumimoji="1" lang="ja-JP" altLang="en-US"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76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「ロータリー精神」</a:t>
            </a:r>
            <a:r>
              <a:rPr kumimoji="1" lang="ja-JP" altLang="en-US"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とは何か？　⇒　</a:t>
            </a:r>
            <a:r>
              <a:rPr kumimoji="1" lang="ja-JP" altLang="en-US" sz="7600" b="1" i="0" u="none" strike="noStrike" kern="1200" cap="none" spc="0" normalizeH="0" baseline="0" noProof="0" dirty="0">
                <a:ln>
                  <a:noFill/>
                </a:ln>
                <a:solidFill>
                  <a:srgbClr val="00B050"/>
                </a:solidFill>
                <a:effectLst/>
                <a:uLnTx/>
                <a:uFillTx/>
                <a:latin typeface="游ゴシック" panose="020F0502020204030204"/>
                <a:ea typeface="游ゴシック" panose="020B0400000000000000" pitchFamily="50" charset="-128"/>
              </a:rPr>
              <a:t>「超我の奉仕」（</a:t>
            </a:r>
            <a:r>
              <a:rPr kumimoji="1" lang="en-US" altLang="ja-JP" sz="7600" b="1" i="0" u="none" strike="noStrike" kern="1200" cap="none" spc="0" normalizeH="0" baseline="0" noProof="0" dirty="0">
                <a:ln>
                  <a:noFill/>
                </a:ln>
                <a:solidFill>
                  <a:srgbClr val="00B050"/>
                </a:solidFill>
                <a:effectLst/>
                <a:uLnTx/>
                <a:uFillTx/>
                <a:latin typeface="游ゴシック" panose="020F0502020204030204"/>
                <a:ea typeface="游ゴシック" panose="020B0400000000000000" pitchFamily="50" charset="-128"/>
              </a:rPr>
              <a:t>Service Above Self</a:t>
            </a:r>
            <a:r>
              <a:rPr kumimoji="1" lang="ja-JP" altLang="en-US" sz="7600" b="1" i="0" u="none" strike="noStrike" kern="1200" cap="none" spc="0" normalizeH="0" baseline="0" noProof="0" dirty="0">
                <a:ln>
                  <a:noFill/>
                </a:ln>
                <a:solidFill>
                  <a:srgbClr val="00B050"/>
                </a:solidFill>
                <a:effectLst/>
                <a:uLnTx/>
                <a:uFillTx/>
                <a:latin typeface="游ゴシック" panose="020F0502020204030204"/>
                <a:ea typeface="游ゴシック" panose="020B0400000000000000" pitchFamily="50" charset="-128"/>
              </a:rPr>
              <a:t>）</a:t>
            </a:r>
            <a:endParaRPr kumimoji="1" lang="en-US" altLang="ja-JP" sz="7600" b="1" i="0" u="none" strike="noStrike" kern="1200" cap="none" spc="0" normalizeH="0" baseline="0" noProof="0" dirty="0">
              <a:ln>
                <a:noFill/>
              </a:ln>
              <a:solidFill>
                <a:srgbClr val="00B05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　　  　　　・「私たちは社会において善良でなければならない」</a:t>
            </a:r>
            <a:endParaRPr kumimoji="1" lang="en-US" altLang="ja-JP" sz="76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　  　　　　・「自分の有利に振る舞わない、他人を大切にする」</a:t>
            </a:r>
            <a:endParaRPr kumimoji="1" lang="en-US" altLang="ja-JP" sz="76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endParaRPr kumimoji="1" lang="en-US" altLang="ja-JP" sz="76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76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            ⇒</a:t>
            </a:r>
            <a:r>
              <a:rPr kumimoji="1" lang="ja-JP" altLang="en-US"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　白洲次郎氏の言う</a:t>
            </a:r>
            <a:r>
              <a:rPr kumimoji="1" lang="ja-JP" altLang="en-US" sz="76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a:t>
            </a:r>
            <a:r>
              <a:rPr kumimoji="1" lang="en-US" altLang="ja-JP" sz="76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noblesse  oblige</a:t>
            </a:r>
            <a:r>
              <a:rPr kumimoji="1" lang="ja-JP" altLang="en-US" sz="76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a:t>
            </a:r>
            <a:r>
              <a:rPr kumimoji="1" lang="ja-JP" altLang="en-US" sz="7600" b="1" i="0" u="none" strike="noStrike" kern="1200" cap="none" spc="0" normalizeH="0" baseline="0" noProof="0" dirty="0">
                <a:ln>
                  <a:noFill/>
                </a:ln>
                <a:effectLst/>
                <a:uLnTx/>
                <a:uFillTx/>
                <a:latin typeface="游ゴシック" panose="020F0502020204030204"/>
                <a:ea typeface="游ゴシック" panose="020B0400000000000000" pitchFamily="50" charset="-128"/>
              </a:rPr>
              <a:t>（精神の貴族性）の実践</a:t>
            </a:r>
          </a:p>
          <a:p>
            <a:pPr marL="0" indent="0">
              <a:buNone/>
            </a:pPr>
            <a:r>
              <a:rPr lang="ja-JP" altLang="en-US" sz="2000" b="1" dirty="0"/>
              <a:t>　</a:t>
            </a:r>
            <a:endParaRPr lang="en-US" altLang="ja-JP" sz="2000" b="1" dirty="0"/>
          </a:p>
          <a:p>
            <a:pPr marL="0" indent="0">
              <a:buNone/>
            </a:pPr>
            <a:r>
              <a:rPr lang="ja-JP" altLang="en-US" sz="2400" b="1" dirty="0"/>
              <a:t>　　　  </a:t>
            </a:r>
            <a:endParaRPr lang="en-US" altLang="ja-JP" sz="2000" b="1" dirty="0"/>
          </a:p>
          <a:p>
            <a:pPr marL="0" indent="0">
              <a:buNone/>
            </a:pPr>
            <a:endParaRPr kumimoji="1" lang="en-US" altLang="ja-JP" sz="2400" dirty="0"/>
          </a:p>
          <a:p>
            <a:pPr marL="0" indent="0">
              <a:buNone/>
            </a:pPr>
            <a:endParaRPr kumimoji="1" lang="ja-JP" altLang="en-US" dirty="0"/>
          </a:p>
        </p:txBody>
      </p:sp>
    </p:spTree>
    <p:extLst>
      <p:ext uri="{BB962C8B-B14F-4D97-AF65-F5344CB8AC3E}">
        <p14:creationId xmlns:p14="http://schemas.microsoft.com/office/powerpoint/2010/main" val="3475323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1000"/>
                                        <p:tgtEl>
                                          <p:spTgt spid="3">
                                            <p:txEl>
                                              <p:pRg st="6" end="6"/>
                                            </p:txEl>
                                          </p:spTgt>
                                        </p:tgtEl>
                                      </p:cBhvr>
                                    </p:animEffect>
                                    <p:anim calcmode="lin" valueType="num">
                                      <p:cBhvr>
                                        <p:cTn id="2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6" end="6"/>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fade">
                                      <p:cBhvr>
                                        <p:cTn id="31" dur="1000"/>
                                        <p:tgtEl>
                                          <p:spTgt spid="3">
                                            <p:txEl>
                                              <p:pRg st="7" end="7"/>
                                            </p:txEl>
                                          </p:spTgt>
                                        </p:tgtEl>
                                      </p:cBhvr>
                                    </p:animEffect>
                                    <p:anim calcmode="lin" valueType="num">
                                      <p:cBhvr>
                                        <p:cTn id="3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fade">
                                      <p:cBhvr>
                                        <p:cTn id="36" dur="1000"/>
                                        <p:tgtEl>
                                          <p:spTgt spid="3">
                                            <p:txEl>
                                              <p:pRg st="8" end="8"/>
                                            </p:txEl>
                                          </p:spTgt>
                                        </p:tgtEl>
                                      </p:cBhvr>
                                    </p:animEffect>
                                    <p:anim calcmode="lin" valueType="num">
                                      <p:cBhvr>
                                        <p:cTn id="3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8" end="8"/>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fade">
                                      <p:cBhvr>
                                        <p:cTn id="41" dur="1000"/>
                                        <p:tgtEl>
                                          <p:spTgt spid="3">
                                            <p:txEl>
                                              <p:pRg st="9" end="9"/>
                                            </p:txEl>
                                          </p:spTgt>
                                        </p:tgtEl>
                                      </p:cBhvr>
                                    </p:animEffect>
                                    <p:anim calcmode="lin" valueType="num">
                                      <p:cBhvr>
                                        <p:cTn id="4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Effect transition="in" filter="fade">
                                      <p:cBhvr>
                                        <p:cTn id="48" dur="1000"/>
                                        <p:tgtEl>
                                          <p:spTgt spid="3">
                                            <p:txEl>
                                              <p:pRg st="10" end="10"/>
                                            </p:txEl>
                                          </p:spTgt>
                                        </p:tgtEl>
                                      </p:cBhvr>
                                    </p:animEffect>
                                    <p:anim calcmode="lin" valueType="num">
                                      <p:cBhvr>
                                        <p:cTn id="4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animEffect transition="in" filter="fade">
                                      <p:cBhvr>
                                        <p:cTn id="55" dur="1000"/>
                                        <p:tgtEl>
                                          <p:spTgt spid="3">
                                            <p:txEl>
                                              <p:pRg st="11" end="11"/>
                                            </p:txEl>
                                          </p:spTgt>
                                        </p:tgtEl>
                                      </p:cBhvr>
                                    </p:animEffect>
                                    <p:anim calcmode="lin" valueType="num">
                                      <p:cBhvr>
                                        <p:cTn id="56"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3">
                                            <p:txEl>
                                              <p:pRg st="12" end="12"/>
                                            </p:txEl>
                                          </p:spTgt>
                                        </p:tgtEl>
                                        <p:attrNameLst>
                                          <p:attrName>style.visibility</p:attrName>
                                        </p:attrNameLst>
                                      </p:cBhvr>
                                      <p:to>
                                        <p:strVal val="visible"/>
                                      </p:to>
                                    </p:set>
                                    <p:animEffect transition="in" filter="fade">
                                      <p:cBhvr>
                                        <p:cTn id="60" dur="1000"/>
                                        <p:tgtEl>
                                          <p:spTgt spid="3">
                                            <p:txEl>
                                              <p:pRg st="12" end="12"/>
                                            </p:txEl>
                                          </p:spTgt>
                                        </p:tgtEl>
                                      </p:cBhvr>
                                    </p:animEffect>
                                    <p:anim calcmode="lin" valueType="num">
                                      <p:cBhvr>
                                        <p:cTn id="61"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63" presetID="42" presetClass="entr" presetSubtype="0" fill="hold" nodeType="withEffect">
                                  <p:stCondLst>
                                    <p:cond delay="0"/>
                                  </p:stCondLst>
                                  <p:childTnLst>
                                    <p:set>
                                      <p:cBhvr>
                                        <p:cTn id="64" dur="1" fill="hold">
                                          <p:stCondLst>
                                            <p:cond delay="0"/>
                                          </p:stCondLst>
                                        </p:cTn>
                                        <p:tgtEl>
                                          <p:spTgt spid="3">
                                            <p:txEl>
                                              <p:pRg st="13" end="13"/>
                                            </p:txEl>
                                          </p:spTgt>
                                        </p:tgtEl>
                                        <p:attrNameLst>
                                          <p:attrName>style.visibility</p:attrName>
                                        </p:attrNameLst>
                                      </p:cBhvr>
                                      <p:to>
                                        <p:strVal val="visible"/>
                                      </p:to>
                                    </p:set>
                                    <p:animEffect transition="in" filter="fade">
                                      <p:cBhvr>
                                        <p:cTn id="65" dur="1000"/>
                                        <p:tgtEl>
                                          <p:spTgt spid="3">
                                            <p:txEl>
                                              <p:pRg st="13" end="13"/>
                                            </p:txEl>
                                          </p:spTgt>
                                        </p:tgtEl>
                                      </p:cBhvr>
                                    </p:animEffect>
                                    <p:anim calcmode="lin" valueType="num">
                                      <p:cBhvr>
                                        <p:cTn id="66"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67"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nodeType="clickEffect">
                                  <p:stCondLst>
                                    <p:cond delay="0"/>
                                  </p:stCondLst>
                                  <p:childTnLst>
                                    <p:set>
                                      <p:cBhvr>
                                        <p:cTn id="71" dur="1" fill="hold">
                                          <p:stCondLst>
                                            <p:cond delay="0"/>
                                          </p:stCondLst>
                                        </p:cTn>
                                        <p:tgtEl>
                                          <p:spTgt spid="3">
                                            <p:txEl>
                                              <p:pRg st="14" end="14"/>
                                            </p:txEl>
                                          </p:spTgt>
                                        </p:tgtEl>
                                        <p:attrNameLst>
                                          <p:attrName>style.visibility</p:attrName>
                                        </p:attrNameLst>
                                      </p:cBhvr>
                                      <p:to>
                                        <p:strVal val="visible"/>
                                      </p:to>
                                    </p:set>
                                    <p:animEffect transition="in" filter="fade">
                                      <p:cBhvr>
                                        <p:cTn id="72" dur="1000"/>
                                        <p:tgtEl>
                                          <p:spTgt spid="3">
                                            <p:txEl>
                                              <p:pRg st="14" end="14"/>
                                            </p:txEl>
                                          </p:spTgt>
                                        </p:tgtEl>
                                      </p:cBhvr>
                                    </p:animEffect>
                                    <p:anim calcmode="lin" valueType="num">
                                      <p:cBhvr>
                                        <p:cTn id="73"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74"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2" presetClass="entr" presetSubtype="0" fill="hold" nodeType="clickEffect">
                                  <p:stCondLst>
                                    <p:cond delay="0"/>
                                  </p:stCondLst>
                                  <p:childTnLst>
                                    <p:set>
                                      <p:cBhvr>
                                        <p:cTn id="78" dur="1" fill="hold">
                                          <p:stCondLst>
                                            <p:cond delay="0"/>
                                          </p:stCondLst>
                                        </p:cTn>
                                        <p:tgtEl>
                                          <p:spTgt spid="3">
                                            <p:txEl>
                                              <p:pRg st="15" end="15"/>
                                            </p:txEl>
                                          </p:spTgt>
                                        </p:tgtEl>
                                        <p:attrNameLst>
                                          <p:attrName>style.visibility</p:attrName>
                                        </p:attrNameLst>
                                      </p:cBhvr>
                                      <p:to>
                                        <p:strVal val="visible"/>
                                      </p:to>
                                    </p:set>
                                    <p:animEffect transition="in" filter="fade">
                                      <p:cBhvr>
                                        <p:cTn id="79" dur="1000"/>
                                        <p:tgtEl>
                                          <p:spTgt spid="3">
                                            <p:txEl>
                                              <p:pRg st="15" end="15"/>
                                            </p:txEl>
                                          </p:spTgt>
                                        </p:tgtEl>
                                      </p:cBhvr>
                                    </p:animEffect>
                                    <p:anim calcmode="lin" valueType="num">
                                      <p:cBhvr>
                                        <p:cTn id="80"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81" dur="1000" fill="hold"/>
                                        <p:tgtEl>
                                          <p:spTgt spid="3">
                                            <p:txEl>
                                              <p:pRg st="15" end="15"/>
                                            </p:txEl>
                                          </p:spTgt>
                                        </p:tgtEl>
                                        <p:attrNameLst>
                                          <p:attrName>ppt_y</p:attrName>
                                        </p:attrNameLst>
                                      </p:cBhvr>
                                      <p:tavLst>
                                        <p:tav tm="0">
                                          <p:val>
                                            <p:strVal val="#ppt_y+.1"/>
                                          </p:val>
                                        </p:tav>
                                        <p:tav tm="100000">
                                          <p:val>
                                            <p:strVal val="#ppt_y"/>
                                          </p:val>
                                        </p:tav>
                                      </p:tavLst>
                                    </p:anim>
                                  </p:childTnLst>
                                </p:cTn>
                              </p:par>
                              <p:par>
                                <p:cTn id="82" presetID="42" presetClass="entr" presetSubtype="0" fill="hold" nodeType="withEffect">
                                  <p:stCondLst>
                                    <p:cond delay="0"/>
                                  </p:stCondLst>
                                  <p:childTnLst>
                                    <p:set>
                                      <p:cBhvr>
                                        <p:cTn id="83" dur="1" fill="hold">
                                          <p:stCondLst>
                                            <p:cond delay="0"/>
                                          </p:stCondLst>
                                        </p:cTn>
                                        <p:tgtEl>
                                          <p:spTgt spid="3">
                                            <p:txEl>
                                              <p:pRg st="16" end="16"/>
                                            </p:txEl>
                                          </p:spTgt>
                                        </p:tgtEl>
                                        <p:attrNameLst>
                                          <p:attrName>style.visibility</p:attrName>
                                        </p:attrNameLst>
                                      </p:cBhvr>
                                      <p:to>
                                        <p:strVal val="visible"/>
                                      </p:to>
                                    </p:set>
                                    <p:animEffect transition="in" filter="fade">
                                      <p:cBhvr>
                                        <p:cTn id="84" dur="1000"/>
                                        <p:tgtEl>
                                          <p:spTgt spid="3">
                                            <p:txEl>
                                              <p:pRg st="16" end="16"/>
                                            </p:txEl>
                                          </p:spTgt>
                                        </p:tgtEl>
                                      </p:cBhvr>
                                    </p:animEffect>
                                    <p:anim calcmode="lin" valueType="num">
                                      <p:cBhvr>
                                        <p:cTn id="85" dur="1000" fill="hold"/>
                                        <p:tgtEl>
                                          <p:spTgt spid="3">
                                            <p:txEl>
                                              <p:pRg st="16" end="16"/>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6" end="1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400" b="0" i="0" u="none" strike="noStrike" kern="1200" cap="none" spc="0" normalizeH="0" baseline="0" noProof="0" dirty="0">
                <a:ln>
                  <a:noFill/>
                </a:ln>
                <a:solidFill>
                  <a:prstClr val="black"/>
                </a:solidFill>
                <a:effectLst/>
                <a:highlight>
                  <a:srgbClr val="FFFF00"/>
                </a:highlight>
                <a:uLnTx/>
                <a:uFillTx/>
                <a:latin typeface="游ゴシック" panose="020F0502020204030204"/>
                <a:ea typeface="游ゴシック" panose="020B0400000000000000" pitchFamily="50" charset="-128"/>
                <a:cs typeface="+mn-cs"/>
              </a:rPr>
              <a:t>　</a:t>
            </a:r>
            <a:r>
              <a:rPr kumimoji="1" lang="en-US" altLang="ja-JP" sz="2100" b="1" i="0" u="none" strike="noStrike" kern="1200" cap="none" spc="0" normalizeH="0" baseline="0" noProof="0" dirty="0">
                <a:ln>
                  <a:noFill/>
                </a:ln>
                <a:solidFill>
                  <a:prstClr val="black"/>
                </a:solidFill>
                <a:effectLst/>
                <a:highlight>
                  <a:srgbClr val="FFFF00"/>
                </a:highlight>
                <a:uLnTx/>
                <a:uFillTx/>
              </a:rPr>
              <a:t>3</a:t>
            </a:r>
            <a:r>
              <a:rPr kumimoji="1" lang="ja-JP" altLang="en-US" sz="2100" b="1" i="0" u="none" strike="noStrike" kern="1200" cap="none" spc="0" normalizeH="0" baseline="0" noProof="0" dirty="0">
                <a:ln>
                  <a:noFill/>
                </a:ln>
                <a:solidFill>
                  <a:prstClr val="black"/>
                </a:solidFill>
                <a:effectLst/>
                <a:highlight>
                  <a:srgbClr val="FFFF00"/>
                </a:highlight>
                <a:uLnTx/>
                <a:uFillTx/>
              </a:rPr>
              <a:t>）</a:t>
            </a:r>
            <a:r>
              <a:rPr kumimoji="1" lang="ja-JP" altLang="en-US" sz="2100" b="1" i="0" u="none" strike="noStrike" kern="1200" cap="none" spc="0" normalizeH="0" baseline="0" noProof="0" dirty="0">
                <a:ln>
                  <a:noFill/>
                </a:ln>
                <a:solidFill>
                  <a:prstClr val="black"/>
                </a:solidFill>
                <a:effectLst/>
                <a:uLnTx/>
                <a:uFillTx/>
              </a:rPr>
              <a:t>新人（若手）はロータリーに入って何を求めているのか？</a:t>
            </a:r>
            <a:endParaRPr kumimoji="1" lang="en-US" altLang="ja-JP" sz="2100" b="1" i="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4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rPr>
              <a:t>　　</a:t>
            </a:r>
            <a:endParaRPr kumimoji="1" lang="en-US" altLang="ja-JP" sz="24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400" b="1" dirty="0">
                <a:solidFill>
                  <a:prstClr val="black"/>
                </a:solidFill>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solidFill>
                  <a:srgbClr val="0070C0"/>
                </a:solidFill>
                <a:effectLst/>
                <a:highlight>
                  <a:srgbClr val="FFFF00"/>
                </a:highlight>
                <a:uLnTx/>
                <a:uFillTx/>
                <a:latin typeface="游ゴシック" panose="020F0502020204030204"/>
                <a:ea typeface="游ゴシック" panose="020B0400000000000000" pitchFamily="50" charset="-128"/>
              </a:rPr>
              <a:t>お釈迦様</a:t>
            </a: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rPr>
              <a:t> は、</a:t>
            </a:r>
            <a:r>
              <a:rPr kumimoji="1" lang="ja-JP" altLang="en-US" sz="20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人が生きていくうえで</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欠かしてはならない大切なもの</a:t>
            </a: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rPr>
              <a:t>を</a:t>
            </a:r>
            <a:r>
              <a:rPr kumimoji="1" lang="ja-JP" altLang="en-US" sz="2000" b="1" i="0" u="none" strike="noStrike" kern="1200" cap="none" spc="0" normalizeH="0" baseline="0" noProof="0" dirty="0">
                <a:ln>
                  <a:noFill/>
                </a:ln>
                <a:solidFill>
                  <a:prstClr val="black"/>
                </a:solidFill>
                <a:effectLst/>
                <a:highlight>
                  <a:srgbClr val="FFFF00"/>
                </a:highlight>
                <a:uLnTx/>
                <a:uFillTx/>
                <a:latin typeface="游ゴシック" panose="020F0502020204030204"/>
                <a:ea typeface="游ゴシック" panose="020B0400000000000000" pitchFamily="50" charset="-128"/>
              </a:rPr>
              <a:t>３つ</a:t>
            </a: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rPr>
              <a:t>あげました</a:t>
            </a:r>
            <a:endParaRPr kumimoji="1" lang="en-US" altLang="ja-JP"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rPr>
              <a:t>　　　１つは　</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人生における「師」</a:t>
            </a:r>
            <a:endParaRPr kumimoji="1" lang="en-US" altLang="ja-JP"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rPr>
              <a:t>　　　２つは　</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人生における「教え」</a:t>
            </a:r>
            <a:endParaRPr kumimoji="1" lang="en-US" altLang="ja-JP"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rPr>
              <a:t>　　　３つは　</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人生を共に語り合える「友」</a:t>
            </a:r>
            <a:endParaRPr kumimoji="1" lang="en-US" altLang="ja-JP"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rPr>
              <a:t>　　 だと説諭されました</a:t>
            </a:r>
            <a:endParaRPr kumimoji="1" lang="en-US" altLang="ja-JP"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rPr>
              <a:t>　　</a:t>
            </a:r>
            <a:endParaRPr kumimoji="1" lang="en-US" altLang="ja-JP"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b="1" dirty="0">
                <a:solidFill>
                  <a:prstClr val="black"/>
                </a:solidFill>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a:t>
            </a: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rPr>
              <a:t>　これらは、</a:t>
            </a:r>
            <a:r>
              <a:rPr kumimoji="1" lang="ja-JP" altLang="en-US" sz="2000" b="1" i="0" u="none" strike="noStrike" kern="1200" cap="none" spc="0" normalizeH="0" baseline="0" noProof="0" dirty="0">
                <a:ln>
                  <a:noFill/>
                </a:ln>
                <a:solidFill>
                  <a:srgbClr val="0070C0"/>
                </a:solidFill>
                <a:effectLst/>
                <a:highlight>
                  <a:srgbClr val="FFFF00"/>
                </a:highlight>
                <a:uLnTx/>
                <a:uFillTx/>
                <a:latin typeface="游ゴシック" panose="020F0502020204030204"/>
                <a:ea typeface="游ゴシック" panose="020B0400000000000000" pitchFamily="50" charset="-128"/>
              </a:rPr>
              <a:t>すべてロータリーによって見つけられるもの（探しに来ている？）</a:t>
            </a: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rPr>
              <a:t>です</a:t>
            </a:r>
          </a:p>
          <a:p>
            <a:pPr marL="0" indent="0">
              <a:buNone/>
            </a:pPr>
            <a:endParaRPr kumimoji="1" lang="ja-JP" altLang="en-US" dirty="0"/>
          </a:p>
        </p:txBody>
      </p:sp>
    </p:spTree>
    <p:extLst>
      <p:ext uri="{BB962C8B-B14F-4D97-AF65-F5344CB8AC3E}">
        <p14:creationId xmlns:p14="http://schemas.microsoft.com/office/powerpoint/2010/main" val="1360274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additive="base">
                                        <p:cTn id="3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 calcmode="lin" valueType="num">
                                      <p:cBhvr additive="base">
                                        <p:cTn id="4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 calcmode="lin" valueType="num">
                                      <p:cBhvr additive="base">
                                        <p:cTn id="44"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6" presetID="2" presetClass="entr" presetSubtype="4" fill="hold" nodeType="withEffect">
                                  <p:stCondLst>
                                    <p:cond delay="0"/>
                                  </p:stCondLst>
                                  <p:childTnLst>
                                    <p:set>
                                      <p:cBhvr>
                                        <p:cTn id="47" dur="1" fill="hold">
                                          <p:stCondLst>
                                            <p:cond delay="0"/>
                                          </p:stCondLst>
                                        </p:cTn>
                                        <p:tgtEl>
                                          <p:spTgt spid="3">
                                            <p:txEl>
                                              <p:pRg st="9" end="9"/>
                                            </p:txEl>
                                          </p:spTgt>
                                        </p:tgtEl>
                                        <p:attrNameLst>
                                          <p:attrName>style.visibility</p:attrName>
                                        </p:attrNameLst>
                                      </p:cBhvr>
                                      <p:to>
                                        <p:strVal val="visible"/>
                                      </p:to>
                                    </p:set>
                                    <p:anim calcmode="lin" valueType="num">
                                      <p:cBhvr additive="base">
                                        <p:cTn id="4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3">
                                            <p:txEl>
                                              <p:pRg st="10" end="10"/>
                                            </p:txEl>
                                          </p:spTgt>
                                        </p:tgtEl>
                                        <p:attrNameLst>
                                          <p:attrName>style.visibility</p:attrName>
                                        </p:attrNameLst>
                                      </p:cBhvr>
                                      <p:to>
                                        <p:strVal val="visible"/>
                                      </p:to>
                                    </p:set>
                                    <p:animEffect transition="in" filter="fade">
                                      <p:cBhvr>
                                        <p:cTn id="54" dur="1000"/>
                                        <p:tgtEl>
                                          <p:spTgt spid="3">
                                            <p:txEl>
                                              <p:pRg st="10" end="10"/>
                                            </p:txEl>
                                          </p:spTgt>
                                        </p:tgtEl>
                                      </p:cBhvr>
                                    </p:animEffect>
                                    <p:anim calcmode="lin" valueType="num">
                                      <p:cBhvr>
                                        <p:cTn id="55"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AAE016F-B226-B768-1D22-82AE12B75DC8}"/>
              </a:ext>
            </a:extLst>
          </p:cNvPr>
          <p:cNvSpPr>
            <a:spLocks noGrp="1"/>
          </p:cNvSpPr>
          <p:nvPr>
            <p:ph type="title"/>
          </p:nvPr>
        </p:nvSpPr>
        <p:spPr>
          <a:xfrm>
            <a:off x="461639" y="119849"/>
            <a:ext cx="11212497" cy="1040925"/>
          </a:xfrm>
          <a:solidFill>
            <a:schemeClr val="accent5">
              <a:lumMod val="20000"/>
              <a:lumOff val="80000"/>
            </a:schemeClr>
          </a:solidFill>
          <a:ln>
            <a:solidFill>
              <a:schemeClr val="accent1"/>
            </a:solidFill>
          </a:ln>
        </p:spPr>
        <p:txBody>
          <a:bodyPr>
            <a:normAutofit/>
          </a:bodyPr>
          <a:lstStyle/>
          <a:p>
            <a:pPr algn="ctr"/>
            <a:r>
              <a:rPr lang="ja-JP" altLang="en-US" sz="3200" dirty="0"/>
              <a:t>　</a:t>
            </a:r>
            <a:r>
              <a:rPr lang="ja-JP" altLang="en-US" sz="3200" b="1" dirty="0">
                <a:highlight>
                  <a:srgbClr val="FFFF00"/>
                </a:highlight>
              </a:rPr>
              <a:t>「</a:t>
            </a:r>
            <a:r>
              <a:rPr lang="ja-JP" altLang="en-US" sz="3200" b="1" dirty="0">
                <a:highlight>
                  <a:srgbClr val="FFFF00"/>
                </a:highlight>
                <a:latin typeface="+mn-ea"/>
                <a:ea typeface="+mn-ea"/>
              </a:rPr>
              <a:t>若手の適性」</a:t>
            </a:r>
            <a:r>
              <a:rPr lang="ja-JP" altLang="en-US" sz="3200" b="1" dirty="0">
                <a:latin typeface="+mn-ea"/>
                <a:ea typeface="+mn-ea"/>
              </a:rPr>
              <a:t>： </a:t>
            </a:r>
            <a:r>
              <a:rPr lang="ja-JP" altLang="en-US" sz="3200" b="1" dirty="0">
                <a:solidFill>
                  <a:srgbClr val="7030A0"/>
                </a:solidFill>
                <a:latin typeface="+mn-ea"/>
                <a:ea typeface="+mn-ea"/>
              </a:rPr>
              <a:t>“挑戦君</a:t>
            </a:r>
            <a:r>
              <a:rPr lang="ja-JP" altLang="en-US" sz="2400" b="1" dirty="0">
                <a:solidFill>
                  <a:srgbClr val="7030A0"/>
                </a:solidFill>
                <a:latin typeface="+mn-ea"/>
                <a:ea typeface="+mn-ea"/>
              </a:rPr>
              <a:t>（</a:t>
            </a:r>
            <a:r>
              <a:rPr lang="en-US" altLang="ja-JP" sz="2400" b="1" dirty="0">
                <a:solidFill>
                  <a:srgbClr val="7030A0"/>
                </a:solidFill>
                <a:latin typeface="+mn-ea"/>
                <a:ea typeface="+mn-ea"/>
              </a:rPr>
              <a:t>Challenger</a:t>
            </a:r>
            <a:r>
              <a:rPr lang="ja-JP" altLang="en-US" sz="2400" b="1" dirty="0">
                <a:solidFill>
                  <a:srgbClr val="7030A0"/>
                </a:solidFill>
                <a:latin typeface="+mn-ea"/>
                <a:ea typeface="+mn-ea"/>
              </a:rPr>
              <a:t>）</a:t>
            </a:r>
            <a:r>
              <a:rPr lang="ja-JP" altLang="en-US" sz="3200" b="1" dirty="0">
                <a:solidFill>
                  <a:srgbClr val="7030A0"/>
                </a:solidFill>
                <a:latin typeface="+mn-ea"/>
                <a:ea typeface="+mn-ea"/>
              </a:rPr>
              <a:t>” の登場 </a:t>
            </a:r>
            <a:r>
              <a:rPr lang="ja-JP" altLang="en-US" sz="3200" b="1" dirty="0">
                <a:latin typeface="+mn-ea"/>
                <a:ea typeface="+mn-ea"/>
              </a:rPr>
              <a:t>に期待</a:t>
            </a:r>
            <a:r>
              <a:rPr lang="en-US" altLang="ja-JP" sz="3200" b="1" dirty="0">
                <a:latin typeface="+mn-ea"/>
                <a:ea typeface="+mn-ea"/>
              </a:rPr>
              <a:t>…</a:t>
            </a:r>
            <a:r>
              <a:rPr lang="ja-JP" altLang="en-US" sz="3200" b="1" dirty="0">
                <a:latin typeface="+mn-ea"/>
                <a:ea typeface="+mn-ea"/>
              </a:rPr>
              <a:t>　</a:t>
            </a:r>
          </a:p>
        </p:txBody>
      </p:sp>
      <p:sp>
        <p:nvSpPr>
          <p:cNvPr id="5" name="テキスト プレースホルダー 4">
            <a:extLst>
              <a:ext uri="{FF2B5EF4-FFF2-40B4-BE49-F238E27FC236}">
                <a16:creationId xmlns:a16="http://schemas.microsoft.com/office/drawing/2014/main" id="{9ED2C4F1-E9A0-E9E0-5EC2-B8EEDDD3F0AC}"/>
              </a:ext>
            </a:extLst>
          </p:cNvPr>
          <p:cNvSpPr>
            <a:spLocks noGrp="1"/>
          </p:cNvSpPr>
          <p:nvPr>
            <p:ph type="body" idx="1"/>
          </p:nvPr>
        </p:nvSpPr>
        <p:spPr>
          <a:xfrm>
            <a:off x="836612" y="1660793"/>
            <a:ext cx="5157787" cy="823912"/>
          </a:xfrm>
        </p:spPr>
        <p:txBody>
          <a:bodyPr/>
          <a:lstStyle/>
          <a:p>
            <a:r>
              <a:rPr lang="ja-JP" altLang="en-US" dirty="0"/>
              <a:t>　　 </a:t>
            </a:r>
            <a:r>
              <a:rPr lang="ja-JP" altLang="en-US" dirty="0">
                <a:solidFill>
                  <a:srgbClr val="FF0000"/>
                </a:solidFill>
                <a:latin typeface="游ゴシック" panose="020B0400000000000000" pitchFamily="50" charset="-128"/>
                <a:ea typeface="游ゴシック" panose="020B0400000000000000" pitchFamily="50" charset="-128"/>
              </a:rPr>
              <a:t>成功（</a:t>
            </a:r>
            <a:r>
              <a:rPr lang="en-US" altLang="ja-JP" dirty="0">
                <a:solidFill>
                  <a:srgbClr val="FF0000"/>
                </a:solidFill>
                <a:latin typeface="游ゴシック" panose="020B0400000000000000" pitchFamily="50" charset="-128"/>
                <a:ea typeface="游ゴシック" panose="020B0400000000000000" pitchFamily="50" charset="-128"/>
              </a:rPr>
              <a:t>winner</a:t>
            </a:r>
            <a:r>
              <a:rPr lang="ja-JP" altLang="en-US" dirty="0">
                <a:solidFill>
                  <a:srgbClr val="FF0000"/>
                </a:solidFill>
                <a:latin typeface="游ゴシック" panose="020B0400000000000000" pitchFamily="50" charset="-128"/>
                <a:ea typeface="游ゴシック" panose="020B0400000000000000" pitchFamily="50" charset="-128"/>
              </a:rPr>
              <a:t>）君</a:t>
            </a:r>
            <a:r>
              <a:rPr lang="ja-JP" altLang="en-US" dirty="0">
                <a:latin typeface="游ゴシック" panose="020B0400000000000000" pitchFamily="50" charset="-128"/>
                <a:ea typeface="游ゴシック" panose="020B0400000000000000" pitchFamily="50" charset="-128"/>
              </a:rPr>
              <a:t>のくちぐせ</a:t>
            </a:r>
          </a:p>
        </p:txBody>
      </p:sp>
      <p:sp>
        <p:nvSpPr>
          <p:cNvPr id="6" name="コンテンツ プレースホルダー 5">
            <a:extLst>
              <a:ext uri="{FF2B5EF4-FFF2-40B4-BE49-F238E27FC236}">
                <a16:creationId xmlns:a16="http://schemas.microsoft.com/office/drawing/2014/main" id="{25B2BE7F-C5F8-399F-F21D-7AEE006DE2B8}"/>
              </a:ext>
            </a:extLst>
          </p:cNvPr>
          <p:cNvSpPr>
            <a:spLocks noGrp="1"/>
          </p:cNvSpPr>
          <p:nvPr>
            <p:ph sz="half" idx="2"/>
          </p:nvPr>
        </p:nvSpPr>
        <p:spPr>
          <a:xfrm>
            <a:off x="839788" y="2505074"/>
            <a:ext cx="5157787" cy="4162056"/>
          </a:xfrm>
          <a:ln>
            <a:solidFill>
              <a:srgbClr val="0070C0"/>
            </a:solidFill>
          </a:ln>
        </p:spPr>
        <p:txBody>
          <a:bodyPr>
            <a:normAutofit fontScale="92500" lnSpcReduction="20000"/>
          </a:bodyPr>
          <a:lstStyle/>
          <a:p>
            <a:pPr marL="0" indent="0">
              <a:buNone/>
            </a:pPr>
            <a:r>
              <a:rPr lang="ja-JP" altLang="en-US" dirty="0"/>
              <a:t>　</a:t>
            </a:r>
            <a:endParaRPr lang="en-US" altLang="ja-JP" dirty="0"/>
          </a:p>
          <a:p>
            <a:pPr marL="0" indent="0">
              <a:buNone/>
            </a:pPr>
            <a:r>
              <a:rPr lang="ja-JP" altLang="en-US" sz="2000" b="1" dirty="0">
                <a:latin typeface="+mj-ea"/>
                <a:ea typeface="+mj-ea"/>
              </a:rPr>
              <a:t>　</a:t>
            </a:r>
            <a:r>
              <a:rPr lang="en-US" altLang="ja-JP" sz="2000" b="1" dirty="0">
                <a:latin typeface="游ゴシック" panose="020B0400000000000000" pitchFamily="50" charset="-128"/>
                <a:ea typeface="游ゴシック" panose="020B0400000000000000" pitchFamily="50" charset="-128"/>
              </a:rPr>
              <a:t>1 </a:t>
            </a:r>
            <a:r>
              <a:rPr lang="ja-JP" altLang="en-US" sz="2000" b="1" dirty="0">
                <a:latin typeface="游ゴシック" panose="020B0400000000000000" pitchFamily="50" charset="-128"/>
                <a:ea typeface="游ゴシック" panose="020B0400000000000000" pitchFamily="50" charset="-128"/>
              </a:rPr>
              <a:t>「やりたい」が口ぐせ</a:t>
            </a:r>
            <a:endParaRPr lang="en-US" altLang="ja-JP" sz="2000" b="1" dirty="0">
              <a:latin typeface="游ゴシック" panose="020B0400000000000000" pitchFamily="50" charset="-128"/>
              <a:ea typeface="游ゴシック" panose="020B0400000000000000" pitchFamily="50" charset="-128"/>
            </a:endParaRPr>
          </a:p>
          <a:p>
            <a:pPr marL="0" indent="0">
              <a:buNone/>
            </a:pPr>
            <a:endParaRPr lang="en-US" altLang="ja-JP" sz="2000" b="1" dirty="0">
              <a:latin typeface="游ゴシック" panose="020B0400000000000000" pitchFamily="50" charset="-128"/>
              <a:ea typeface="游ゴシック" panose="020B0400000000000000" pitchFamily="50" charset="-128"/>
            </a:endParaRPr>
          </a:p>
          <a:p>
            <a:pPr marL="0" indent="0">
              <a:buNone/>
            </a:pPr>
            <a:r>
              <a:rPr lang="ja-JP" altLang="en-US" sz="2000" b="1" dirty="0">
                <a:latin typeface="游ゴシック" panose="020B0400000000000000" pitchFamily="50" charset="-128"/>
                <a:ea typeface="游ゴシック" panose="020B0400000000000000" pitchFamily="50" charset="-128"/>
              </a:rPr>
              <a:t>　</a:t>
            </a:r>
            <a:r>
              <a:rPr lang="en-US" altLang="ja-JP" sz="2000" b="1" dirty="0">
                <a:latin typeface="游ゴシック" panose="020B0400000000000000" pitchFamily="50" charset="-128"/>
                <a:ea typeface="游ゴシック" panose="020B0400000000000000" pitchFamily="50" charset="-128"/>
              </a:rPr>
              <a:t>2 </a:t>
            </a:r>
            <a:r>
              <a:rPr lang="ja-JP" altLang="en-US" sz="2000" b="1" dirty="0">
                <a:latin typeface="游ゴシック" panose="020B0400000000000000" pitchFamily="50" charset="-128"/>
                <a:ea typeface="游ゴシック" panose="020B0400000000000000" pitchFamily="50" charset="-128"/>
              </a:rPr>
              <a:t> ポジティブ（プラス）思考</a:t>
            </a:r>
            <a:endParaRPr lang="en-US" altLang="ja-JP" sz="2000" b="1" dirty="0">
              <a:latin typeface="游ゴシック" panose="020B0400000000000000" pitchFamily="50" charset="-128"/>
              <a:ea typeface="游ゴシック" panose="020B0400000000000000" pitchFamily="50" charset="-128"/>
            </a:endParaRPr>
          </a:p>
          <a:p>
            <a:pPr marL="0" indent="0">
              <a:buNone/>
            </a:pPr>
            <a:endParaRPr lang="en-US" altLang="ja-JP" sz="2000" b="1" dirty="0">
              <a:latin typeface="游ゴシック" panose="020B0400000000000000" pitchFamily="50" charset="-128"/>
              <a:ea typeface="游ゴシック" panose="020B0400000000000000" pitchFamily="50" charset="-128"/>
            </a:endParaRPr>
          </a:p>
          <a:p>
            <a:pPr marL="0" indent="0">
              <a:buNone/>
            </a:pPr>
            <a:r>
              <a:rPr lang="ja-JP" altLang="en-US" sz="2000" b="1" dirty="0">
                <a:latin typeface="游ゴシック" panose="020B0400000000000000" pitchFamily="50" charset="-128"/>
                <a:ea typeface="游ゴシック" panose="020B0400000000000000" pitchFamily="50" charset="-128"/>
              </a:rPr>
              <a:t>　</a:t>
            </a:r>
            <a:r>
              <a:rPr lang="en-US" altLang="ja-JP" sz="2000" b="1" dirty="0">
                <a:latin typeface="游ゴシック" panose="020B0400000000000000" pitchFamily="50" charset="-128"/>
                <a:ea typeface="游ゴシック" panose="020B0400000000000000" pitchFamily="50" charset="-128"/>
              </a:rPr>
              <a:t>3 </a:t>
            </a:r>
            <a:r>
              <a:rPr lang="ja-JP" altLang="en-US" sz="2000" b="1" dirty="0">
                <a:latin typeface="游ゴシック" panose="020B0400000000000000" pitchFamily="50" charset="-128"/>
                <a:ea typeface="游ゴシック" panose="020B0400000000000000" pitchFamily="50" charset="-128"/>
              </a:rPr>
              <a:t> 未来志向の言葉  「これから～しよう」</a:t>
            </a:r>
            <a:endParaRPr lang="en-US" altLang="ja-JP" sz="2000" b="1" dirty="0">
              <a:latin typeface="游ゴシック" panose="020B0400000000000000" pitchFamily="50" charset="-128"/>
              <a:ea typeface="游ゴシック" panose="020B0400000000000000" pitchFamily="50" charset="-128"/>
            </a:endParaRPr>
          </a:p>
          <a:p>
            <a:pPr marL="0" indent="0">
              <a:buNone/>
            </a:pPr>
            <a:endParaRPr lang="en-US" altLang="ja-JP" sz="2000" b="1" dirty="0">
              <a:latin typeface="游ゴシック" panose="020B0400000000000000" pitchFamily="50" charset="-128"/>
              <a:ea typeface="游ゴシック" panose="020B0400000000000000" pitchFamily="50" charset="-128"/>
            </a:endParaRPr>
          </a:p>
          <a:p>
            <a:pPr marL="0" indent="0">
              <a:buNone/>
            </a:pPr>
            <a:r>
              <a:rPr lang="ja-JP" altLang="en-US" sz="2000" b="1" dirty="0">
                <a:latin typeface="游ゴシック" panose="020B0400000000000000" pitchFamily="50" charset="-128"/>
                <a:ea typeface="游ゴシック" panose="020B0400000000000000" pitchFamily="50" charset="-128"/>
              </a:rPr>
              <a:t>　</a:t>
            </a:r>
            <a:r>
              <a:rPr lang="en-US" altLang="ja-JP" sz="2000" b="1" dirty="0">
                <a:latin typeface="游ゴシック" panose="020B0400000000000000" pitchFamily="50" charset="-128"/>
                <a:ea typeface="游ゴシック" panose="020B0400000000000000" pitchFamily="50" charset="-128"/>
              </a:rPr>
              <a:t>4 </a:t>
            </a:r>
            <a:r>
              <a:rPr lang="ja-JP" altLang="en-US" sz="2000" b="1" dirty="0">
                <a:latin typeface="游ゴシック" panose="020B0400000000000000" pitchFamily="50" charset="-128"/>
                <a:ea typeface="游ゴシック" panose="020B0400000000000000" pitchFamily="50" charset="-128"/>
              </a:rPr>
              <a:t>「チャレンジして良かった」</a:t>
            </a:r>
            <a:endParaRPr lang="en-US" altLang="ja-JP" sz="2000" b="1" dirty="0">
              <a:latin typeface="游ゴシック" panose="020B0400000000000000" pitchFamily="50" charset="-128"/>
              <a:ea typeface="游ゴシック" panose="020B0400000000000000" pitchFamily="50" charset="-128"/>
            </a:endParaRPr>
          </a:p>
          <a:p>
            <a:pPr marL="0" indent="0">
              <a:buNone/>
            </a:pPr>
            <a:r>
              <a:rPr lang="ja-JP" altLang="en-US" sz="2000" b="1" dirty="0">
                <a:latin typeface="游ゴシック" panose="020B0400000000000000" pitchFamily="50" charset="-128"/>
                <a:ea typeface="游ゴシック" panose="020B0400000000000000" pitchFamily="50" charset="-128"/>
              </a:rPr>
              <a:t>　</a:t>
            </a:r>
            <a:endParaRPr lang="en-US" altLang="ja-JP" sz="2000" b="1" dirty="0">
              <a:latin typeface="游ゴシック" panose="020B0400000000000000" pitchFamily="50" charset="-128"/>
              <a:ea typeface="游ゴシック" panose="020B0400000000000000" pitchFamily="50" charset="-128"/>
            </a:endParaRPr>
          </a:p>
          <a:p>
            <a:pPr marL="0" indent="0">
              <a:buNone/>
            </a:pPr>
            <a:r>
              <a:rPr lang="ja-JP" altLang="en-US" sz="2000" b="1" dirty="0">
                <a:latin typeface="游ゴシック" panose="020B0400000000000000" pitchFamily="50" charset="-128"/>
                <a:ea typeface="游ゴシック" panose="020B0400000000000000" pitchFamily="50" charset="-128"/>
              </a:rPr>
              <a:t>　</a:t>
            </a:r>
            <a:r>
              <a:rPr lang="en-US" altLang="ja-JP" sz="2000" b="1" dirty="0">
                <a:latin typeface="游ゴシック" panose="020B0400000000000000" pitchFamily="50" charset="-128"/>
                <a:ea typeface="游ゴシック" panose="020B0400000000000000" pitchFamily="50" charset="-128"/>
              </a:rPr>
              <a:t>5 </a:t>
            </a:r>
            <a:r>
              <a:rPr lang="ja-JP" altLang="en-US" sz="2000" b="1" dirty="0">
                <a:latin typeface="游ゴシック" panose="020B0400000000000000" pitchFamily="50" charset="-128"/>
                <a:ea typeface="游ゴシック" panose="020B0400000000000000" pitchFamily="50" charset="-128"/>
              </a:rPr>
              <a:t>「別の方法を試してみよう」</a:t>
            </a:r>
            <a:endParaRPr lang="en-US" altLang="ja-JP" sz="2000" b="1" dirty="0">
              <a:latin typeface="游ゴシック" panose="020B0400000000000000" pitchFamily="50" charset="-128"/>
              <a:ea typeface="游ゴシック" panose="020B0400000000000000" pitchFamily="50" charset="-128"/>
            </a:endParaRPr>
          </a:p>
          <a:p>
            <a:pPr marL="0" indent="0">
              <a:buNone/>
            </a:pPr>
            <a:endParaRPr lang="en-US" altLang="ja-JP" sz="2000" b="1" dirty="0">
              <a:latin typeface="游ゴシック" panose="020B0400000000000000" pitchFamily="50" charset="-128"/>
              <a:ea typeface="游ゴシック" panose="020B0400000000000000" pitchFamily="50" charset="-128"/>
            </a:endParaRPr>
          </a:p>
          <a:p>
            <a:pPr marL="0" indent="0">
              <a:buNone/>
            </a:pPr>
            <a:r>
              <a:rPr lang="ja-JP" altLang="en-US" sz="2000" b="1" dirty="0">
                <a:latin typeface="游ゴシック" panose="020B0400000000000000" pitchFamily="50" charset="-128"/>
                <a:ea typeface="游ゴシック" panose="020B0400000000000000" pitchFamily="50" charset="-128"/>
              </a:rPr>
              <a:t>　</a:t>
            </a:r>
            <a:r>
              <a:rPr lang="en-US" altLang="ja-JP" sz="2000" b="1" dirty="0">
                <a:latin typeface="游ゴシック" panose="020B0400000000000000" pitchFamily="50" charset="-128"/>
                <a:ea typeface="游ゴシック" panose="020B0400000000000000" pitchFamily="50" charset="-128"/>
              </a:rPr>
              <a:t>6</a:t>
            </a:r>
            <a:r>
              <a:rPr lang="ja-JP" altLang="en-US" sz="2000" b="1" dirty="0">
                <a:latin typeface="游ゴシック" panose="020B0400000000000000" pitchFamily="50" charset="-128"/>
                <a:ea typeface="游ゴシック" panose="020B0400000000000000" pitchFamily="50" charset="-128"/>
              </a:rPr>
              <a:t>  行動してから考える</a:t>
            </a:r>
            <a:endParaRPr lang="en-US" altLang="ja-JP" sz="2000" b="1" dirty="0">
              <a:latin typeface="游ゴシック" panose="020B0400000000000000" pitchFamily="50" charset="-128"/>
              <a:ea typeface="游ゴシック" panose="020B0400000000000000" pitchFamily="50" charset="-128"/>
            </a:endParaRPr>
          </a:p>
          <a:p>
            <a:pPr marL="0" indent="0">
              <a:buNone/>
            </a:pPr>
            <a:endParaRPr lang="en-US" altLang="ja-JP" sz="2000" dirty="0"/>
          </a:p>
          <a:p>
            <a:pPr marL="0" indent="0">
              <a:buNone/>
            </a:pPr>
            <a:endParaRPr lang="ja-JP" altLang="en-US" sz="2000" dirty="0"/>
          </a:p>
        </p:txBody>
      </p:sp>
      <p:sp>
        <p:nvSpPr>
          <p:cNvPr id="7" name="テキスト プレースホルダー 6">
            <a:extLst>
              <a:ext uri="{FF2B5EF4-FFF2-40B4-BE49-F238E27FC236}">
                <a16:creationId xmlns:a16="http://schemas.microsoft.com/office/drawing/2014/main" id="{995EABEE-2DB0-0FEE-A4F0-82E4FAD515E9}"/>
              </a:ext>
            </a:extLst>
          </p:cNvPr>
          <p:cNvSpPr>
            <a:spLocks noGrp="1"/>
          </p:cNvSpPr>
          <p:nvPr>
            <p:ph type="body" sz="quarter" idx="3"/>
          </p:nvPr>
        </p:nvSpPr>
        <p:spPr/>
        <p:txBody>
          <a:bodyPr/>
          <a:lstStyle/>
          <a:p>
            <a:r>
              <a:rPr lang="ja-JP" altLang="en-US" dirty="0"/>
              <a:t>　　 </a:t>
            </a:r>
            <a:r>
              <a:rPr lang="ja-JP" altLang="en-US" dirty="0">
                <a:solidFill>
                  <a:schemeClr val="accent4">
                    <a:lumMod val="50000"/>
                  </a:schemeClr>
                </a:solidFill>
                <a:latin typeface="游ゴシック" panose="020B0400000000000000" pitchFamily="50" charset="-128"/>
                <a:ea typeface="游ゴシック" panose="020B0400000000000000" pitchFamily="50" charset="-128"/>
              </a:rPr>
              <a:t>失敗（</a:t>
            </a:r>
            <a:r>
              <a:rPr lang="en-US" altLang="ja-JP" dirty="0">
                <a:solidFill>
                  <a:schemeClr val="accent4">
                    <a:lumMod val="50000"/>
                  </a:schemeClr>
                </a:solidFill>
                <a:latin typeface="游ゴシック" panose="020B0400000000000000" pitchFamily="50" charset="-128"/>
                <a:ea typeface="游ゴシック" panose="020B0400000000000000" pitchFamily="50" charset="-128"/>
              </a:rPr>
              <a:t>loser</a:t>
            </a:r>
            <a:r>
              <a:rPr lang="ja-JP" altLang="en-US" dirty="0">
                <a:solidFill>
                  <a:schemeClr val="accent4">
                    <a:lumMod val="50000"/>
                  </a:schemeClr>
                </a:solidFill>
                <a:latin typeface="游ゴシック" panose="020B0400000000000000" pitchFamily="50" charset="-128"/>
                <a:ea typeface="游ゴシック" panose="020B0400000000000000" pitchFamily="50" charset="-128"/>
              </a:rPr>
              <a:t>）君</a:t>
            </a:r>
            <a:r>
              <a:rPr lang="ja-JP" altLang="en-US" dirty="0">
                <a:latin typeface="游ゴシック" panose="020B0400000000000000" pitchFamily="50" charset="-128"/>
                <a:ea typeface="游ゴシック" panose="020B0400000000000000" pitchFamily="50" charset="-128"/>
              </a:rPr>
              <a:t>のくちぐせ</a:t>
            </a:r>
          </a:p>
        </p:txBody>
      </p:sp>
      <p:sp>
        <p:nvSpPr>
          <p:cNvPr id="8" name="コンテンツ プレースホルダー 7">
            <a:extLst>
              <a:ext uri="{FF2B5EF4-FFF2-40B4-BE49-F238E27FC236}">
                <a16:creationId xmlns:a16="http://schemas.microsoft.com/office/drawing/2014/main" id="{D252F281-EC8E-BB21-49D9-DD1340EB529F}"/>
              </a:ext>
            </a:extLst>
          </p:cNvPr>
          <p:cNvSpPr>
            <a:spLocks noGrp="1"/>
          </p:cNvSpPr>
          <p:nvPr>
            <p:ph sz="quarter" idx="4"/>
          </p:nvPr>
        </p:nvSpPr>
        <p:spPr>
          <a:xfrm>
            <a:off x="6172200" y="2505074"/>
            <a:ext cx="5183188" cy="4162056"/>
          </a:xfrm>
          <a:ln>
            <a:solidFill>
              <a:srgbClr val="0070C0"/>
            </a:solidFill>
          </a:ln>
        </p:spPr>
        <p:txBody>
          <a:bodyPr>
            <a:normAutofit fontScale="92500" lnSpcReduction="20000"/>
          </a:bodyPr>
          <a:lstStyle/>
          <a:p>
            <a:pPr marL="0" indent="0">
              <a:buNone/>
            </a:pPr>
            <a:endParaRPr lang="en-US" altLang="ja-JP" dirty="0"/>
          </a:p>
          <a:p>
            <a:pPr marL="0" indent="0">
              <a:buNone/>
            </a:pPr>
            <a:r>
              <a:rPr lang="ja-JP" altLang="en-US" sz="2000" b="1" dirty="0">
                <a:latin typeface="+mj-ea"/>
                <a:ea typeface="+mj-ea"/>
              </a:rPr>
              <a:t>　</a:t>
            </a:r>
            <a:r>
              <a:rPr lang="en-US" altLang="ja-JP" sz="2000" b="1" dirty="0">
                <a:latin typeface="游ゴシック" panose="020B0400000000000000" pitchFamily="50" charset="-128"/>
                <a:ea typeface="游ゴシック" panose="020B0400000000000000" pitchFamily="50" charset="-128"/>
              </a:rPr>
              <a:t>1 </a:t>
            </a:r>
            <a:r>
              <a:rPr lang="ja-JP" altLang="en-US" sz="2000" b="1" dirty="0">
                <a:latin typeface="游ゴシック" panose="020B0400000000000000" pitchFamily="50" charset="-128"/>
                <a:ea typeface="游ゴシック" panose="020B0400000000000000" pitchFamily="50" charset="-128"/>
              </a:rPr>
              <a:t>「ムリ」が口ぐせ</a:t>
            </a:r>
            <a:endParaRPr lang="en-US" altLang="ja-JP" sz="2000" b="1" dirty="0">
              <a:latin typeface="游ゴシック" panose="020B0400000000000000" pitchFamily="50" charset="-128"/>
              <a:ea typeface="游ゴシック" panose="020B0400000000000000" pitchFamily="50" charset="-128"/>
            </a:endParaRPr>
          </a:p>
          <a:p>
            <a:pPr marL="0" indent="0">
              <a:buNone/>
            </a:pPr>
            <a:endParaRPr lang="en-US" altLang="ja-JP" sz="2000" b="1" dirty="0">
              <a:latin typeface="游ゴシック" panose="020B0400000000000000" pitchFamily="50" charset="-128"/>
              <a:ea typeface="游ゴシック" panose="020B0400000000000000" pitchFamily="50" charset="-128"/>
            </a:endParaRPr>
          </a:p>
          <a:p>
            <a:pPr marL="0" indent="0">
              <a:buNone/>
            </a:pPr>
            <a:r>
              <a:rPr lang="ja-JP" altLang="en-US" sz="2000" b="1" dirty="0">
                <a:latin typeface="游ゴシック" panose="020B0400000000000000" pitchFamily="50" charset="-128"/>
                <a:ea typeface="游ゴシック" panose="020B0400000000000000" pitchFamily="50" charset="-128"/>
              </a:rPr>
              <a:t>　</a:t>
            </a:r>
            <a:r>
              <a:rPr lang="en-US" altLang="ja-JP" sz="2000" b="1" dirty="0">
                <a:latin typeface="游ゴシック" panose="020B0400000000000000" pitchFamily="50" charset="-128"/>
                <a:ea typeface="游ゴシック" panose="020B0400000000000000" pitchFamily="50" charset="-128"/>
              </a:rPr>
              <a:t>2 </a:t>
            </a:r>
            <a:r>
              <a:rPr lang="ja-JP" altLang="en-US" sz="2000" b="1" dirty="0">
                <a:latin typeface="游ゴシック" panose="020B0400000000000000" pitchFamily="50" charset="-128"/>
                <a:ea typeface="游ゴシック" panose="020B0400000000000000" pitchFamily="50" charset="-128"/>
              </a:rPr>
              <a:t> ネガティブ（マイナス）思考</a:t>
            </a:r>
            <a:endParaRPr lang="en-US" altLang="ja-JP" sz="2000" b="1" dirty="0">
              <a:latin typeface="游ゴシック" panose="020B0400000000000000" pitchFamily="50" charset="-128"/>
              <a:ea typeface="游ゴシック" panose="020B0400000000000000" pitchFamily="50" charset="-128"/>
            </a:endParaRPr>
          </a:p>
          <a:p>
            <a:pPr marL="0" indent="0">
              <a:buNone/>
            </a:pPr>
            <a:endParaRPr lang="en-US" altLang="ja-JP" sz="2000" b="1" dirty="0">
              <a:latin typeface="游ゴシック" panose="020B0400000000000000" pitchFamily="50" charset="-128"/>
              <a:ea typeface="游ゴシック" panose="020B0400000000000000" pitchFamily="50" charset="-128"/>
            </a:endParaRPr>
          </a:p>
          <a:p>
            <a:pPr marL="0" indent="0">
              <a:buNone/>
            </a:pPr>
            <a:r>
              <a:rPr lang="ja-JP" altLang="en-US" sz="2000" b="1" dirty="0">
                <a:latin typeface="游ゴシック" panose="020B0400000000000000" pitchFamily="50" charset="-128"/>
                <a:ea typeface="游ゴシック" panose="020B0400000000000000" pitchFamily="50" charset="-128"/>
              </a:rPr>
              <a:t>　</a:t>
            </a:r>
            <a:r>
              <a:rPr lang="en-US" altLang="ja-JP" sz="2000" b="1" dirty="0">
                <a:latin typeface="游ゴシック" panose="020B0400000000000000" pitchFamily="50" charset="-128"/>
                <a:ea typeface="游ゴシック" panose="020B0400000000000000" pitchFamily="50" charset="-128"/>
              </a:rPr>
              <a:t>3 </a:t>
            </a:r>
            <a:r>
              <a:rPr lang="ja-JP" altLang="en-US" sz="2000" b="1" dirty="0">
                <a:latin typeface="游ゴシック" panose="020B0400000000000000" pitchFamily="50" charset="-128"/>
                <a:ea typeface="游ゴシック" panose="020B0400000000000000" pitchFamily="50" charset="-128"/>
              </a:rPr>
              <a:t> 過去に囚われた言葉  「昔は～だった」</a:t>
            </a:r>
            <a:endParaRPr lang="en-US" altLang="ja-JP" sz="2000" b="1" dirty="0">
              <a:latin typeface="游ゴシック" panose="020B0400000000000000" pitchFamily="50" charset="-128"/>
              <a:ea typeface="游ゴシック" panose="020B0400000000000000" pitchFamily="50" charset="-128"/>
            </a:endParaRPr>
          </a:p>
          <a:p>
            <a:pPr marL="0" indent="0">
              <a:buNone/>
            </a:pPr>
            <a:endParaRPr lang="en-US" altLang="ja-JP" sz="2000" b="1" dirty="0">
              <a:latin typeface="游ゴシック" panose="020B0400000000000000" pitchFamily="50" charset="-128"/>
              <a:ea typeface="游ゴシック" panose="020B0400000000000000" pitchFamily="50" charset="-128"/>
            </a:endParaRPr>
          </a:p>
          <a:p>
            <a:pPr marL="0" indent="0">
              <a:buNone/>
            </a:pPr>
            <a:r>
              <a:rPr lang="ja-JP" altLang="en-US" sz="2000" b="1" dirty="0">
                <a:latin typeface="游ゴシック" panose="020B0400000000000000" pitchFamily="50" charset="-128"/>
                <a:ea typeface="游ゴシック" panose="020B0400000000000000" pitchFamily="50" charset="-128"/>
              </a:rPr>
              <a:t>　</a:t>
            </a:r>
            <a:r>
              <a:rPr lang="en-US" altLang="ja-JP" sz="2000" b="1" dirty="0">
                <a:latin typeface="游ゴシック" panose="020B0400000000000000" pitchFamily="50" charset="-128"/>
                <a:ea typeface="游ゴシック" panose="020B0400000000000000" pitchFamily="50" charset="-128"/>
              </a:rPr>
              <a:t>4 </a:t>
            </a:r>
            <a:r>
              <a:rPr lang="ja-JP" altLang="en-US" sz="2000" b="1" dirty="0">
                <a:latin typeface="游ゴシック" panose="020B0400000000000000" pitchFamily="50" charset="-128"/>
                <a:ea typeface="游ゴシック" panose="020B0400000000000000" pitchFamily="50" charset="-128"/>
              </a:rPr>
              <a:t>「やらなきゃ良かった」</a:t>
            </a:r>
            <a:endParaRPr lang="en-US" altLang="ja-JP" sz="2000" b="1" dirty="0">
              <a:latin typeface="游ゴシック" panose="020B0400000000000000" pitchFamily="50" charset="-128"/>
              <a:ea typeface="游ゴシック" panose="020B0400000000000000" pitchFamily="50" charset="-128"/>
            </a:endParaRPr>
          </a:p>
          <a:p>
            <a:pPr marL="0" indent="0">
              <a:buNone/>
            </a:pPr>
            <a:endParaRPr lang="en-US" altLang="ja-JP" sz="2000" b="1" dirty="0">
              <a:latin typeface="游ゴシック" panose="020B0400000000000000" pitchFamily="50" charset="-128"/>
              <a:ea typeface="游ゴシック" panose="020B0400000000000000" pitchFamily="50" charset="-128"/>
            </a:endParaRPr>
          </a:p>
          <a:p>
            <a:pPr marL="0" indent="0">
              <a:buNone/>
            </a:pPr>
            <a:r>
              <a:rPr lang="ja-JP" altLang="en-US" sz="2000" b="1" dirty="0">
                <a:latin typeface="游ゴシック" panose="020B0400000000000000" pitchFamily="50" charset="-128"/>
                <a:ea typeface="游ゴシック" panose="020B0400000000000000" pitchFamily="50" charset="-128"/>
              </a:rPr>
              <a:t>　</a:t>
            </a:r>
            <a:r>
              <a:rPr lang="en-US" altLang="ja-JP" sz="2000" b="1" dirty="0">
                <a:latin typeface="游ゴシック" panose="020B0400000000000000" pitchFamily="50" charset="-128"/>
                <a:ea typeface="游ゴシック" panose="020B0400000000000000" pitchFamily="50" charset="-128"/>
              </a:rPr>
              <a:t>5 </a:t>
            </a:r>
            <a:r>
              <a:rPr lang="ja-JP" altLang="en-US" sz="2000" b="1" dirty="0">
                <a:latin typeface="游ゴシック" panose="020B0400000000000000" pitchFamily="50" charset="-128"/>
                <a:ea typeface="游ゴシック" panose="020B0400000000000000" pitchFamily="50" charset="-128"/>
              </a:rPr>
              <a:t>「また失敗するんじゃないか」</a:t>
            </a:r>
            <a:endParaRPr lang="en-US" altLang="ja-JP" sz="2000" b="1" dirty="0">
              <a:latin typeface="游ゴシック" panose="020B0400000000000000" pitchFamily="50" charset="-128"/>
              <a:ea typeface="游ゴシック" panose="020B0400000000000000" pitchFamily="50" charset="-128"/>
            </a:endParaRPr>
          </a:p>
          <a:p>
            <a:pPr marL="0" indent="0">
              <a:buNone/>
            </a:pPr>
            <a:endParaRPr lang="en-US" altLang="ja-JP" sz="2000" b="1" dirty="0">
              <a:latin typeface="游ゴシック" panose="020B0400000000000000" pitchFamily="50" charset="-128"/>
              <a:ea typeface="游ゴシック" panose="020B0400000000000000" pitchFamily="50" charset="-128"/>
            </a:endParaRPr>
          </a:p>
          <a:p>
            <a:pPr marL="0" indent="0">
              <a:buNone/>
            </a:pPr>
            <a:r>
              <a:rPr lang="ja-JP" altLang="en-US" sz="2000" b="1" dirty="0">
                <a:latin typeface="游ゴシック" panose="020B0400000000000000" pitchFamily="50" charset="-128"/>
                <a:ea typeface="游ゴシック" panose="020B0400000000000000" pitchFamily="50" charset="-128"/>
              </a:rPr>
              <a:t>　</a:t>
            </a:r>
            <a:r>
              <a:rPr lang="en-US" altLang="ja-JP" sz="2000" b="1" dirty="0">
                <a:latin typeface="游ゴシック" panose="020B0400000000000000" pitchFamily="50" charset="-128"/>
                <a:ea typeface="游ゴシック" panose="020B0400000000000000" pitchFamily="50" charset="-128"/>
              </a:rPr>
              <a:t>6  </a:t>
            </a:r>
            <a:r>
              <a:rPr lang="ja-JP" altLang="en-US" sz="2000" b="1" dirty="0">
                <a:latin typeface="游ゴシック" panose="020B0400000000000000" pitchFamily="50" charset="-128"/>
                <a:ea typeface="游ゴシック" panose="020B0400000000000000" pitchFamily="50" charset="-128"/>
              </a:rPr>
              <a:t>考えてばかりで動かない</a:t>
            </a:r>
          </a:p>
        </p:txBody>
      </p:sp>
      <p:pic>
        <p:nvPicPr>
          <p:cNvPr id="3" name="グラフィックス 2" descr="恋をしている顔 (塗りつぶしなし) 単色塗りつぶし">
            <a:extLst>
              <a:ext uri="{FF2B5EF4-FFF2-40B4-BE49-F238E27FC236}">
                <a16:creationId xmlns:a16="http://schemas.microsoft.com/office/drawing/2014/main" id="{6BE8DE36-7384-75A8-8A70-14C9981C4A2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36612" y="1865035"/>
            <a:ext cx="586500" cy="586500"/>
          </a:xfrm>
          <a:prstGeom prst="rect">
            <a:avLst/>
          </a:prstGeom>
        </p:spPr>
      </p:pic>
      <p:pic>
        <p:nvPicPr>
          <p:cNvPr id="11" name="グラフィックス 10" descr="泣き顔 (塗りつぶし) 単色塗りつぶし">
            <a:extLst>
              <a:ext uri="{FF2B5EF4-FFF2-40B4-BE49-F238E27FC236}">
                <a16:creationId xmlns:a16="http://schemas.microsoft.com/office/drawing/2014/main" id="{E01C9111-FAEC-CDFE-3B41-5A996225997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172200" y="1851190"/>
            <a:ext cx="614190" cy="614190"/>
          </a:xfrm>
          <a:prstGeom prst="rect">
            <a:avLst/>
          </a:prstGeom>
        </p:spPr>
      </p:pic>
    </p:spTree>
    <p:extLst>
      <p:ext uri="{BB962C8B-B14F-4D97-AF65-F5344CB8AC3E}">
        <p14:creationId xmlns:p14="http://schemas.microsoft.com/office/powerpoint/2010/main" val="2933422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fade">
                                      <p:cBhvr>
                                        <p:cTn id="14" dur="1000"/>
                                        <p:tgtEl>
                                          <p:spTgt spid="7">
                                            <p:txEl>
                                              <p:pRg st="0" end="0"/>
                                            </p:txEl>
                                          </p:spTgt>
                                        </p:tgtEl>
                                      </p:cBhvr>
                                    </p:animEffect>
                                    <p:anim calcmode="lin" valueType="num">
                                      <p:cBhvr>
                                        <p:cTn id="1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animEffect transition="in" filter="fade">
                                      <p:cBhvr>
                                        <p:cTn id="21" dur="1000"/>
                                        <p:tgtEl>
                                          <p:spTgt spid="6">
                                            <p:txEl>
                                              <p:pRg st="1" end="1"/>
                                            </p:txEl>
                                          </p:spTgt>
                                        </p:tgtEl>
                                      </p:cBhvr>
                                    </p:animEffect>
                                    <p:anim calcmode="lin" valueType="num">
                                      <p:cBhvr>
                                        <p:cTn id="22"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1" end="1"/>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6">
                                            <p:txEl>
                                              <p:pRg st="3" end="3"/>
                                            </p:txEl>
                                          </p:spTgt>
                                        </p:tgtEl>
                                        <p:attrNameLst>
                                          <p:attrName>style.visibility</p:attrName>
                                        </p:attrNameLst>
                                      </p:cBhvr>
                                      <p:to>
                                        <p:strVal val="visible"/>
                                      </p:to>
                                    </p:set>
                                    <p:animEffect transition="in" filter="fade">
                                      <p:cBhvr>
                                        <p:cTn id="26" dur="1000"/>
                                        <p:tgtEl>
                                          <p:spTgt spid="6">
                                            <p:txEl>
                                              <p:pRg st="3" end="3"/>
                                            </p:txEl>
                                          </p:spTgt>
                                        </p:tgtEl>
                                      </p:cBhvr>
                                    </p:animEffect>
                                    <p:anim calcmode="lin" valueType="num">
                                      <p:cBhvr>
                                        <p:cTn id="27"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6">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animEffect transition="in" filter="fade">
                                      <p:cBhvr>
                                        <p:cTn id="31" dur="1000"/>
                                        <p:tgtEl>
                                          <p:spTgt spid="6">
                                            <p:txEl>
                                              <p:pRg st="5" end="5"/>
                                            </p:txEl>
                                          </p:spTgt>
                                        </p:tgtEl>
                                      </p:cBhvr>
                                    </p:animEffect>
                                    <p:anim calcmode="lin" valueType="num">
                                      <p:cBhvr>
                                        <p:cTn id="32"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6">
                                            <p:txEl>
                                              <p:pRg st="5" end="5"/>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6">
                                            <p:txEl>
                                              <p:pRg st="7" end="7"/>
                                            </p:txEl>
                                          </p:spTgt>
                                        </p:tgtEl>
                                        <p:attrNameLst>
                                          <p:attrName>style.visibility</p:attrName>
                                        </p:attrNameLst>
                                      </p:cBhvr>
                                      <p:to>
                                        <p:strVal val="visible"/>
                                      </p:to>
                                    </p:set>
                                    <p:animEffect transition="in" filter="fade">
                                      <p:cBhvr>
                                        <p:cTn id="36" dur="1000"/>
                                        <p:tgtEl>
                                          <p:spTgt spid="6">
                                            <p:txEl>
                                              <p:pRg st="7" end="7"/>
                                            </p:txEl>
                                          </p:spTgt>
                                        </p:tgtEl>
                                      </p:cBhvr>
                                    </p:animEffect>
                                    <p:anim calcmode="lin" valueType="num">
                                      <p:cBhvr>
                                        <p:cTn id="37"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6">
                                            <p:txEl>
                                              <p:pRg st="7" end="7"/>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6">
                                            <p:txEl>
                                              <p:pRg st="8" end="8"/>
                                            </p:txEl>
                                          </p:spTgt>
                                        </p:tgtEl>
                                        <p:attrNameLst>
                                          <p:attrName>style.visibility</p:attrName>
                                        </p:attrNameLst>
                                      </p:cBhvr>
                                      <p:to>
                                        <p:strVal val="visible"/>
                                      </p:to>
                                    </p:set>
                                    <p:animEffect transition="in" filter="fade">
                                      <p:cBhvr>
                                        <p:cTn id="41" dur="1000"/>
                                        <p:tgtEl>
                                          <p:spTgt spid="6">
                                            <p:txEl>
                                              <p:pRg st="8" end="8"/>
                                            </p:txEl>
                                          </p:spTgt>
                                        </p:tgtEl>
                                      </p:cBhvr>
                                    </p:animEffect>
                                    <p:anim calcmode="lin" valueType="num">
                                      <p:cBhvr>
                                        <p:cTn id="42" dur="1000" fill="hold"/>
                                        <p:tgtEl>
                                          <p:spTgt spid="6">
                                            <p:txEl>
                                              <p:pRg st="8" end="8"/>
                                            </p:txEl>
                                          </p:spTgt>
                                        </p:tgtEl>
                                        <p:attrNameLst>
                                          <p:attrName>ppt_x</p:attrName>
                                        </p:attrNameLst>
                                      </p:cBhvr>
                                      <p:tavLst>
                                        <p:tav tm="0">
                                          <p:val>
                                            <p:strVal val="#ppt_x"/>
                                          </p:val>
                                        </p:tav>
                                        <p:tav tm="100000">
                                          <p:val>
                                            <p:strVal val="#ppt_x"/>
                                          </p:val>
                                        </p:tav>
                                      </p:tavLst>
                                    </p:anim>
                                    <p:anim calcmode="lin" valueType="num">
                                      <p:cBhvr>
                                        <p:cTn id="43" dur="1000" fill="hold"/>
                                        <p:tgtEl>
                                          <p:spTgt spid="6">
                                            <p:txEl>
                                              <p:pRg st="8" end="8"/>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6">
                                            <p:txEl>
                                              <p:pRg st="9" end="9"/>
                                            </p:txEl>
                                          </p:spTgt>
                                        </p:tgtEl>
                                        <p:attrNameLst>
                                          <p:attrName>style.visibility</p:attrName>
                                        </p:attrNameLst>
                                      </p:cBhvr>
                                      <p:to>
                                        <p:strVal val="visible"/>
                                      </p:to>
                                    </p:set>
                                    <p:animEffect transition="in" filter="fade">
                                      <p:cBhvr>
                                        <p:cTn id="46" dur="1000"/>
                                        <p:tgtEl>
                                          <p:spTgt spid="6">
                                            <p:txEl>
                                              <p:pRg st="9" end="9"/>
                                            </p:txEl>
                                          </p:spTgt>
                                        </p:tgtEl>
                                      </p:cBhvr>
                                    </p:animEffect>
                                    <p:anim calcmode="lin" valueType="num">
                                      <p:cBhvr>
                                        <p:cTn id="47" dur="1000" fill="hold"/>
                                        <p:tgtEl>
                                          <p:spTgt spid="6">
                                            <p:txEl>
                                              <p:pRg st="9" end="9"/>
                                            </p:txEl>
                                          </p:spTgt>
                                        </p:tgtEl>
                                        <p:attrNameLst>
                                          <p:attrName>ppt_x</p:attrName>
                                        </p:attrNameLst>
                                      </p:cBhvr>
                                      <p:tavLst>
                                        <p:tav tm="0">
                                          <p:val>
                                            <p:strVal val="#ppt_x"/>
                                          </p:val>
                                        </p:tav>
                                        <p:tav tm="100000">
                                          <p:val>
                                            <p:strVal val="#ppt_x"/>
                                          </p:val>
                                        </p:tav>
                                      </p:tavLst>
                                    </p:anim>
                                    <p:anim calcmode="lin" valueType="num">
                                      <p:cBhvr>
                                        <p:cTn id="48" dur="1000" fill="hold"/>
                                        <p:tgtEl>
                                          <p:spTgt spid="6">
                                            <p:txEl>
                                              <p:pRg st="9" end="9"/>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6">
                                            <p:txEl>
                                              <p:pRg st="11" end="11"/>
                                            </p:txEl>
                                          </p:spTgt>
                                        </p:tgtEl>
                                        <p:attrNameLst>
                                          <p:attrName>style.visibility</p:attrName>
                                        </p:attrNameLst>
                                      </p:cBhvr>
                                      <p:to>
                                        <p:strVal val="visible"/>
                                      </p:to>
                                    </p:set>
                                    <p:animEffect transition="in" filter="fade">
                                      <p:cBhvr>
                                        <p:cTn id="51" dur="1000"/>
                                        <p:tgtEl>
                                          <p:spTgt spid="6">
                                            <p:txEl>
                                              <p:pRg st="11" end="11"/>
                                            </p:txEl>
                                          </p:spTgt>
                                        </p:tgtEl>
                                      </p:cBhvr>
                                    </p:animEffect>
                                    <p:anim calcmode="lin" valueType="num">
                                      <p:cBhvr>
                                        <p:cTn id="52" dur="1000" fill="hold"/>
                                        <p:tgtEl>
                                          <p:spTgt spid="6">
                                            <p:txEl>
                                              <p:pRg st="11" end="11"/>
                                            </p:txEl>
                                          </p:spTgt>
                                        </p:tgtEl>
                                        <p:attrNameLst>
                                          <p:attrName>ppt_x</p:attrName>
                                        </p:attrNameLst>
                                      </p:cBhvr>
                                      <p:tavLst>
                                        <p:tav tm="0">
                                          <p:val>
                                            <p:strVal val="#ppt_x"/>
                                          </p:val>
                                        </p:tav>
                                        <p:tav tm="100000">
                                          <p:val>
                                            <p:strVal val="#ppt_x"/>
                                          </p:val>
                                        </p:tav>
                                      </p:tavLst>
                                    </p:anim>
                                    <p:anim calcmode="lin" valueType="num">
                                      <p:cBhvr>
                                        <p:cTn id="53" dur="1000" fill="hold"/>
                                        <p:tgtEl>
                                          <p:spTgt spid="6">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nodeType="clickEffect">
                                  <p:stCondLst>
                                    <p:cond delay="0"/>
                                  </p:stCondLst>
                                  <p:childTnLst>
                                    <p:set>
                                      <p:cBhvr>
                                        <p:cTn id="57" dur="1" fill="hold">
                                          <p:stCondLst>
                                            <p:cond delay="0"/>
                                          </p:stCondLst>
                                        </p:cTn>
                                        <p:tgtEl>
                                          <p:spTgt spid="8">
                                            <p:txEl>
                                              <p:pRg st="1" end="1"/>
                                            </p:txEl>
                                          </p:spTgt>
                                        </p:tgtEl>
                                        <p:attrNameLst>
                                          <p:attrName>style.visibility</p:attrName>
                                        </p:attrNameLst>
                                      </p:cBhvr>
                                      <p:to>
                                        <p:strVal val="visible"/>
                                      </p:to>
                                    </p:set>
                                    <p:animEffect transition="in" filter="fade">
                                      <p:cBhvr>
                                        <p:cTn id="58" dur="1000"/>
                                        <p:tgtEl>
                                          <p:spTgt spid="8">
                                            <p:txEl>
                                              <p:pRg st="1" end="1"/>
                                            </p:txEl>
                                          </p:spTgt>
                                        </p:tgtEl>
                                      </p:cBhvr>
                                    </p:animEffect>
                                    <p:anim calcmode="lin" valueType="num">
                                      <p:cBhvr>
                                        <p:cTn id="59"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60" dur="1000" fill="hold"/>
                                        <p:tgtEl>
                                          <p:spTgt spid="8">
                                            <p:txEl>
                                              <p:pRg st="1" end="1"/>
                                            </p:txEl>
                                          </p:spTgt>
                                        </p:tgtEl>
                                        <p:attrNameLst>
                                          <p:attrName>ppt_y</p:attrName>
                                        </p:attrNameLst>
                                      </p:cBhvr>
                                      <p:tavLst>
                                        <p:tav tm="0">
                                          <p:val>
                                            <p:strVal val="#ppt_y+.1"/>
                                          </p:val>
                                        </p:tav>
                                        <p:tav tm="100000">
                                          <p:val>
                                            <p:strVal val="#ppt_y"/>
                                          </p:val>
                                        </p:tav>
                                      </p:tavLst>
                                    </p:anim>
                                  </p:childTnLst>
                                </p:cTn>
                              </p:par>
                              <p:par>
                                <p:cTn id="61" presetID="42" presetClass="entr" presetSubtype="0" fill="hold" nodeType="withEffect">
                                  <p:stCondLst>
                                    <p:cond delay="0"/>
                                  </p:stCondLst>
                                  <p:childTnLst>
                                    <p:set>
                                      <p:cBhvr>
                                        <p:cTn id="62" dur="1" fill="hold">
                                          <p:stCondLst>
                                            <p:cond delay="0"/>
                                          </p:stCondLst>
                                        </p:cTn>
                                        <p:tgtEl>
                                          <p:spTgt spid="8">
                                            <p:txEl>
                                              <p:pRg st="3" end="3"/>
                                            </p:txEl>
                                          </p:spTgt>
                                        </p:tgtEl>
                                        <p:attrNameLst>
                                          <p:attrName>style.visibility</p:attrName>
                                        </p:attrNameLst>
                                      </p:cBhvr>
                                      <p:to>
                                        <p:strVal val="visible"/>
                                      </p:to>
                                    </p:set>
                                    <p:animEffect transition="in" filter="fade">
                                      <p:cBhvr>
                                        <p:cTn id="63" dur="1000"/>
                                        <p:tgtEl>
                                          <p:spTgt spid="8">
                                            <p:txEl>
                                              <p:pRg st="3" end="3"/>
                                            </p:txEl>
                                          </p:spTgt>
                                        </p:tgtEl>
                                      </p:cBhvr>
                                    </p:animEffect>
                                    <p:anim calcmode="lin" valueType="num">
                                      <p:cBhvr>
                                        <p:cTn id="64"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65" dur="1000" fill="hold"/>
                                        <p:tgtEl>
                                          <p:spTgt spid="8">
                                            <p:txEl>
                                              <p:pRg st="3" end="3"/>
                                            </p:txEl>
                                          </p:spTgt>
                                        </p:tgtEl>
                                        <p:attrNameLst>
                                          <p:attrName>ppt_y</p:attrName>
                                        </p:attrNameLst>
                                      </p:cBhvr>
                                      <p:tavLst>
                                        <p:tav tm="0">
                                          <p:val>
                                            <p:strVal val="#ppt_y+.1"/>
                                          </p:val>
                                        </p:tav>
                                        <p:tav tm="100000">
                                          <p:val>
                                            <p:strVal val="#ppt_y"/>
                                          </p:val>
                                        </p:tav>
                                      </p:tavLst>
                                    </p:anim>
                                  </p:childTnLst>
                                </p:cTn>
                              </p:par>
                              <p:par>
                                <p:cTn id="66" presetID="42" presetClass="entr" presetSubtype="0" fill="hold" nodeType="withEffect">
                                  <p:stCondLst>
                                    <p:cond delay="0"/>
                                  </p:stCondLst>
                                  <p:childTnLst>
                                    <p:set>
                                      <p:cBhvr>
                                        <p:cTn id="67" dur="1" fill="hold">
                                          <p:stCondLst>
                                            <p:cond delay="0"/>
                                          </p:stCondLst>
                                        </p:cTn>
                                        <p:tgtEl>
                                          <p:spTgt spid="8">
                                            <p:txEl>
                                              <p:pRg st="5" end="5"/>
                                            </p:txEl>
                                          </p:spTgt>
                                        </p:tgtEl>
                                        <p:attrNameLst>
                                          <p:attrName>style.visibility</p:attrName>
                                        </p:attrNameLst>
                                      </p:cBhvr>
                                      <p:to>
                                        <p:strVal val="visible"/>
                                      </p:to>
                                    </p:set>
                                    <p:animEffect transition="in" filter="fade">
                                      <p:cBhvr>
                                        <p:cTn id="68" dur="1000"/>
                                        <p:tgtEl>
                                          <p:spTgt spid="8">
                                            <p:txEl>
                                              <p:pRg st="5" end="5"/>
                                            </p:txEl>
                                          </p:spTgt>
                                        </p:tgtEl>
                                      </p:cBhvr>
                                    </p:animEffect>
                                    <p:anim calcmode="lin" valueType="num">
                                      <p:cBhvr>
                                        <p:cTn id="69" dur="1000" fill="hold"/>
                                        <p:tgtEl>
                                          <p:spTgt spid="8">
                                            <p:txEl>
                                              <p:pRg st="5" end="5"/>
                                            </p:txEl>
                                          </p:spTgt>
                                        </p:tgtEl>
                                        <p:attrNameLst>
                                          <p:attrName>ppt_x</p:attrName>
                                        </p:attrNameLst>
                                      </p:cBhvr>
                                      <p:tavLst>
                                        <p:tav tm="0">
                                          <p:val>
                                            <p:strVal val="#ppt_x"/>
                                          </p:val>
                                        </p:tav>
                                        <p:tav tm="100000">
                                          <p:val>
                                            <p:strVal val="#ppt_x"/>
                                          </p:val>
                                        </p:tav>
                                      </p:tavLst>
                                    </p:anim>
                                    <p:anim calcmode="lin" valueType="num">
                                      <p:cBhvr>
                                        <p:cTn id="70" dur="1000" fill="hold"/>
                                        <p:tgtEl>
                                          <p:spTgt spid="8">
                                            <p:txEl>
                                              <p:pRg st="5" end="5"/>
                                            </p:txEl>
                                          </p:spTgt>
                                        </p:tgtEl>
                                        <p:attrNameLst>
                                          <p:attrName>ppt_y</p:attrName>
                                        </p:attrNameLst>
                                      </p:cBhvr>
                                      <p:tavLst>
                                        <p:tav tm="0">
                                          <p:val>
                                            <p:strVal val="#ppt_y+.1"/>
                                          </p:val>
                                        </p:tav>
                                        <p:tav tm="100000">
                                          <p:val>
                                            <p:strVal val="#ppt_y"/>
                                          </p:val>
                                        </p:tav>
                                      </p:tavLst>
                                    </p:anim>
                                  </p:childTnLst>
                                </p:cTn>
                              </p:par>
                              <p:par>
                                <p:cTn id="71" presetID="42" presetClass="entr" presetSubtype="0" fill="hold" nodeType="withEffect">
                                  <p:stCondLst>
                                    <p:cond delay="0"/>
                                  </p:stCondLst>
                                  <p:childTnLst>
                                    <p:set>
                                      <p:cBhvr>
                                        <p:cTn id="72" dur="1" fill="hold">
                                          <p:stCondLst>
                                            <p:cond delay="0"/>
                                          </p:stCondLst>
                                        </p:cTn>
                                        <p:tgtEl>
                                          <p:spTgt spid="8">
                                            <p:txEl>
                                              <p:pRg st="7" end="7"/>
                                            </p:txEl>
                                          </p:spTgt>
                                        </p:tgtEl>
                                        <p:attrNameLst>
                                          <p:attrName>style.visibility</p:attrName>
                                        </p:attrNameLst>
                                      </p:cBhvr>
                                      <p:to>
                                        <p:strVal val="visible"/>
                                      </p:to>
                                    </p:set>
                                    <p:animEffect transition="in" filter="fade">
                                      <p:cBhvr>
                                        <p:cTn id="73" dur="1000"/>
                                        <p:tgtEl>
                                          <p:spTgt spid="8">
                                            <p:txEl>
                                              <p:pRg st="7" end="7"/>
                                            </p:txEl>
                                          </p:spTgt>
                                        </p:tgtEl>
                                      </p:cBhvr>
                                    </p:animEffect>
                                    <p:anim calcmode="lin" valueType="num">
                                      <p:cBhvr>
                                        <p:cTn id="74" dur="1000" fill="hold"/>
                                        <p:tgtEl>
                                          <p:spTgt spid="8">
                                            <p:txEl>
                                              <p:pRg st="7" end="7"/>
                                            </p:txEl>
                                          </p:spTgt>
                                        </p:tgtEl>
                                        <p:attrNameLst>
                                          <p:attrName>ppt_x</p:attrName>
                                        </p:attrNameLst>
                                      </p:cBhvr>
                                      <p:tavLst>
                                        <p:tav tm="0">
                                          <p:val>
                                            <p:strVal val="#ppt_x"/>
                                          </p:val>
                                        </p:tav>
                                        <p:tav tm="100000">
                                          <p:val>
                                            <p:strVal val="#ppt_x"/>
                                          </p:val>
                                        </p:tav>
                                      </p:tavLst>
                                    </p:anim>
                                    <p:anim calcmode="lin" valueType="num">
                                      <p:cBhvr>
                                        <p:cTn id="75" dur="1000" fill="hold"/>
                                        <p:tgtEl>
                                          <p:spTgt spid="8">
                                            <p:txEl>
                                              <p:pRg st="7" end="7"/>
                                            </p:txEl>
                                          </p:spTgt>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8">
                                            <p:txEl>
                                              <p:pRg st="9" end="9"/>
                                            </p:txEl>
                                          </p:spTgt>
                                        </p:tgtEl>
                                        <p:attrNameLst>
                                          <p:attrName>style.visibility</p:attrName>
                                        </p:attrNameLst>
                                      </p:cBhvr>
                                      <p:to>
                                        <p:strVal val="visible"/>
                                      </p:to>
                                    </p:set>
                                    <p:animEffect transition="in" filter="fade">
                                      <p:cBhvr>
                                        <p:cTn id="78" dur="1000"/>
                                        <p:tgtEl>
                                          <p:spTgt spid="8">
                                            <p:txEl>
                                              <p:pRg st="9" end="9"/>
                                            </p:txEl>
                                          </p:spTgt>
                                        </p:tgtEl>
                                      </p:cBhvr>
                                    </p:animEffect>
                                    <p:anim calcmode="lin" valueType="num">
                                      <p:cBhvr>
                                        <p:cTn id="79" dur="1000" fill="hold"/>
                                        <p:tgtEl>
                                          <p:spTgt spid="8">
                                            <p:txEl>
                                              <p:pRg st="9" end="9"/>
                                            </p:txEl>
                                          </p:spTgt>
                                        </p:tgtEl>
                                        <p:attrNameLst>
                                          <p:attrName>ppt_x</p:attrName>
                                        </p:attrNameLst>
                                      </p:cBhvr>
                                      <p:tavLst>
                                        <p:tav tm="0">
                                          <p:val>
                                            <p:strVal val="#ppt_x"/>
                                          </p:val>
                                        </p:tav>
                                        <p:tav tm="100000">
                                          <p:val>
                                            <p:strVal val="#ppt_x"/>
                                          </p:val>
                                        </p:tav>
                                      </p:tavLst>
                                    </p:anim>
                                    <p:anim calcmode="lin" valueType="num">
                                      <p:cBhvr>
                                        <p:cTn id="80" dur="1000" fill="hold"/>
                                        <p:tgtEl>
                                          <p:spTgt spid="8">
                                            <p:txEl>
                                              <p:pRg st="9" end="9"/>
                                            </p:txEl>
                                          </p:spTgt>
                                        </p:tgtEl>
                                        <p:attrNameLst>
                                          <p:attrName>ppt_y</p:attrName>
                                        </p:attrNameLst>
                                      </p:cBhvr>
                                      <p:tavLst>
                                        <p:tav tm="0">
                                          <p:val>
                                            <p:strVal val="#ppt_y+.1"/>
                                          </p:val>
                                        </p:tav>
                                        <p:tav tm="100000">
                                          <p:val>
                                            <p:strVal val="#ppt_y"/>
                                          </p:val>
                                        </p:tav>
                                      </p:tavLst>
                                    </p:anim>
                                  </p:childTnLst>
                                </p:cTn>
                              </p:par>
                              <p:par>
                                <p:cTn id="81" presetID="42" presetClass="entr" presetSubtype="0" fill="hold" nodeType="withEffect">
                                  <p:stCondLst>
                                    <p:cond delay="0"/>
                                  </p:stCondLst>
                                  <p:childTnLst>
                                    <p:set>
                                      <p:cBhvr>
                                        <p:cTn id="82" dur="1" fill="hold">
                                          <p:stCondLst>
                                            <p:cond delay="0"/>
                                          </p:stCondLst>
                                        </p:cTn>
                                        <p:tgtEl>
                                          <p:spTgt spid="8">
                                            <p:txEl>
                                              <p:pRg st="11" end="11"/>
                                            </p:txEl>
                                          </p:spTgt>
                                        </p:tgtEl>
                                        <p:attrNameLst>
                                          <p:attrName>style.visibility</p:attrName>
                                        </p:attrNameLst>
                                      </p:cBhvr>
                                      <p:to>
                                        <p:strVal val="visible"/>
                                      </p:to>
                                    </p:set>
                                    <p:animEffect transition="in" filter="fade">
                                      <p:cBhvr>
                                        <p:cTn id="83" dur="1000"/>
                                        <p:tgtEl>
                                          <p:spTgt spid="8">
                                            <p:txEl>
                                              <p:pRg st="11" end="11"/>
                                            </p:txEl>
                                          </p:spTgt>
                                        </p:tgtEl>
                                      </p:cBhvr>
                                    </p:animEffect>
                                    <p:anim calcmode="lin" valueType="num">
                                      <p:cBhvr>
                                        <p:cTn id="84" dur="1000" fill="hold"/>
                                        <p:tgtEl>
                                          <p:spTgt spid="8">
                                            <p:txEl>
                                              <p:pRg st="11" end="11"/>
                                            </p:txEl>
                                          </p:spTgt>
                                        </p:tgtEl>
                                        <p:attrNameLst>
                                          <p:attrName>ppt_x</p:attrName>
                                        </p:attrNameLst>
                                      </p:cBhvr>
                                      <p:tavLst>
                                        <p:tav tm="0">
                                          <p:val>
                                            <p:strVal val="#ppt_x"/>
                                          </p:val>
                                        </p:tav>
                                        <p:tav tm="100000">
                                          <p:val>
                                            <p:strVal val="#ppt_x"/>
                                          </p:val>
                                        </p:tav>
                                      </p:tavLst>
                                    </p:anim>
                                    <p:anim calcmode="lin" valueType="num">
                                      <p:cBhvr>
                                        <p:cTn id="85" dur="1000" fill="hold"/>
                                        <p:tgtEl>
                                          <p:spTgt spid="8">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002DF7C6-619D-EFE9-1825-D21DB999C5C8}"/>
              </a:ext>
            </a:extLst>
          </p:cNvPr>
          <p:cNvSpPr>
            <a:spLocks noGrp="1"/>
          </p:cNvSpPr>
          <p:nvPr>
            <p:ph type="title"/>
          </p:nvPr>
        </p:nvSpPr>
        <p:spPr>
          <a:xfrm>
            <a:off x="443883" y="133165"/>
            <a:ext cx="11212498" cy="1029810"/>
          </a:xfrm>
          <a:solidFill>
            <a:schemeClr val="accent5">
              <a:lumMod val="20000"/>
              <a:lumOff val="80000"/>
            </a:schemeClr>
          </a:solidFill>
          <a:ln>
            <a:solidFill>
              <a:srgbClr val="0070C0"/>
            </a:solidFill>
          </a:ln>
        </p:spPr>
        <p:txBody>
          <a:bodyPr/>
          <a:lstStyle/>
          <a:p>
            <a:pPr algn="ctr"/>
            <a:r>
              <a:rPr lang="ja-JP" altLang="en-US" sz="3200" b="1" dirty="0">
                <a:solidFill>
                  <a:srgbClr val="7030A0"/>
                </a:solidFill>
                <a:latin typeface="+mn-ea"/>
                <a:ea typeface="+mn-ea"/>
              </a:rPr>
              <a:t>“成功” </a:t>
            </a:r>
            <a:r>
              <a:rPr lang="ja-JP" altLang="en-US" sz="3200" b="1" dirty="0">
                <a:latin typeface="+mn-ea"/>
                <a:ea typeface="+mn-ea"/>
              </a:rPr>
              <a:t>と </a:t>
            </a:r>
            <a:r>
              <a:rPr lang="ja-JP" altLang="en-US" sz="3200" b="1" dirty="0">
                <a:solidFill>
                  <a:schemeClr val="accent4">
                    <a:lumMod val="50000"/>
                  </a:schemeClr>
                </a:solidFill>
                <a:latin typeface="+mn-ea"/>
                <a:ea typeface="+mn-ea"/>
              </a:rPr>
              <a:t>“失敗” </a:t>
            </a:r>
            <a:r>
              <a:rPr lang="ja-JP" altLang="en-US" sz="3200" b="1" dirty="0">
                <a:latin typeface="+mn-ea"/>
                <a:ea typeface="+mn-ea"/>
              </a:rPr>
              <a:t>は 同じ</a:t>
            </a:r>
            <a:r>
              <a:rPr lang="ja-JP" altLang="en-US" sz="3200" b="1" dirty="0">
                <a:solidFill>
                  <a:srgbClr val="FF0000"/>
                </a:solidFill>
                <a:latin typeface="+mn-ea"/>
                <a:ea typeface="+mn-ea"/>
              </a:rPr>
              <a:t>「根っこ」</a:t>
            </a:r>
            <a:r>
              <a:rPr lang="ja-JP" altLang="en-US" sz="3200" b="1" dirty="0">
                <a:latin typeface="+mn-ea"/>
                <a:ea typeface="+mn-ea"/>
              </a:rPr>
              <a:t>を持つ</a:t>
            </a:r>
            <a:r>
              <a:rPr lang="en-US" altLang="ja-JP" sz="3200" b="1" dirty="0">
                <a:latin typeface="+mn-ea"/>
                <a:ea typeface="+mn-ea"/>
              </a:rPr>
              <a:t>…</a:t>
            </a:r>
            <a:endParaRPr lang="ja-JP" altLang="en-US" b="1" dirty="0">
              <a:latin typeface="+mn-ea"/>
              <a:ea typeface="+mn-ea"/>
            </a:endParaRPr>
          </a:p>
        </p:txBody>
      </p:sp>
      <p:sp>
        <p:nvSpPr>
          <p:cNvPr id="9" name="コンテンツ プレースホルダー 8">
            <a:extLst>
              <a:ext uri="{FF2B5EF4-FFF2-40B4-BE49-F238E27FC236}">
                <a16:creationId xmlns:a16="http://schemas.microsoft.com/office/drawing/2014/main" id="{71A6D6EE-6C5B-5097-5511-8FB48CCA7A2E}"/>
              </a:ext>
            </a:extLst>
          </p:cNvPr>
          <p:cNvSpPr>
            <a:spLocks noGrp="1"/>
          </p:cNvSpPr>
          <p:nvPr>
            <p:ph idx="1"/>
          </p:nvPr>
        </p:nvSpPr>
        <p:spPr>
          <a:xfrm>
            <a:off x="651769" y="1509203"/>
            <a:ext cx="11004612" cy="4740676"/>
          </a:xfrm>
        </p:spPr>
        <p:txBody>
          <a:bodyPr>
            <a:normAutofit lnSpcReduction="10000"/>
          </a:bodyPr>
          <a:lstStyle/>
          <a:p>
            <a:pPr marL="0" indent="0">
              <a:buNone/>
            </a:pPr>
            <a:endParaRPr lang="en-US" altLang="ja-JP" dirty="0"/>
          </a:p>
          <a:p>
            <a:pPr marL="0" indent="0">
              <a:buNone/>
            </a:pPr>
            <a:r>
              <a:rPr lang="ja-JP" altLang="en-US" sz="3600" dirty="0"/>
              <a:t>   </a:t>
            </a:r>
            <a:r>
              <a:rPr lang="ja-JP" altLang="en-US" b="1" dirty="0">
                <a:latin typeface="游ゴシック" panose="020B0400000000000000" pitchFamily="50" charset="-128"/>
                <a:ea typeface="游ゴシック" panose="020B0400000000000000" pitchFamily="50" charset="-128"/>
              </a:rPr>
              <a:t>それは</a:t>
            </a:r>
            <a:endParaRPr lang="en-US" altLang="ja-JP" b="1" dirty="0">
              <a:latin typeface="游ゴシック" panose="020B0400000000000000" pitchFamily="50" charset="-128"/>
              <a:ea typeface="游ゴシック" panose="020B0400000000000000" pitchFamily="50" charset="-128"/>
            </a:endParaRPr>
          </a:p>
          <a:p>
            <a:pPr marL="0" indent="0">
              <a:buNone/>
            </a:pPr>
            <a:r>
              <a:rPr lang="ja-JP" altLang="en-US" sz="3600" b="1" dirty="0">
                <a:solidFill>
                  <a:srgbClr val="FF0000"/>
                </a:solidFill>
                <a:latin typeface="游ゴシック" panose="020B0400000000000000" pitchFamily="50" charset="-128"/>
                <a:ea typeface="游ゴシック" panose="020B0400000000000000" pitchFamily="50" charset="-128"/>
              </a:rPr>
              <a:t>  　</a:t>
            </a:r>
            <a:endParaRPr lang="en-US" altLang="ja-JP" sz="3600" b="1" dirty="0">
              <a:solidFill>
                <a:srgbClr val="FF0000"/>
              </a:solidFill>
              <a:latin typeface="游ゴシック" panose="020B0400000000000000" pitchFamily="50" charset="-128"/>
              <a:ea typeface="游ゴシック" panose="020B0400000000000000" pitchFamily="50" charset="-128"/>
            </a:endParaRPr>
          </a:p>
          <a:p>
            <a:pPr marL="0" indent="0">
              <a:buNone/>
            </a:pPr>
            <a:r>
              <a:rPr lang="ja-JP" altLang="en-US" sz="3600" b="1" dirty="0">
                <a:solidFill>
                  <a:srgbClr val="FF0000"/>
                </a:solidFill>
                <a:latin typeface="游ゴシック" panose="020B0400000000000000" pitchFamily="50" charset="-128"/>
                <a:ea typeface="游ゴシック" panose="020B0400000000000000" pitchFamily="50" charset="-128"/>
              </a:rPr>
              <a:t>　　</a:t>
            </a:r>
            <a:r>
              <a:rPr lang="ja-JP" altLang="en-US" sz="3600" b="1" dirty="0">
                <a:latin typeface="游ゴシック" panose="020B0400000000000000" pitchFamily="50" charset="-128"/>
                <a:ea typeface="游ゴシック" panose="020B0400000000000000" pitchFamily="50" charset="-128"/>
              </a:rPr>
              <a:t>自分は</a:t>
            </a:r>
            <a:r>
              <a:rPr lang="ja-JP" altLang="en-US" sz="3600" b="1" dirty="0">
                <a:solidFill>
                  <a:srgbClr val="FF0000"/>
                </a:solidFill>
                <a:latin typeface="游ゴシック" panose="020B0400000000000000" pitchFamily="50" charset="-128"/>
                <a:ea typeface="游ゴシック" panose="020B0400000000000000" pitchFamily="50" charset="-128"/>
              </a:rPr>
              <a:t> “挑戦・行動” </a:t>
            </a:r>
            <a:r>
              <a:rPr lang="ja-JP" altLang="en-US" sz="3600" b="1" dirty="0">
                <a:latin typeface="游ゴシック" panose="020B0400000000000000" pitchFamily="50" charset="-128"/>
                <a:ea typeface="游ゴシック" panose="020B0400000000000000" pitchFamily="50" charset="-128"/>
              </a:rPr>
              <a:t>したという事実　　　　　</a:t>
            </a:r>
            <a:r>
              <a:rPr lang="ja-JP" altLang="en-US" b="1" dirty="0">
                <a:latin typeface="游ゴシック" panose="020B0400000000000000" pitchFamily="50" charset="-128"/>
                <a:ea typeface="游ゴシック" panose="020B0400000000000000" pitchFamily="50" charset="-128"/>
              </a:rPr>
              <a:t>　　　　　　　　　　　　　　　　             </a:t>
            </a:r>
            <a:endParaRPr lang="en-US" altLang="ja-JP" b="1" dirty="0">
              <a:latin typeface="游ゴシック" panose="020B0400000000000000" pitchFamily="50" charset="-128"/>
              <a:ea typeface="游ゴシック" panose="020B0400000000000000" pitchFamily="50" charset="-128"/>
            </a:endParaRPr>
          </a:p>
          <a:p>
            <a:pPr marL="0" indent="0">
              <a:buNone/>
            </a:pPr>
            <a:r>
              <a:rPr lang="en-US" altLang="ja-JP" b="1" dirty="0">
                <a:latin typeface="游ゴシック" panose="020B0400000000000000" pitchFamily="50" charset="-128"/>
                <a:ea typeface="游ゴシック" panose="020B0400000000000000" pitchFamily="50" charset="-128"/>
              </a:rPr>
              <a:t>                                                                                         </a:t>
            </a:r>
          </a:p>
          <a:p>
            <a:pPr marL="0" indent="0">
              <a:buNone/>
            </a:pPr>
            <a:r>
              <a:rPr lang="ja-JP" altLang="en-US" b="1" dirty="0">
                <a:latin typeface="游ゴシック" panose="020B0400000000000000" pitchFamily="50" charset="-128"/>
                <a:ea typeface="游ゴシック" panose="020B0400000000000000" pitchFamily="50" charset="-128"/>
              </a:rPr>
              <a:t>　　　　　　　　　　　　　　　　　　　　　　　　　です</a:t>
            </a:r>
            <a:endParaRPr lang="en-US" altLang="ja-JP" b="1" dirty="0">
              <a:latin typeface="游ゴシック" panose="020B0400000000000000" pitchFamily="50" charset="-128"/>
              <a:ea typeface="游ゴシック" panose="020B0400000000000000" pitchFamily="50" charset="-128"/>
            </a:endParaRPr>
          </a:p>
          <a:p>
            <a:pPr marL="0" indent="0">
              <a:buNone/>
            </a:pPr>
            <a:endParaRPr lang="en-US" altLang="ja-JP" b="1" dirty="0">
              <a:latin typeface="游ゴシック" panose="020B0400000000000000" pitchFamily="50" charset="-128"/>
              <a:ea typeface="游ゴシック" panose="020B0400000000000000" pitchFamily="50" charset="-128"/>
            </a:endParaRPr>
          </a:p>
          <a:p>
            <a:pPr marL="0" indent="0">
              <a:buNone/>
            </a:pPr>
            <a:endParaRPr lang="en-US" altLang="ja-JP" b="1" dirty="0">
              <a:solidFill>
                <a:srgbClr val="333333"/>
              </a:solidFill>
              <a:latin typeface="游ゴシック" panose="020B0400000000000000" pitchFamily="50" charset="-128"/>
              <a:ea typeface="游ゴシック" panose="020B0400000000000000" pitchFamily="50" charset="-128"/>
            </a:endParaRPr>
          </a:p>
          <a:p>
            <a:pPr marL="0" indent="0">
              <a:buNone/>
            </a:pPr>
            <a:r>
              <a:rPr lang="ja-JP" altLang="en-US" dirty="0">
                <a:solidFill>
                  <a:srgbClr val="333333"/>
                </a:solidFill>
                <a:latin typeface="ヒラギノ角ゴ Pro W3"/>
              </a:rPr>
              <a:t>　</a:t>
            </a:r>
            <a:r>
              <a:rPr lang="ja-JP" altLang="en-US" b="1" dirty="0">
                <a:latin typeface="ヒラギノ角ゴ Pro W3"/>
              </a:rPr>
              <a:t>成功者たちは</a:t>
            </a:r>
            <a:r>
              <a:rPr lang="ja-JP" altLang="en-US" b="1" dirty="0">
                <a:solidFill>
                  <a:srgbClr val="FF0000"/>
                </a:solidFill>
                <a:latin typeface="ヒラギノ角ゴ Pro W3"/>
              </a:rPr>
              <a:t>失敗</a:t>
            </a:r>
            <a:r>
              <a:rPr lang="ja-JP" altLang="en-US" b="1" dirty="0">
                <a:latin typeface="ヒラギノ角ゴ Pro W3"/>
              </a:rPr>
              <a:t>を</a:t>
            </a:r>
            <a:r>
              <a:rPr lang="ja-JP" altLang="en-US" b="1" dirty="0">
                <a:solidFill>
                  <a:srgbClr val="0070C0"/>
                </a:solidFill>
                <a:latin typeface="ヒラギノ角ゴ Pro W3"/>
              </a:rPr>
              <a:t>「行動量の証明」</a:t>
            </a:r>
            <a:r>
              <a:rPr lang="ja-JP" altLang="en-US" b="1" dirty="0">
                <a:latin typeface="ヒラギノ角ゴ Pro W3"/>
              </a:rPr>
              <a:t>と考えています</a:t>
            </a:r>
            <a:endParaRPr lang="en-US" altLang="ja-JP" b="1" dirty="0">
              <a:latin typeface="游ゴシック" panose="020B0400000000000000" pitchFamily="50" charset="-128"/>
              <a:ea typeface="游ゴシック" panose="020B0400000000000000" pitchFamily="50" charset="-128"/>
            </a:endParaRPr>
          </a:p>
          <a:p>
            <a:pPr marL="0" indent="0">
              <a:buNone/>
            </a:pPr>
            <a:endParaRPr lang="en-US" altLang="ja-JP" b="1" dirty="0"/>
          </a:p>
          <a:p>
            <a:pPr marL="0" indent="0">
              <a:buNone/>
            </a:pPr>
            <a:endParaRPr lang="ja-JP" altLang="en-US" dirty="0"/>
          </a:p>
        </p:txBody>
      </p:sp>
    </p:spTree>
    <p:extLst>
      <p:ext uri="{BB962C8B-B14F-4D97-AF65-F5344CB8AC3E}">
        <p14:creationId xmlns:p14="http://schemas.microsoft.com/office/powerpoint/2010/main" val="2301976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1000"/>
                                        <p:tgtEl>
                                          <p:spTgt spid="9">
                                            <p:txEl>
                                              <p:pRg st="1" end="1"/>
                                            </p:txEl>
                                          </p:spTgt>
                                        </p:tgtEl>
                                      </p:cBhvr>
                                    </p:animEffect>
                                    <p:anim calcmode="lin" valueType="num">
                                      <p:cBhvr>
                                        <p:cTn id="8"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
                                            <p:txEl>
                                              <p:pRg st="3" end="3"/>
                                            </p:txEl>
                                          </p:spTgt>
                                        </p:tgtEl>
                                        <p:attrNameLst>
                                          <p:attrName>style.visibility</p:attrName>
                                        </p:attrNameLst>
                                      </p:cBhvr>
                                      <p:to>
                                        <p:strVal val="visible"/>
                                      </p:to>
                                    </p:set>
                                    <p:animEffect transition="in" filter="fade">
                                      <p:cBhvr>
                                        <p:cTn id="14" dur="1000"/>
                                        <p:tgtEl>
                                          <p:spTgt spid="9">
                                            <p:txEl>
                                              <p:pRg st="3" end="3"/>
                                            </p:txEl>
                                          </p:spTgt>
                                        </p:tgtEl>
                                      </p:cBhvr>
                                    </p:animEffect>
                                    <p:anim calcmode="lin" valueType="num">
                                      <p:cBhvr>
                                        <p:cTn id="15"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3" end="3"/>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animEffect transition="in" filter="fade">
                                      <p:cBhvr>
                                        <p:cTn id="19" dur="1000"/>
                                        <p:tgtEl>
                                          <p:spTgt spid="9">
                                            <p:txEl>
                                              <p:pRg st="4" end="4"/>
                                            </p:txEl>
                                          </p:spTgt>
                                        </p:tgtEl>
                                      </p:cBhvr>
                                    </p:animEffect>
                                    <p:anim calcmode="lin" valueType="num">
                                      <p:cBhvr>
                                        <p:cTn id="20"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9">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9">
                                            <p:txEl>
                                              <p:pRg st="5" end="5"/>
                                            </p:txEl>
                                          </p:spTgt>
                                        </p:tgtEl>
                                        <p:attrNameLst>
                                          <p:attrName>style.visibility</p:attrName>
                                        </p:attrNameLst>
                                      </p:cBhvr>
                                      <p:to>
                                        <p:strVal val="visible"/>
                                      </p:to>
                                    </p:set>
                                    <p:animEffect transition="in" filter="fade">
                                      <p:cBhvr>
                                        <p:cTn id="24" dur="1000"/>
                                        <p:tgtEl>
                                          <p:spTgt spid="9">
                                            <p:txEl>
                                              <p:pRg st="5" end="5"/>
                                            </p:txEl>
                                          </p:spTgt>
                                        </p:tgtEl>
                                      </p:cBhvr>
                                    </p:animEffect>
                                    <p:anim calcmode="lin" valueType="num">
                                      <p:cBhvr>
                                        <p:cTn id="25" dur="1000" fill="hold"/>
                                        <p:tgtEl>
                                          <p:spTgt spid="9">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9">
                                            <p:txEl>
                                              <p:pRg st="8" end="8"/>
                                            </p:txEl>
                                          </p:spTgt>
                                        </p:tgtEl>
                                        <p:attrNameLst>
                                          <p:attrName>style.visibility</p:attrName>
                                        </p:attrNameLst>
                                      </p:cBhvr>
                                      <p:to>
                                        <p:strVal val="visible"/>
                                      </p:to>
                                    </p:set>
                                    <p:animEffect transition="in" filter="fade">
                                      <p:cBhvr>
                                        <p:cTn id="31" dur="1000"/>
                                        <p:tgtEl>
                                          <p:spTgt spid="9">
                                            <p:txEl>
                                              <p:pRg st="8" end="8"/>
                                            </p:txEl>
                                          </p:spTgt>
                                        </p:tgtEl>
                                      </p:cBhvr>
                                    </p:animEffect>
                                    <p:anim calcmode="lin" valueType="num">
                                      <p:cBhvr>
                                        <p:cTn id="32" dur="1000" fill="hold"/>
                                        <p:tgtEl>
                                          <p:spTgt spid="9">
                                            <p:txEl>
                                              <p:pRg st="8" end="8"/>
                                            </p:txEl>
                                          </p:spTgt>
                                        </p:tgtEl>
                                        <p:attrNameLst>
                                          <p:attrName>ppt_x</p:attrName>
                                        </p:attrNameLst>
                                      </p:cBhvr>
                                      <p:tavLst>
                                        <p:tav tm="0">
                                          <p:val>
                                            <p:strVal val="#ppt_x"/>
                                          </p:val>
                                        </p:tav>
                                        <p:tav tm="100000">
                                          <p:val>
                                            <p:strVal val="#ppt_x"/>
                                          </p:val>
                                        </p:tav>
                                      </p:tavLst>
                                    </p:anim>
                                    <p:anim calcmode="lin" valueType="num">
                                      <p:cBhvr>
                                        <p:cTn id="33" dur="1000" fill="hold"/>
                                        <p:tgtEl>
                                          <p:spTgt spid="9">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AA5EFD-D5B6-527E-EFEF-0D69B9D62075}"/>
              </a:ext>
            </a:extLst>
          </p:cNvPr>
          <p:cNvSpPr>
            <a:spLocks noGrp="1"/>
          </p:cNvSpPr>
          <p:nvPr>
            <p:ph type="title"/>
          </p:nvPr>
        </p:nvSpPr>
        <p:spPr>
          <a:xfrm>
            <a:off x="426129" y="168676"/>
            <a:ext cx="11185864" cy="1012053"/>
          </a:xfrm>
          <a:solidFill>
            <a:schemeClr val="accent5">
              <a:lumMod val="20000"/>
              <a:lumOff val="80000"/>
            </a:schemeClr>
          </a:solidFill>
          <a:ln>
            <a:solidFill>
              <a:srgbClr val="0070C0"/>
            </a:solidFill>
          </a:ln>
        </p:spPr>
        <p:txBody>
          <a:bodyPr>
            <a:normAutofit/>
          </a:bodyPr>
          <a:lstStyle/>
          <a:p>
            <a:pPr algn="ctr"/>
            <a:r>
              <a:rPr kumimoji="1" lang="ja-JP" altLang="en-US" sz="3200" b="1" dirty="0">
                <a:latin typeface="+mn-ea"/>
                <a:ea typeface="+mn-ea"/>
              </a:rPr>
              <a:t>バスケットの神様　</a:t>
            </a:r>
            <a:r>
              <a:rPr kumimoji="1" lang="ja-JP" altLang="en-US" sz="3200" b="1" dirty="0">
                <a:solidFill>
                  <a:srgbClr val="FF0000"/>
                </a:solidFill>
                <a:latin typeface="+mn-ea"/>
                <a:ea typeface="+mn-ea"/>
              </a:rPr>
              <a:t>マイケル・ジョーダン</a:t>
            </a:r>
            <a:r>
              <a:rPr kumimoji="1" lang="ja-JP" altLang="en-US" sz="3200" b="1" dirty="0">
                <a:latin typeface="+mn-ea"/>
                <a:ea typeface="+mn-ea"/>
              </a:rPr>
              <a:t>の名言</a:t>
            </a:r>
            <a:r>
              <a:rPr kumimoji="1" lang="en-US" altLang="ja-JP" sz="3200" b="1" dirty="0">
                <a:latin typeface="+mn-ea"/>
                <a:ea typeface="+mn-ea"/>
              </a:rPr>
              <a:t>…</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E21DEA51-5743-8088-CD0C-5ECCB9DA2EA7}"/>
              </a:ext>
            </a:extLst>
          </p:cNvPr>
          <p:cNvSpPr>
            <a:spLocks noGrp="1"/>
          </p:cNvSpPr>
          <p:nvPr>
            <p:ph idx="1"/>
          </p:nvPr>
        </p:nvSpPr>
        <p:spPr>
          <a:xfrm>
            <a:off x="838200" y="2148395"/>
            <a:ext cx="10515600" cy="4616389"/>
          </a:xfrm>
        </p:spPr>
        <p:txBody>
          <a:bodyPr/>
          <a:lstStyle/>
          <a:p>
            <a:pPr marL="0" indent="0" algn="ctr">
              <a:buNone/>
            </a:pPr>
            <a:r>
              <a:rPr kumimoji="1" lang="ja-JP" altLang="en-US" sz="2400" b="1" dirty="0">
                <a:latin typeface="游ゴシック" panose="020B0400000000000000" pitchFamily="50" charset="-128"/>
                <a:ea typeface="游ゴシック" panose="020B0400000000000000" pitchFamily="50" charset="-128"/>
              </a:rPr>
              <a:t>人生で </a:t>
            </a:r>
            <a:r>
              <a:rPr kumimoji="1" lang="en-US" altLang="ja-JP" sz="2400" b="1" dirty="0">
                <a:latin typeface="游ゴシック" panose="020B0400000000000000" pitchFamily="50" charset="-128"/>
                <a:ea typeface="游ゴシック" panose="020B0400000000000000" pitchFamily="50" charset="-128"/>
              </a:rPr>
              <a:t>9,000</a:t>
            </a:r>
            <a:r>
              <a:rPr kumimoji="1" lang="ja-JP" altLang="en-US" sz="2400" b="1" dirty="0">
                <a:latin typeface="游ゴシック" panose="020B0400000000000000" pitchFamily="50" charset="-128"/>
                <a:ea typeface="游ゴシック" panose="020B0400000000000000" pitchFamily="50" charset="-128"/>
              </a:rPr>
              <a:t>回以上は シュートを外した</a:t>
            </a:r>
            <a:endParaRPr kumimoji="1" lang="en-US" altLang="ja-JP" sz="2400" b="1" dirty="0">
              <a:latin typeface="游ゴシック" panose="020B0400000000000000" pitchFamily="50" charset="-128"/>
              <a:ea typeface="游ゴシック" panose="020B0400000000000000" pitchFamily="50" charset="-128"/>
            </a:endParaRPr>
          </a:p>
          <a:p>
            <a:pPr marL="0" indent="0" algn="ctr">
              <a:buNone/>
            </a:pPr>
            <a:r>
              <a:rPr lang="ja-JP" altLang="en-US" sz="2400" b="1" dirty="0">
                <a:latin typeface="游ゴシック" panose="020B0400000000000000" pitchFamily="50" charset="-128"/>
                <a:ea typeface="游ゴシック" panose="020B0400000000000000" pitchFamily="50" charset="-128"/>
              </a:rPr>
              <a:t>およそ</a:t>
            </a:r>
            <a:r>
              <a:rPr lang="en-US" altLang="ja-JP" sz="2400" b="1" dirty="0">
                <a:latin typeface="游ゴシック" panose="020B0400000000000000" pitchFamily="50" charset="-128"/>
                <a:ea typeface="游ゴシック" panose="020B0400000000000000" pitchFamily="50" charset="-128"/>
              </a:rPr>
              <a:t>300</a:t>
            </a:r>
            <a:r>
              <a:rPr lang="ja-JP" altLang="en-US" sz="2400" b="1" dirty="0">
                <a:latin typeface="游ゴシック" panose="020B0400000000000000" pitchFamily="50" charset="-128"/>
                <a:ea typeface="游ゴシック" panose="020B0400000000000000" pitchFamily="50" charset="-128"/>
              </a:rPr>
              <a:t>試合は 負けただろう</a:t>
            </a:r>
            <a:endParaRPr lang="en-US" altLang="ja-JP" sz="2400" b="1" dirty="0">
              <a:latin typeface="游ゴシック" panose="020B0400000000000000" pitchFamily="50" charset="-128"/>
              <a:ea typeface="游ゴシック" panose="020B0400000000000000" pitchFamily="50" charset="-128"/>
            </a:endParaRPr>
          </a:p>
          <a:p>
            <a:pPr marL="0" indent="0" algn="ctr">
              <a:buNone/>
            </a:pPr>
            <a:r>
              <a:rPr kumimoji="1" lang="en-US" altLang="ja-JP" sz="2400" b="1" dirty="0">
                <a:latin typeface="游ゴシック" panose="020B0400000000000000" pitchFamily="50" charset="-128"/>
                <a:ea typeface="游ゴシック" panose="020B0400000000000000" pitchFamily="50" charset="-128"/>
              </a:rPr>
              <a:t>26</a:t>
            </a:r>
            <a:r>
              <a:rPr kumimoji="1" lang="ja-JP" altLang="en-US" sz="2400" b="1" dirty="0">
                <a:latin typeface="游ゴシック" panose="020B0400000000000000" pitchFamily="50" charset="-128"/>
                <a:ea typeface="游ゴシック" panose="020B0400000000000000" pitchFamily="50" charset="-128"/>
              </a:rPr>
              <a:t>回は 大事なウィニングショットを 任され</a:t>
            </a:r>
            <a:endParaRPr kumimoji="1" lang="en-US" altLang="ja-JP" sz="2400" b="1" dirty="0">
              <a:latin typeface="游ゴシック" panose="020B0400000000000000" pitchFamily="50" charset="-128"/>
              <a:ea typeface="游ゴシック" panose="020B0400000000000000" pitchFamily="50" charset="-128"/>
            </a:endParaRPr>
          </a:p>
          <a:p>
            <a:pPr marL="0" indent="0" algn="ctr">
              <a:buNone/>
            </a:pPr>
            <a:r>
              <a:rPr lang="ja-JP" altLang="en-US" sz="2400" b="1" dirty="0">
                <a:latin typeface="游ゴシック" panose="020B0400000000000000" pitchFamily="50" charset="-128"/>
                <a:ea typeface="游ゴシック" panose="020B0400000000000000" pitchFamily="50" charset="-128"/>
              </a:rPr>
              <a:t>それを外した！</a:t>
            </a:r>
            <a:endParaRPr lang="en-US" altLang="ja-JP" sz="2400" b="1" dirty="0">
              <a:latin typeface="游ゴシック" panose="020B0400000000000000" pitchFamily="50" charset="-128"/>
              <a:ea typeface="游ゴシック" panose="020B0400000000000000" pitchFamily="50" charset="-128"/>
            </a:endParaRPr>
          </a:p>
          <a:p>
            <a:pPr marL="0" indent="0" algn="ctr">
              <a:buNone/>
            </a:pPr>
            <a:r>
              <a:rPr kumimoji="1" lang="ja-JP" altLang="en-US" sz="2400" b="1" dirty="0">
                <a:latin typeface="游ゴシック" panose="020B0400000000000000" pitchFamily="50" charset="-128"/>
                <a:ea typeface="游ゴシック" panose="020B0400000000000000" pitchFamily="50" charset="-128"/>
              </a:rPr>
              <a:t>人生で、何度も何度も、ミスを繰り返してきた</a:t>
            </a:r>
            <a:endParaRPr kumimoji="1" lang="en-US" altLang="ja-JP" sz="2400" b="1" dirty="0">
              <a:latin typeface="游ゴシック" panose="020B0400000000000000" pitchFamily="50" charset="-128"/>
              <a:ea typeface="游ゴシック" panose="020B0400000000000000" pitchFamily="50" charset="-128"/>
            </a:endParaRPr>
          </a:p>
          <a:p>
            <a:pPr marL="0" indent="0" algn="ctr">
              <a:buNone/>
            </a:pPr>
            <a:endParaRPr kumimoji="1" lang="en-US" altLang="ja-JP" sz="2400" dirty="0">
              <a:latin typeface="+mj-ea"/>
              <a:ea typeface="+mj-ea"/>
            </a:endParaRPr>
          </a:p>
        </p:txBody>
      </p:sp>
    </p:spTree>
    <p:extLst>
      <p:ext uri="{BB962C8B-B14F-4D97-AF65-F5344CB8AC3E}">
        <p14:creationId xmlns:p14="http://schemas.microsoft.com/office/powerpoint/2010/main" val="3882764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9D612A-08AE-D09C-C9DF-B3BF659EF430}"/>
              </a:ext>
            </a:extLst>
          </p:cNvPr>
          <p:cNvSpPr>
            <a:spLocks noGrp="1"/>
          </p:cNvSpPr>
          <p:nvPr>
            <p:ph type="title"/>
          </p:nvPr>
        </p:nvSpPr>
        <p:spPr>
          <a:xfrm>
            <a:off x="488273" y="133165"/>
            <a:ext cx="11230252" cy="1047565"/>
          </a:xfrm>
          <a:solidFill>
            <a:schemeClr val="accent5">
              <a:lumMod val="20000"/>
              <a:lumOff val="80000"/>
            </a:schemeClr>
          </a:solidFill>
          <a:ln>
            <a:solidFill>
              <a:schemeClr val="accent1"/>
            </a:solidFill>
          </a:ln>
        </p:spPr>
        <p:txBody>
          <a:bodyPr>
            <a:normAutofit/>
          </a:bodyPr>
          <a:lstStyle/>
          <a:p>
            <a:pPr algn="ctr"/>
            <a:r>
              <a:rPr lang="en-US" altLang="ja-JP" sz="3200" b="1" dirty="0">
                <a:latin typeface="+mn-ea"/>
                <a:ea typeface="+mn-ea"/>
              </a:rPr>
              <a:t>“</a:t>
            </a:r>
            <a:r>
              <a:rPr lang="ja-JP" altLang="en-US" sz="3200" b="1" dirty="0">
                <a:latin typeface="+mn-ea"/>
                <a:ea typeface="+mn-ea"/>
              </a:rPr>
              <a:t>高崎クラブ</a:t>
            </a:r>
            <a:r>
              <a:rPr lang="en-US" altLang="ja-JP" sz="3200" b="1" dirty="0">
                <a:latin typeface="+mn-ea"/>
                <a:ea typeface="+mn-ea"/>
              </a:rPr>
              <a:t>”</a:t>
            </a:r>
            <a:r>
              <a:rPr lang="ja-JP" altLang="en-US" sz="3200" b="1" dirty="0">
                <a:latin typeface="+mn-ea"/>
                <a:ea typeface="+mn-ea"/>
              </a:rPr>
              <a:t> の会員増強の変遷</a:t>
            </a:r>
            <a:endParaRPr kumimoji="1" lang="ja-JP" altLang="en-US" sz="3200" b="1" dirty="0">
              <a:latin typeface="+mn-ea"/>
              <a:ea typeface="+mn-ea"/>
            </a:endParaRPr>
          </a:p>
        </p:txBody>
      </p:sp>
      <p:graphicFrame>
        <p:nvGraphicFramePr>
          <p:cNvPr id="4" name="コンテンツ プレースホルダー 3">
            <a:extLst>
              <a:ext uri="{FF2B5EF4-FFF2-40B4-BE49-F238E27FC236}">
                <a16:creationId xmlns:a16="http://schemas.microsoft.com/office/drawing/2014/main" id="{BAB031A5-EB00-FAA4-2686-C4166A3BC7C7}"/>
              </a:ext>
            </a:extLst>
          </p:cNvPr>
          <p:cNvGraphicFramePr>
            <a:graphicFrameLocks noGrp="1"/>
          </p:cNvGraphicFramePr>
          <p:nvPr>
            <p:ph idx="1"/>
            <p:extLst>
              <p:ext uri="{D42A27DB-BD31-4B8C-83A1-F6EECF244321}">
                <p14:modId xmlns:p14="http://schemas.microsoft.com/office/powerpoint/2010/main" val="775627393"/>
              </p:ext>
            </p:extLst>
          </p:nvPr>
        </p:nvGraphicFramePr>
        <p:xfrm>
          <a:off x="488272" y="1553593"/>
          <a:ext cx="11230251" cy="4856083"/>
        </p:xfrm>
        <a:graphic>
          <a:graphicData uri="http://schemas.openxmlformats.org/drawingml/2006/table">
            <a:tbl>
              <a:tblPr/>
              <a:tblGrid>
                <a:gridCol w="1728240">
                  <a:extLst>
                    <a:ext uri="{9D8B030D-6E8A-4147-A177-3AD203B41FA5}">
                      <a16:colId xmlns:a16="http://schemas.microsoft.com/office/drawing/2014/main" val="2833520274"/>
                    </a:ext>
                  </a:extLst>
                </a:gridCol>
                <a:gridCol w="2363915">
                  <a:extLst>
                    <a:ext uri="{9D8B030D-6E8A-4147-A177-3AD203B41FA5}">
                      <a16:colId xmlns:a16="http://schemas.microsoft.com/office/drawing/2014/main" val="2857013965"/>
                    </a:ext>
                  </a:extLst>
                </a:gridCol>
                <a:gridCol w="1807700">
                  <a:extLst>
                    <a:ext uri="{9D8B030D-6E8A-4147-A177-3AD203B41FA5}">
                      <a16:colId xmlns:a16="http://schemas.microsoft.com/office/drawing/2014/main" val="1699623419"/>
                    </a:ext>
                  </a:extLst>
                </a:gridCol>
                <a:gridCol w="2092431">
                  <a:extLst>
                    <a:ext uri="{9D8B030D-6E8A-4147-A177-3AD203B41FA5}">
                      <a16:colId xmlns:a16="http://schemas.microsoft.com/office/drawing/2014/main" val="3868502900"/>
                    </a:ext>
                  </a:extLst>
                </a:gridCol>
                <a:gridCol w="1430269">
                  <a:extLst>
                    <a:ext uri="{9D8B030D-6E8A-4147-A177-3AD203B41FA5}">
                      <a16:colId xmlns:a16="http://schemas.microsoft.com/office/drawing/2014/main" val="2730500063"/>
                    </a:ext>
                  </a:extLst>
                </a:gridCol>
                <a:gridCol w="794592">
                  <a:extLst>
                    <a:ext uri="{9D8B030D-6E8A-4147-A177-3AD203B41FA5}">
                      <a16:colId xmlns:a16="http://schemas.microsoft.com/office/drawing/2014/main" val="643775108"/>
                    </a:ext>
                  </a:extLst>
                </a:gridCol>
                <a:gridCol w="1013104">
                  <a:extLst>
                    <a:ext uri="{9D8B030D-6E8A-4147-A177-3AD203B41FA5}">
                      <a16:colId xmlns:a16="http://schemas.microsoft.com/office/drawing/2014/main" val="668373865"/>
                    </a:ext>
                  </a:extLst>
                </a:gridCol>
              </a:tblGrid>
              <a:tr h="686040">
                <a:tc>
                  <a:txBody>
                    <a:bodyPr/>
                    <a:lstStyle/>
                    <a:p>
                      <a:pPr algn="r" fontAlgn="ct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会員数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増減</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内 女性数</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l" fontAlgn="ct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l" fontAlgn="ct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l" fontAlgn="ctr"/>
                      <a:r>
                        <a:rPr lang="ja-JP" altLang="en-US" sz="11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606428147"/>
                  </a:ext>
                </a:extLst>
              </a:tr>
              <a:tr h="551522">
                <a:tc>
                  <a:txBody>
                    <a:bodyPr/>
                    <a:lstStyle/>
                    <a:p>
                      <a:pPr algn="ctr" fontAlgn="ctr"/>
                      <a:r>
                        <a:rPr lang="en-US" altLang="ja-JP" sz="1600" b="1" i="0" u="none" strike="noStrike" dirty="0">
                          <a:solidFill>
                            <a:srgbClr val="000000"/>
                          </a:solidFill>
                          <a:effectLst/>
                          <a:latin typeface="游ゴシック" panose="020B0400000000000000" pitchFamily="50" charset="-128"/>
                          <a:ea typeface="游ゴシック" panose="020B0400000000000000" pitchFamily="50" charset="-128"/>
                        </a:rPr>
                        <a:t>1998.</a:t>
                      </a: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 </a:t>
                      </a:r>
                      <a:r>
                        <a:rPr lang="en-US" altLang="ja-JP" sz="1600" b="1" i="0" u="none" strike="noStrike" dirty="0">
                          <a:solidFill>
                            <a:srgbClr val="000000"/>
                          </a:solidFill>
                          <a:effectLst/>
                          <a:latin typeface="游ゴシック" panose="020B0400000000000000" pitchFamily="50" charset="-128"/>
                          <a:ea typeface="游ゴシック" panose="020B0400000000000000" pitchFamily="50" charset="-128"/>
                        </a:rPr>
                        <a:t>6</a:t>
                      </a: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末</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600" b="1" i="0" u="none" strike="noStrike" dirty="0">
                          <a:solidFill>
                            <a:srgbClr val="000000"/>
                          </a:solidFill>
                          <a:effectLst/>
                          <a:latin typeface="游ゴシック" panose="020B0400000000000000" pitchFamily="50" charset="-128"/>
                          <a:ea typeface="游ゴシック" panose="020B0400000000000000" pitchFamily="50" charset="-128"/>
                        </a:rPr>
                        <a:t>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600" b="1" i="0" u="none" strike="noStrike">
                          <a:solidFill>
                            <a:srgbClr val="000000"/>
                          </a:solidFill>
                          <a:effectLst/>
                          <a:latin typeface="游ゴシック" panose="020B0400000000000000" pitchFamily="50" charset="-128"/>
                          <a:ea typeface="游ゴシック" panose="020B0400000000000000"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gridSpan="3">
                  <a:txBody>
                    <a:bodyPr/>
                    <a:lstStyle/>
                    <a:p>
                      <a:pPr algn="ctr" fontAlgn="ctr"/>
                      <a:r>
                        <a:rPr lang="ja-JP" altLang="en-US" sz="1600" b="1" i="0" u="none" strike="noStrike" dirty="0">
                          <a:solidFill>
                            <a:srgbClr val="000000"/>
                          </a:solidFill>
                          <a:effectLst/>
                          <a:highlight>
                            <a:srgbClr val="FFFF00"/>
                          </a:highlight>
                          <a:latin typeface="游ゴシック" panose="020B0400000000000000" pitchFamily="50" charset="-128"/>
                          <a:ea typeface="游ゴシック" panose="020B0400000000000000" pitchFamily="50" charset="-128"/>
                        </a:rPr>
                        <a:t>田中の入会年度</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32040047"/>
                  </a:ext>
                </a:extLst>
              </a:tr>
              <a:tr h="484263">
                <a:tc rowSpan="2">
                  <a:txBody>
                    <a:bodyPr/>
                    <a:lstStyle/>
                    <a:p>
                      <a:pPr algn="ctr" fontAlgn="ctr"/>
                      <a:r>
                        <a:rPr lang="en-US" altLang="ja-JP" sz="1600" b="1" i="0" u="none" strike="noStrike" dirty="0">
                          <a:solidFill>
                            <a:srgbClr val="00B050"/>
                          </a:solidFill>
                          <a:effectLst/>
                          <a:latin typeface="游ゴシック" panose="020B0400000000000000" pitchFamily="50" charset="-128"/>
                          <a:ea typeface="游ゴシック" panose="020B0400000000000000" pitchFamily="50" charset="-128"/>
                        </a:rPr>
                        <a:t>16</a:t>
                      </a:r>
                      <a:r>
                        <a:rPr lang="ja-JP" altLang="en-US" sz="1600" b="1" i="0" u="none" strike="noStrike" dirty="0">
                          <a:solidFill>
                            <a:srgbClr val="00B050"/>
                          </a:solidFill>
                          <a:effectLst/>
                          <a:latin typeface="游ゴシック" panose="020B0400000000000000" pitchFamily="50" charset="-128"/>
                          <a:ea typeface="游ゴシック" panose="020B0400000000000000" pitchFamily="50" charset="-128"/>
                        </a:rPr>
                        <a:t>年 経過</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EDEDED"/>
                    </a:solidFill>
                  </a:tcPr>
                </a:tc>
                <a:tc>
                  <a:txBody>
                    <a:bodyPr/>
                    <a:lstStyle/>
                    <a:p>
                      <a:pPr algn="ctr" fontAlgn="ct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a:noFill/>
                    </a:lnB>
                    <a:solidFill>
                      <a:srgbClr val="EDEDED"/>
                    </a:solidFill>
                  </a:tcPr>
                </a:tc>
                <a:tc>
                  <a:txBody>
                    <a:bodyPr/>
                    <a:lstStyle/>
                    <a:p>
                      <a:pPr algn="ctr" fontAlgn="ct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a:noFill/>
                    </a:lnB>
                    <a:solidFill>
                      <a:srgbClr val="EDEDED"/>
                    </a:solidFill>
                  </a:tcPr>
                </a:tc>
                <a:tc>
                  <a:txBody>
                    <a:bodyPr/>
                    <a:lstStyle/>
                    <a:p>
                      <a:pPr algn="ctr" fontAlgn="ct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a:noFill/>
                    </a:lnB>
                    <a:solidFill>
                      <a:srgbClr val="EDEDED"/>
                    </a:solidFill>
                  </a:tcPr>
                </a:tc>
                <a:tc>
                  <a:txBody>
                    <a:bodyPr/>
                    <a:lstStyle/>
                    <a:p>
                      <a:pPr algn="l" fontAlgn="ct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EDEDED"/>
                    </a:solidFill>
                  </a:tcPr>
                </a:tc>
                <a:tc>
                  <a:txBody>
                    <a:bodyPr/>
                    <a:lstStyle/>
                    <a:p>
                      <a:pPr algn="l" fontAlgn="ct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a:noFill/>
                    </a:lnL>
                    <a:lnR>
                      <a:noFill/>
                    </a:lnR>
                    <a:lnT w="6350" cap="flat" cmpd="sng" algn="ctr">
                      <a:solidFill>
                        <a:srgbClr val="000000"/>
                      </a:solidFill>
                      <a:prstDash val="dot"/>
                      <a:round/>
                      <a:headEnd type="none" w="med" len="med"/>
                      <a:tailEnd type="none" w="med" len="med"/>
                    </a:lnT>
                    <a:lnB>
                      <a:noFill/>
                    </a:lnB>
                    <a:solidFill>
                      <a:srgbClr val="EDEDED"/>
                    </a:solidFill>
                  </a:tcPr>
                </a:tc>
                <a:tc>
                  <a:txBody>
                    <a:bodyPr/>
                    <a:lstStyle/>
                    <a:p>
                      <a:pPr algn="l" fontAlgn="ctr"/>
                      <a:r>
                        <a:rPr lang="ja-JP" altLang="en-US" sz="11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a:noFill/>
                    </a:lnB>
                    <a:solidFill>
                      <a:srgbClr val="EDEDED"/>
                    </a:solidFill>
                  </a:tcPr>
                </a:tc>
                <a:extLst>
                  <a:ext uri="{0D108BD9-81ED-4DB2-BD59-A6C34878D82A}">
                    <a16:rowId xmlns:a16="http://schemas.microsoft.com/office/drawing/2014/main" val="80181242"/>
                  </a:ext>
                </a:extLst>
              </a:tr>
              <a:tr h="484263">
                <a:tc vMerge="1">
                  <a:txBody>
                    <a:bodyPr/>
                    <a:lstStyle/>
                    <a:p>
                      <a:endParaRPr kumimoji="1" lang="ja-JP" altLang="en-US"/>
                    </a:p>
                  </a:txBody>
                  <a:tcPr/>
                </a:tc>
                <a:tc>
                  <a:txBody>
                    <a:bodyPr/>
                    <a:lstStyle/>
                    <a:p>
                      <a:pPr algn="ctr" fontAlgn="ct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EDEDED"/>
                    </a:solidFill>
                  </a:tcPr>
                </a:tc>
                <a:tc>
                  <a:txBody>
                    <a:bodyPr/>
                    <a:lstStyle/>
                    <a:p>
                      <a:pPr algn="ctr" fontAlgn="ct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EDEDED"/>
                    </a:solidFill>
                  </a:tcPr>
                </a:tc>
                <a:tc>
                  <a:txBody>
                    <a:bodyPr/>
                    <a:lstStyle/>
                    <a:p>
                      <a:pPr algn="ctr" fontAlgn="ct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EDEDED"/>
                    </a:solidFill>
                  </a:tcPr>
                </a:tc>
                <a:tc>
                  <a:txBody>
                    <a:bodyPr/>
                    <a:lstStyle/>
                    <a:p>
                      <a:pPr algn="l" fontAlgn="ct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EDEDED"/>
                    </a:solidFill>
                  </a:tcPr>
                </a:tc>
                <a:tc>
                  <a:txBody>
                    <a:bodyPr/>
                    <a:lstStyle/>
                    <a:p>
                      <a:pPr algn="l" fontAlgn="ct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a:noFill/>
                    </a:lnL>
                    <a:lnR>
                      <a:noFill/>
                    </a:lnR>
                    <a:lnT>
                      <a:noFill/>
                    </a:lnT>
                    <a:lnB w="6350" cap="flat" cmpd="sng" algn="ctr">
                      <a:solidFill>
                        <a:srgbClr val="000000"/>
                      </a:solidFill>
                      <a:prstDash val="dot"/>
                      <a:round/>
                      <a:headEnd type="none" w="med" len="med"/>
                      <a:tailEnd type="none" w="med" len="med"/>
                    </a:lnB>
                    <a:solidFill>
                      <a:srgbClr val="EDEDED"/>
                    </a:solidFill>
                  </a:tcPr>
                </a:tc>
                <a:tc>
                  <a:txBody>
                    <a:bodyPr/>
                    <a:lstStyle/>
                    <a:p>
                      <a:pPr algn="l" fontAlgn="ctr"/>
                      <a:r>
                        <a:rPr lang="ja-JP" altLang="en-US" sz="11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EDEDED"/>
                    </a:solidFill>
                  </a:tcPr>
                </a:tc>
                <a:extLst>
                  <a:ext uri="{0D108BD9-81ED-4DB2-BD59-A6C34878D82A}">
                    <a16:rowId xmlns:a16="http://schemas.microsoft.com/office/drawing/2014/main" val="520227055"/>
                  </a:ext>
                </a:extLst>
              </a:tr>
              <a:tr h="538070">
                <a:tc>
                  <a:txBody>
                    <a:bodyPr/>
                    <a:lstStyle/>
                    <a:p>
                      <a:pPr algn="ctr" fontAlgn="ctr"/>
                      <a:r>
                        <a:rPr lang="en-US" altLang="ja-JP" sz="1600" b="1" i="0" u="none" strike="noStrike" dirty="0">
                          <a:solidFill>
                            <a:srgbClr val="000000"/>
                          </a:solidFill>
                          <a:effectLst/>
                          <a:latin typeface="游ゴシック" panose="020B0400000000000000" pitchFamily="50" charset="-128"/>
                          <a:ea typeface="游ゴシック" panose="020B0400000000000000" pitchFamily="50" charset="-128"/>
                        </a:rPr>
                        <a:t>2014. 6</a:t>
                      </a: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末</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600" b="1" i="0" u="none" strike="noStrike" dirty="0">
                          <a:solidFill>
                            <a:srgbClr val="000000"/>
                          </a:solidFill>
                          <a:effectLst/>
                          <a:latin typeface="游ゴシック" panose="020B0400000000000000" pitchFamily="50" charset="-128"/>
                          <a:ea typeface="游ゴシック" panose="020B0400000000000000" pitchFamily="50" charset="-128"/>
                        </a:rPr>
                        <a:t>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600" b="1" i="0" u="none" strike="noStrike" dirty="0">
                          <a:solidFill>
                            <a:srgbClr val="000000"/>
                          </a:solidFill>
                          <a:effectLst/>
                          <a:latin typeface="游ゴシック" panose="020B0400000000000000" pitchFamily="50" charset="-128"/>
                          <a:ea typeface="游ゴシック" panose="020B0400000000000000" pitchFamily="50" charset="-128"/>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600" b="1" i="0" u="none" strike="noStrike">
                          <a:solidFill>
                            <a:srgbClr val="000000"/>
                          </a:solidFill>
                          <a:effectLst/>
                          <a:latin typeface="游ゴシック" panose="020B0400000000000000" pitchFamily="50" charset="-128"/>
                          <a:ea typeface="游ゴシック" panose="020B0400000000000000" pitchFamily="50" charset="-128"/>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1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676187369"/>
                  </a:ext>
                </a:extLst>
              </a:tr>
              <a:tr h="578426">
                <a:tc>
                  <a:txBody>
                    <a:bodyPr/>
                    <a:lstStyle/>
                    <a:p>
                      <a:pPr algn="ctr" fontAlgn="ctr"/>
                      <a:r>
                        <a:rPr lang="en-US" altLang="ja-JP" sz="1600" b="1" i="0" u="none" strike="noStrike" dirty="0">
                          <a:solidFill>
                            <a:srgbClr val="000000"/>
                          </a:solidFill>
                          <a:effectLst/>
                          <a:latin typeface="游ゴシック" panose="020B0400000000000000" pitchFamily="50" charset="-128"/>
                          <a:ea typeface="游ゴシック" panose="020B0400000000000000" pitchFamily="50" charset="-128"/>
                        </a:rPr>
                        <a:t>2015. 6</a:t>
                      </a: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末</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600" b="1" i="0" u="none" strike="noStrike" dirty="0">
                          <a:solidFill>
                            <a:srgbClr val="000000"/>
                          </a:solidFill>
                          <a:effectLst/>
                          <a:latin typeface="游ゴシック" panose="020B0400000000000000" pitchFamily="50" charset="-128"/>
                          <a:ea typeface="游ゴシック" panose="020B0400000000000000" pitchFamily="50" charset="-128"/>
                        </a:rPr>
                        <a:t>115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600" b="1" i="0" u="none" strike="noStrike" dirty="0">
                          <a:solidFill>
                            <a:srgbClr val="FF0000"/>
                          </a:solidFill>
                          <a:effectLst/>
                          <a:latin typeface="游ゴシック" panose="020B0400000000000000" pitchFamily="50" charset="-128"/>
                          <a:ea typeface="游ゴシック" panose="020B0400000000000000" pitchFamily="50" charset="-128"/>
                        </a:rPr>
                        <a:t>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600" b="1" i="0" u="none" strike="noStrike" dirty="0">
                          <a:solidFill>
                            <a:srgbClr val="FF0000"/>
                          </a:solidFill>
                          <a:effectLst/>
                          <a:latin typeface="游ゴシック" panose="020B0400000000000000" pitchFamily="50" charset="-128"/>
                          <a:ea typeface="游ゴシック" panose="020B0400000000000000" pitchFamily="50" charset="-128"/>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gridSpan="3">
                  <a:txBody>
                    <a:bodyPr/>
                    <a:lstStyle/>
                    <a:p>
                      <a:pPr algn="ctr" fontAlgn="ctr"/>
                      <a:r>
                        <a:rPr lang="ja-JP" altLang="en-US" sz="1600" b="1" i="0" u="none" strike="noStrike" dirty="0">
                          <a:solidFill>
                            <a:srgbClr val="375623"/>
                          </a:solidFill>
                          <a:effectLst/>
                          <a:highlight>
                            <a:srgbClr val="FFFF00"/>
                          </a:highlight>
                          <a:latin typeface="游ゴシック" panose="020B0400000000000000" pitchFamily="50" charset="-128"/>
                          <a:ea typeface="游ゴシック" panose="020B0400000000000000" pitchFamily="50" charset="-128"/>
                        </a:rPr>
                        <a:t>田中の会長年度</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58785757"/>
                  </a:ext>
                </a:extLst>
              </a:tr>
              <a:tr h="484263">
                <a:tc rowSpan="2">
                  <a:txBody>
                    <a:bodyPr/>
                    <a:lstStyle/>
                    <a:p>
                      <a:pPr algn="ctr" fontAlgn="ctr"/>
                      <a:r>
                        <a:rPr lang="en-US" altLang="ja-JP" sz="1600" b="1" i="0" u="none" strike="noStrike" dirty="0">
                          <a:solidFill>
                            <a:srgbClr val="00B050"/>
                          </a:solidFill>
                          <a:effectLst/>
                          <a:latin typeface="游ゴシック" panose="020B0400000000000000" pitchFamily="50" charset="-128"/>
                          <a:ea typeface="游ゴシック" panose="020B0400000000000000" pitchFamily="50" charset="-128"/>
                        </a:rPr>
                        <a:t>9</a:t>
                      </a:r>
                      <a:r>
                        <a:rPr lang="ja-JP" altLang="en-US" sz="1600" b="1" i="0" u="none" strike="noStrike" dirty="0">
                          <a:solidFill>
                            <a:srgbClr val="00B050"/>
                          </a:solidFill>
                          <a:effectLst/>
                          <a:latin typeface="游ゴシック" panose="020B0400000000000000" pitchFamily="50" charset="-128"/>
                          <a:ea typeface="游ゴシック" panose="020B0400000000000000" pitchFamily="50" charset="-128"/>
                        </a:rPr>
                        <a:t>年 経過</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EDEDED"/>
                    </a:solidFill>
                  </a:tcPr>
                </a:tc>
                <a:tc>
                  <a:txBody>
                    <a:bodyPr/>
                    <a:lstStyle/>
                    <a:p>
                      <a:pPr algn="ctr" fontAlgn="ct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a:noFill/>
                    </a:lnB>
                    <a:solidFill>
                      <a:srgbClr val="EDEDED"/>
                    </a:solidFill>
                  </a:tcPr>
                </a:tc>
                <a:tc>
                  <a:txBody>
                    <a:bodyPr/>
                    <a:lstStyle/>
                    <a:p>
                      <a:pPr algn="ctr" fontAlgn="ct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a:noFill/>
                    </a:lnB>
                    <a:solidFill>
                      <a:srgbClr val="EDEDED"/>
                    </a:solidFill>
                  </a:tcPr>
                </a:tc>
                <a:tc>
                  <a:txBody>
                    <a:bodyPr/>
                    <a:lstStyle/>
                    <a:p>
                      <a:pPr algn="ctr" fontAlgn="ct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a:noFill/>
                    </a:lnB>
                    <a:solidFill>
                      <a:srgbClr val="EDEDED"/>
                    </a:solidFill>
                  </a:tcPr>
                </a:tc>
                <a:tc>
                  <a:txBody>
                    <a:bodyPr/>
                    <a:lstStyle/>
                    <a:p>
                      <a:pPr algn="l" fontAlgn="ct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EDEDED"/>
                    </a:solidFill>
                  </a:tcPr>
                </a:tc>
                <a:tc>
                  <a:txBody>
                    <a:bodyPr/>
                    <a:lstStyle/>
                    <a:p>
                      <a:pPr algn="l" fontAlgn="ct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a:noFill/>
                    </a:lnL>
                    <a:lnR>
                      <a:noFill/>
                    </a:lnR>
                    <a:lnT w="6350" cap="flat" cmpd="sng" algn="ctr">
                      <a:solidFill>
                        <a:srgbClr val="000000"/>
                      </a:solidFill>
                      <a:prstDash val="dot"/>
                      <a:round/>
                      <a:headEnd type="none" w="med" len="med"/>
                      <a:tailEnd type="none" w="med" len="med"/>
                    </a:lnT>
                    <a:lnB>
                      <a:noFill/>
                    </a:lnB>
                    <a:solidFill>
                      <a:srgbClr val="EDEDED"/>
                    </a:solidFill>
                  </a:tcPr>
                </a:tc>
                <a:tc>
                  <a:txBody>
                    <a:bodyPr/>
                    <a:lstStyle/>
                    <a:p>
                      <a:pPr algn="l" fontAlgn="ctr"/>
                      <a:r>
                        <a:rPr lang="ja-JP" altLang="en-US" sz="11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a:noFill/>
                    </a:lnB>
                    <a:solidFill>
                      <a:srgbClr val="EDEDED"/>
                    </a:solidFill>
                  </a:tcPr>
                </a:tc>
                <a:extLst>
                  <a:ext uri="{0D108BD9-81ED-4DB2-BD59-A6C34878D82A}">
                    <a16:rowId xmlns:a16="http://schemas.microsoft.com/office/drawing/2014/main" val="2237044646"/>
                  </a:ext>
                </a:extLst>
              </a:tr>
              <a:tr h="484263">
                <a:tc vMerge="1">
                  <a:txBody>
                    <a:bodyPr/>
                    <a:lstStyle/>
                    <a:p>
                      <a:endParaRPr kumimoji="1" lang="ja-JP" altLang="en-US"/>
                    </a:p>
                  </a:txBody>
                  <a:tcPr/>
                </a:tc>
                <a:tc>
                  <a:txBody>
                    <a:bodyPr/>
                    <a:lstStyle/>
                    <a:p>
                      <a:pPr algn="ctr" fontAlgn="ct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EDEDED"/>
                    </a:solidFill>
                  </a:tcPr>
                </a:tc>
                <a:tc>
                  <a:txBody>
                    <a:bodyPr/>
                    <a:lstStyle/>
                    <a:p>
                      <a:pPr algn="ctr" fontAlgn="ct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EDEDED"/>
                    </a:solidFill>
                  </a:tcPr>
                </a:tc>
                <a:tc>
                  <a:txBody>
                    <a:bodyPr/>
                    <a:lstStyle/>
                    <a:p>
                      <a:pPr algn="ctr" fontAlgn="ct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EDEDED"/>
                    </a:solidFill>
                  </a:tcPr>
                </a:tc>
                <a:tc>
                  <a:txBody>
                    <a:bodyPr/>
                    <a:lstStyle/>
                    <a:p>
                      <a:pPr algn="l" fontAlgn="ct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EDEDED"/>
                    </a:solidFill>
                  </a:tcPr>
                </a:tc>
                <a:tc>
                  <a:txBody>
                    <a:bodyPr/>
                    <a:lstStyle/>
                    <a:p>
                      <a:pPr algn="l" fontAlgn="ct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a:noFill/>
                    </a:lnL>
                    <a:lnR>
                      <a:noFill/>
                    </a:lnR>
                    <a:lnT>
                      <a:noFill/>
                    </a:lnT>
                    <a:lnB w="6350" cap="flat" cmpd="sng" algn="ctr">
                      <a:solidFill>
                        <a:srgbClr val="000000"/>
                      </a:solidFill>
                      <a:prstDash val="dot"/>
                      <a:round/>
                      <a:headEnd type="none" w="med" len="med"/>
                      <a:tailEnd type="none" w="med" len="med"/>
                    </a:lnB>
                    <a:solidFill>
                      <a:srgbClr val="EDEDED"/>
                    </a:solidFill>
                  </a:tcPr>
                </a:tc>
                <a:tc>
                  <a:txBody>
                    <a:bodyPr/>
                    <a:lstStyle/>
                    <a:p>
                      <a:pPr algn="l" fontAlgn="ctr"/>
                      <a:r>
                        <a:rPr lang="ja-JP" altLang="en-US" sz="11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EDEDED"/>
                    </a:solidFill>
                  </a:tcPr>
                </a:tc>
                <a:extLst>
                  <a:ext uri="{0D108BD9-81ED-4DB2-BD59-A6C34878D82A}">
                    <a16:rowId xmlns:a16="http://schemas.microsoft.com/office/drawing/2014/main" val="3856524272"/>
                  </a:ext>
                </a:extLst>
              </a:tr>
              <a:tr h="564973">
                <a:tc>
                  <a:txBody>
                    <a:bodyPr/>
                    <a:lstStyle/>
                    <a:p>
                      <a:pPr algn="ctr" fontAlgn="ctr"/>
                      <a:r>
                        <a:rPr lang="en-US" altLang="ja-JP" sz="1600" b="1" i="0" u="none" strike="noStrike" dirty="0">
                          <a:solidFill>
                            <a:srgbClr val="000000"/>
                          </a:solidFill>
                          <a:effectLst/>
                          <a:latin typeface="游ゴシック" panose="020B0400000000000000" pitchFamily="50" charset="-128"/>
                          <a:ea typeface="游ゴシック" panose="020B0400000000000000" pitchFamily="50" charset="-128"/>
                        </a:rPr>
                        <a:t>2024. 6</a:t>
                      </a: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末</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600" b="1" i="0" u="none" strike="noStrike" dirty="0">
                          <a:solidFill>
                            <a:srgbClr val="000000"/>
                          </a:solidFill>
                          <a:effectLst/>
                          <a:latin typeface="游ゴシック" panose="020B0400000000000000" pitchFamily="50" charset="-128"/>
                          <a:ea typeface="游ゴシック" panose="020B0400000000000000" pitchFamily="50" charset="-128"/>
                        </a:rPr>
                        <a:t>140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600" b="1" i="0" u="none" strike="noStrike" dirty="0">
                          <a:solidFill>
                            <a:srgbClr val="0070C0"/>
                          </a:solidFill>
                          <a:effectLst/>
                          <a:latin typeface="游ゴシック" panose="020B0400000000000000" pitchFamily="50" charset="-128"/>
                          <a:ea typeface="游ゴシック" panose="020B0400000000000000" pitchFamily="50" charset="-128"/>
                        </a:rPr>
                        <a:t>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600" b="1" i="0" u="none" strike="noStrike" dirty="0">
                          <a:solidFill>
                            <a:srgbClr val="000000"/>
                          </a:solidFill>
                          <a:effectLst/>
                          <a:latin typeface="游ゴシック" panose="020B0400000000000000" pitchFamily="50" charset="-128"/>
                          <a:ea typeface="游ゴシック" panose="020B0400000000000000" pitchFamily="50" charset="-128"/>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rPr>
                        <a:t>現　　　在</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731278342"/>
                  </a:ext>
                </a:extLst>
              </a:tr>
            </a:tbl>
          </a:graphicData>
        </a:graphic>
      </p:graphicFrame>
    </p:spTree>
    <p:extLst>
      <p:ext uri="{BB962C8B-B14F-4D97-AF65-F5344CB8AC3E}">
        <p14:creationId xmlns:p14="http://schemas.microsoft.com/office/powerpoint/2010/main" val="5799199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AA5EFD-D5B6-527E-EFEF-0D69B9D62075}"/>
              </a:ext>
            </a:extLst>
          </p:cNvPr>
          <p:cNvSpPr>
            <a:spLocks noGrp="1"/>
          </p:cNvSpPr>
          <p:nvPr>
            <p:ph type="title"/>
          </p:nvPr>
        </p:nvSpPr>
        <p:spPr>
          <a:xfrm>
            <a:off x="443883" y="159799"/>
            <a:ext cx="11168109" cy="1029810"/>
          </a:xfrm>
          <a:solidFill>
            <a:schemeClr val="accent5">
              <a:lumMod val="20000"/>
              <a:lumOff val="80000"/>
            </a:schemeClr>
          </a:solidFill>
          <a:ln>
            <a:solidFill>
              <a:srgbClr val="0070C0"/>
            </a:solidFill>
          </a:ln>
        </p:spPr>
        <p:txBody>
          <a:bodyPr/>
          <a:lstStyle/>
          <a:p>
            <a:pPr algn="ctr"/>
            <a:r>
              <a:rPr kumimoji="1" lang="ja-JP" altLang="en-US" sz="3200" b="1" dirty="0">
                <a:latin typeface="+mn-ea"/>
                <a:ea typeface="+mn-ea"/>
              </a:rPr>
              <a:t>バスケットの神様　</a:t>
            </a:r>
            <a:r>
              <a:rPr kumimoji="1" lang="ja-JP" altLang="en-US" sz="3200" b="1" dirty="0">
                <a:solidFill>
                  <a:srgbClr val="FF0000"/>
                </a:solidFill>
                <a:latin typeface="+mn-ea"/>
                <a:ea typeface="+mn-ea"/>
              </a:rPr>
              <a:t>マイケル・ジョーダン</a:t>
            </a:r>
            <a:r>
              <a:rPr kumimoji="1" lang="ja-JP" altLang="en-US" sz="3200" b="1" dirty="0">
                <a:latin typeface="+mn-ea"/>
                <a:ea typeface="+mn-ea"/>
              </a:rPr>
              <a:t>の名言</a:t>
            </a:r>
            <a:r>
              <a:rPr kumimoji="1" lang="en-US" altLang="ja-JP" sz="3200" b="1" dirty="0">
                <a:latin typeface="+mn-ea"/>
                <a:ea typeface="+mn-ea"/>
              </a:rPr>
              <a:t>…</a:t>
            </a:r>
            <a:endParaRPr kumimoji="1" lang="ja-JP" altLang="en-US" b="1" dirty="0">
              <a:latin typeface="+mn-ea"/>
              <a:ea typeface="+mn-ea"/>
            </a:endParaRPr>
          </a:p>
        </p:txBody>
      </p:sp>
      <p:sp>
        <p:nvSpPr>
          <p:cNvPr id="3" name="コンテンツ プレースホルダー 2">
            <a:extLst>
              <a:ext uri="{FF2B5EF4-FFF2-40B4-BE49-F238E27FC236}">
                <a16:creationId xmlns:a16="http://schemas.microsoft.com/office/drawing/2014/main" id="{E21DEA51-5743-8088-CD0C-5ECCB9DA2EA7}"/>
              </a:ext>
            </a:extLst>
          </p:cNvPr>
          <p:cNvSpPr>
            <a:spLocks noGrp="1"/>
          </p:cNvSpPr>
          <p:nvPr>
            <p:ph idx="1"/>
          </p:nvPr>
        </p:nvSpPr>
        <p:spPr>
          <a:xfrm>
            <a:off x="838200" y="2148395"/>
            <a:ext cx="10515600" cy="4616389"/>
          </a:xfrm>
        </p:spPr>
        <p:txBody>
          <a:bodyPr/>
          <a:lstStyle/>
          <a:p>
            <a:pPr marL="0" indent="0" algn="ctr">
              <a:buNone/>
            </a:pPr>
            <a:r>
              <a:rPr kumimoji="1" lang="ja-JP" altLang="en-US" sz="2400" b="1" dirty="0">
                <a:latin typeface="游ゴシック" panose="020B0400000000000000" pitchFamily="50" charset="-128"/>
                <a:ea typeface="游ゴシック" panose="020B0400000000000000" pitchFamily="50" charset="-128"/>
              </a:rPr>
              <a:t>人生で </a:t>
            </a:r>
            <a:r>
              <a:rPr kumimoji="1" lang="en-US" altLang="ja-JP" sz="2400" b="1" dirty="0">
                <a:latin typeface="游ゴシック" panose="020B0400000000000000" pitchFamily="50" charset="-128"/>
                <a:ea typeface="游ゴシック" panose="020B0400000000000000" pitchFamily="50" charset="-128"/>
              </a:rPr>
              <a:t>9,000</a:t>
            </a:r>
            <a:r>
              <a:rPr kumimoji="1" lang="ja-JP" altLang="en-US" sz="2400" b="1" dirty="0">
                <a:latin typeface="游ゴシック" panose="020B0400000000000000" pitchFamily="50" charset="-128"/>
                <a:ea typeface="游ゴシック" panose="020B0400000000000000" pitchFamily="50" charset="-128"/>
              </a:rPr>
              <a:t>回以上は シュートを外した</a:t>
            </a:r>
            <a:endParaRPr kumimoji="1" lang="en-US" altLang="ja-JP" sz="2400" b="1" dirty="0">
              <a:latin typeface="游ゴシック" panose="020B0400000000000000" pitchFamily="50" charset="-128"/>
              <a:ea typeface="游ゴシック" panose="020B0400000000000000" pitchFamily="50" charset="-128"/>
            </a:endParaRPr>
          </a:p>
          <a:p>
            <a:pPr marL="0" indent="0" algn="ctr">
              <a:buNone/>
            </a:pPr>
            <a:r>
              <a:rPr lang="ja-JP" altLang="en-US" sz="2400" b="1" dirty="0">
                <a:latin typeface="游ゴシック" panose="020B0400000000000000" pitchFamily="50" charset="-128"/>
                <a:ea typeface="游ゴシック" panose="020B0400000000000000" pitchFamily="50" charset="-128"/>
              </a:rPr>
              <a:t>およそ</a:t>
            </a:r>
            <a:r>
              <a:rPr lang="en-US" altLang="ja-JP" sz="2400" b="1" dirty="0">
                <a:latin typeface="游ゴシック" panose="020B0400000000000000" pitchFamily="50" charset="-128"/>
                <a:ea typeface="游ゴシック" panose="020B0400000000000000" pitchFamily="50" charset="-128"/>
              </a:rPr>
              <a:t>300</a:t>
            </a:r>
            <a:r>
              <a:rPr lang="ja-JP" altLang="en-US" sz="2400" b="1" dirty="0">
                <a:latin typeface="游ゴシック" panose="020B0400000000000000" pitchFamily="50" charset="-128"/>
                <a:ea typeface="游ゴシック" panose="020B0400000000000000" pitchFamily="50" charset="-128"/>
              </a:rPr>
              <a:t>試合は 負けただろう</a:t>
            </a:r>
            <a:endParaRPr lang="en-US" altLang="ja-JP" sz="2400" b="1" dirty="0">
              <a:latin typeface="游ゴシック" panose="020B0400000000000000" pitchFamily="50" charset="-128"/>
              <a:ea typeface="游ゴシック" panose="020B0400000000000000" pitchFamily="50" charset="-128"/>
            </a:endParaRPr>
          </a:p>
          <a:p>
            <a:pPr marL="0" indent="0" algn="ctr">
              <a:buNone/>
            </a:pPr>
            <a:r>
              <a:rPr kumimoji="1" lang="en-US" altLang="ja-JP" sz="2400" b="1" dirty="0">
                <a:latin typeface="游ゴシック" panose="020B0400000000000000" pitchFamily="50" charset="-128"/>
                <a:ea typeface="游ゴシック" panose="020B0400000000000000" pitchFamily="50" charset="-128"/>
              </a:rPr>
              <a:t>26</a:t>
            </a:r>
            <a:r>
              <a:rPr kumimoji="1" lang="ja-JP" altLang="en-US" sz="2400" b="1" dirty="0">
                <a:latin typeface="游ゴシック" panose="020B0400000000000000" pitchFamily="50" charset="-128"/>
                <a:ea typeface="游ゴシック" panose="020B0400000000000000" pitchFamily="50" charset="-128"/>
              </a:rPr>
              <a:t>回は 大事なウィニングショットを 任され</a:t>
            </a:r>
            <a:endParaRPr kumimoji="1" lang="en-US" altLang="ja-JP" sz="2400" b="1" dirty="0">
              <a:latin typeface="游ゴシック" panose="020B0400000000000000" pitchFamily="50" charset="-128"/>
              <a:ea typeface="游ゴシック" panose="020B0400000000000000" pitchFamily="50" charset="-128"/>
            </a:endParaRPr>
          </a:p>
          <a:p>
            <a:pPr marL="0" indent="0" algn="ctr">
              <a:buNone/>
            </a:pPr>
            <a:r>
              <a:rPr lang="ja-JP" altLang="en-US" sz="2400" b="1" dirty="0">
                <a:latin typeface="游ゴシック" panose="020B0400000000000000" pitchFamily="50" charset="-128"/>
                <a:ea typeface="游ゴシック" panose="020B0400000000000000" pitchFamily="50" charset="-128"/>
              </a:rPr>
              <a:t>それを外した！</a:t>
            </a:r>
            <a:endParaRPr lang="en-US" altLang="ja-JP" sz="2400" b="1" dirty="0">
              <a:latin typeface="游ゴシック" panose="020B0400000000000000" pitchFamily="50" charset="-128"/>
              <a:ea typeface="游ゴシック" panose="020B0400000000000000" pitchFamily="50" charset="-128"/>
            </a:endParaRPr>
          </a:p>
          <a:p>
            <a:pPr marL="0" indent="0" algn="ctr">
              <a:buNone/>
            </a:pPr>
            <a:r>
              <a:rPr kumimoji="1" lang="ja-JP" altLang="en-US" sz="2400" b="1" dirty="0">
                <a:latin typeface="游ゴシック" panose="020B0400000000000000" pitchFamily="50" charset="-128"/>
                <a:ea typeface="游ゴシック" panose="020B0400000000000000" pitchFamily="50" charset="-128"/>
              </a:rPr>
              <a:t>人生で、何度も何度も、ミスを繰り返してきた</a:t>
            </a:r>
            <a:endParaRPr kumimoji="1" lang="en-US" altLang="ja-JP" sz="2400" b="1" dirty="0">
              <a:latin typeface="游ゴシック" panose="020B0400000000000000" pitchFamily="50" charset="-128"/>
              <a:ea typeface="游ゴシック" panose="020B0400000000000000" pitchFamily="50" charset="-128"/>
            </a:endParaRPr>
          </a:p>
          <a:p>
            <a:pPr marL="0" indent="0" algn="ctr">
              <a:buNone/>
            </a:pPr>
            <a:endParaRPr kumimoji="1" lang="en-US" altLang="ja-JP" sz="2400" dirty="0">
              <a:latin typeface="游ゴシック" panose="020B0400000000000000" pitchFamily="50" charset="-128"/>
              <a:ea typeface="游ゴシック" panose="020B0400000000000000" pitchFamily="50" charset="-128"/>
            </a:endParaRPr>
          </a:p>
          <a:p>
            <a:pPr marL="0" indent="0" algn="ctr">
              <a:buNone/>
            </a:pPr>
            <a:r>
              <a:rPr lang="ja-JP" altLang="en-US" sz="4400" b="1" dirty="0">
                <a:solidFill>
                  <a:srgbClr val="7030A0"/>
                </a:solidFill>
                <a:latin typeface="游ゴシック" panose="020B0400000000000000" pitchFamily="50" charset="-128"/>
                <a:ea typeface="游ゴシック" panose="020B0400000000000000" pitchFamily="50" charset="-128"/>
              </a:rPr>
              <a:t>だから私は</a:t>
            </a:r>
            <a:endParaRPr lang="en-US" altLang="ja-JP" sz="4400" b="1" dirty="0">
              <a:solidFill>
                <a:srgbClr val="7030A0"/>
              </a:solidFill>
              <a:latin typeface="游ゴシック" panose="020B0400000000000000" pitchFamily="50" charset="-128"/>
              <a:ea typeface="游ゴシック" panose="020B0400000000000000" pitchFamily="50" charset="-128"/>
            </a:endParaRPr>
          </a:p>
          <a:p>
            <a:pPr marL="0" indent="0" algn="ctr">
              <a:buNone/>
            </a:pPr>
            <a:r>
              <a:rPr kumimoji="1" lang="ja-JP" altLang="en-US" sz="4400" b="1" dirty="0">
                <a:solidFill>
                  <a:srgbClr val="7030A0"/>
                </a:solidFill>
                <a:latin typeface="游ゴシック" panose="020B0400000000000000" pitchFamily="50" charset="-128"/>
                <a:ea typeface="游ゴシック" panose="020B0400000000000000" pitchFamily="50" charset="-128"/>
              </a:rPr>
              <a:t>成功した！</a:t>
            </a:r>
          </a:p>
        </p:txBody>
      </p:sp>
      <p:pic>
        <p:nvPicPr>
          <p:cNvPr id="1026" name="Picture 2" descr="楽天市場】NBA ブルズ マイケル・ジョーダン レコード ミニ ...">
            <a:extLst>
              <a:ext uri="{FF2B5EF4-FFF2-40B4-BE49-F238E27FC236}">
                <a16:creationId xmlns:a16="http://schemas.microsoft.com/office/drawing/2014/main" id="{04B8C17F-4D91-1E89-97B2-CCA86C7A10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85050" y="4624125"/>
            <a:ext cx="1868750" cy="186875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写真家vsナイキ間のジャンプマンロゴやジョーダンの写真を巡る ...">
            <a:extLst>
              <a:ext uri="{FF2B5EF4-FFF2-40B4-BE49-F238E27FC236}">
                <a16:creationId xmlns:a16="http://schemas.microsoft.com/office/drawing/2014/main" id="{B140F274-A145-D3FD-D422-DEF3A12559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4531" y="2148395"/>
            <a:ext cx="2496845" cy="16778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7457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80">
                                          <p:stCondLst>
                                            <p:cond delay="0"/>
                                          </p:stCondLst>
                                        </p:cTn>
                                        <p:tgtEl>
                                          <p:spTgt spid="1026"/>
                                        </p:tgtEl>
                                      </p:cBhvr>
                                    </p:animEffect>
                                    <p:anim calcmode="lin" valueType="num">
                                      <p:cBhvr>
                                        <p:cTn id="8" dur="1822" tmFilter="0,0; 0.14,0.36; 0.43,0.73; 0.71,0.91; 1.0,1.0">
                                          <p:stCondLst>
                                            <p:cond delay="0"/>
                                          </p:stCondLst>
                                        </p:cTn>
                                        <p:tgtEl>
                                          <p:spTgt spid="102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2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2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2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26"/>
                                        </p:tgtEl>
                                        <p:attrNameLst>
                                          <p:attrName>ppt_y</p:attrName>
                                        </p:attrNameLst>
                                      </p:cBhvr>
                                      <p:tavLst>
                                        <p:tav tm="0" fmla="#ppt_y-sin(pi*$)/81">
                                          <p:val>
                                            <p:fltVal val="0"/>
                                          </p:val>
                                        </p:tav>
                                        <p:tav tm="100000">
                                          <p:val>
                                            <p:fltVal val="1"/>
                                          </p:val>
                                        </p:tav>
                                      </p:tavLst>
                                    </p:anim>
                                    <p:animScale>
                                      <p:cBhvr>
                                        <p:cTn id="13" dur="26">
                                          <p:stCondLst>
                                            <p:cond delay="650"/>
                                          </p:stCondLst>
                                        </p:cTn>
                                        <p:tgtEl>
                                          <p:spTgt spid="1026"/>
                                        </p:tgtEl>
                                      </p:cBhvr>
                                      <p:to x="100000" y="60000"/>
                                    </p:animScale>
                                    <p:animScale>
                                      <p:cBhvr>
                                        <p:cTn id="14" dur="166" decel="50000">
                                          <p:stCondLst>
                                            <p:cond delay="676"/>
                                          </p:stCondLst>
                                        </p:cTn>
                                        <p:tgtEl>
                                          <p:spTgt spid="1026"/>
                                        </p:tgtEl>
                                      </p:cBhvr>
                                      <p:to x="100000" y="100000"/>
                                    </p:animScale>
                                    <p:animScale>
                                      <p:cBhvr>
                                        <p:cTn id="15" dur="26">
                                          <p:stCondLst>
                                            <p:cond delay="1312"/>
                                          </p:stCondLst>
                                        </p:cTn>
                                        <p:tgtEl>
                                          <p:spTgt spid="1026"/>
                                        </p:tgtEl>
                                      </p:cBhvr>
                                      <p:to x="100000" y="80000"/>
                                    </p:animScale>
                                    <p:animScale>
                                      <p:cBhvr>
                                        <p:cTn id="16" dur="166" decel="50000">
                                          <p:stCondLst>
                                            <p:cond delay="1338"/>
                                          </p:stCondLst>
                                        </p:cTn>
                                        <p:tgtEl>
                                          <p:spTgt spid="1026"/>
                                        </p:tgtEl>
                                      </p:cBhvr>
                                      <p:to x="100000" y="100000"/>
                                    </p:animScale>
                                    <p:animScale>
                                      <p:cBhvr>
                                        <p:cTn id="17" dur="26">
                                          <p:stCondLst>
                                            <p:cond delay="1642"/>
                                          </p:stCondLst>
                                        </p:cTn>
                                        <p:tgtEl>
                                          <p:spTgt spid="1026"/>
                                        </p:tgtEl>
                                      </p:cBhvr>
                                      <p:to x="100000" y="90000"/>
                                    </p:animScale>
                                    <p:animScale>
                                      <p:cBhvr>
                                        <p:cTn id="18" dur="166" decel="50000">
                                          <p:stCondLst>
                                            <p:cond delay="1668"/>
                                          </p:stCondLst>
                                        </p:cTn>
                                        <p:tgtEl>
                                          <p:spTgt spid="1026"/>
                                        </p:tgtEl>
                                      </p:cBhvr>
                                      <p:to x="100000" y="100000"/>
                                    </p:animScale>
                                    <p:animScale>
                                      <p:cBhvr>
                                        <p:cTn id="19" dur="26">
                                          <p:stCondLst>
                                            <p:cond delay="1808"/>
                                          </p:stCondLst>
                                        </p:cTn>
                                        <p:tgtEl>
                                          <p:spTgt spid="1026"/>
                                        </p:tgtEl>
                                      </p:cBhvr>
                                      <p:to x="100000" y="95000"/>
                                    </p:animScale>
                                    <p:animScale>
                                      <p:cBhvr>
                                        <p:cTn id="20" dur="166" decel="50000">
                                          <p:stCondLst>
                                            <p:cond delay="1834"/>
                                          </p:stCondLst>
                                        </p:cTn>
                                        <p:tgtEl>
                                          <p:spTgt spid="102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4">
            <a:extLst>
              <a:ext uri="{FF2B5EF4-FFF2-40B4-BE49-F238E27FC236}">
                <a16:creationId xmlns:a16="http://schemas.microsoft.com/office/drawing/2014/main" id="{E28A4272-2D17-B367-B2B7-203B01118B3F}"/>
              </a:ext>
            </a:extLst>
          </p:cNvPr>
          <p:cNvSpPr>
            <a:spLocks noGrp="1"/>
          </p:cNvSpPr>
          <p:nvPr>
            <p:ph idx="1"/>
          </p:nvPr>
        </p:nvSpPr>
        <p:spPr>
          <a:xfrm>
            <a:off x="904413" y="988588"/>
            <a:ext cx="10383174" cy="4880823"/>
          </a:xfrm>
        </p:spPr>
        <p:txBody>
          <a:bodyPr>
            <a:normAutofit/>
          </a:bodyPr>
          <a:lstStyle/>
          <a:p>
            <a:pPr marL="0" indent="0" algn="ctr">
              <a:buNone/>
            </a:pPr>
            <a:r>
              <a:rPr lang="ja-JP" altLang="en-US" sz="4000" b="1" dirty="0">
                <a:solidFill>
                  <a:srgbClr val="FF0000"/>
                </a:solidFill>
                <a:latin typeface="游ゴシック" panose="020B0400000000000000" pitchFamily="50" charset="-128"/>
                <a:ea typeface="游ゴシック" panose="020B0400000000000000" pitchFamily="50" charset="-128"/>
              </a:rPr>
              <a:t>「負けたことがある」</a:t>
            </a:r>
            <a:endParaRPr lang="en-US" altLang="ja-JP" sz="4000" b="1" dirty="0">
              <a:solidFill>
                <a:srgbClr val="FF0000"/>
              </a:solidFill>
              <a:latin typeface="游ゴシック" panose="020B0400000000000000" pitchFamily="50" charset="-128"/>
              <a:ea typeface="游ゴシック" panose="020B0400000000000000" pitchFamily="50" charset="-128"/>
            </a:endParaRPr>
          </a:p>
          <a:p>
            <a:pPr marL="0" indent="0" algn="ctr">
              <a:buNone/>
            </a:pPr>
            <a:r>
              <a:rPr lang="ja-JP" altLang="en-US" sz="3600" b="1" dirty="0">
                <a:latin typeface="游ゴシック" panose="020B0400000000000000" pitchFamily="50" charset="-128"/>
                <a:ea typeface="游ゴシック" panose="020B0400000000000000" pitchFamily="50" charset="-128"/>
              </a:rPr>
              <a:t>というのが</a:t>
            </a:r>
            <a:endParaRPr lang="en-US" altLang="ja-JP" dirty="0">
              <a:latin typeface="游ゴシック" panose="020B0400000000000000" pitchFamily="50" charset="-128"/>
              <a:ea typeface="游ゴシック" panose="020B0400000000000000" pitchFamily="50" charset="-128"/>
            </a:endParaRPr>
          </a:p>
          <a:p>
            <a:pPr marL="0" indent="0">
              <a:buNone/>
            </a:pPr>
            <a:endParaRPr lang="en-US" altLang="ja-JP" sz="4000" dirty="0">
              <a:latin typeface="游ゴシック" panose="020B0400000000000000" pitchFamily="50" charset="-128"/>
              <a:ea typeface="游ゴシック" panose="020B0400000000000000" pitchFamily="50" charset="-128"/>
            </a:endParaRPr>
          </a:p>
          <a:p>
            <a:pPr marL="0" indent="0" algn="ctr">
              <a:buNone/>
            </a:pPr>
            <a:r>
              <a:rPr lang="ja-JP" altLang="en-US" sz="4000" b="1" dirty="0">
                <a:latin typeface="游ゴシック" panose="020B0400000000000000" pitchFamily="50" charset="-128"/>
                <a:ea typeface="游ゴシック" panose="020B0400000000000000" pitchFamily="50" charset="-128"/>
              </a:rPr>
              <a:t>いつか</a:t>
            </a:r>
            <a:r>
              <a:rPr lang="ja-JP" altLang="en-US" sz="4000" dirty="0">
                <a:latin typeface="游ゴシック" panose="020B0400000000000000" pitchFamily="50" charset="-128"/>
                <a:ea typeface="游ゴシック" panose="020B0400000000000000" pitchFamily="50" charset="-128"/>
              </a:rPr>
              <a:t>　</a:t>
            </a:r>
            <a:endParaRPr lang="en-US" altLang="ja-JP" sz="4000" dirty="0">
              <a:latin typeface="游ゴシック" panose="020B0400000000000000" pitchFamily="50" charset="-128"/>
              <a:ea typeface="游ゴシック" panose="020B0400000000000000" pitchFamily="50" charset="-128"/>
            </a:endParaRPr>
          </a:p>
          <a:p>
            <a:pPr marL="0" indent="0">
              <a:buNone/>
            </a:pPr>
            <a:endParaRPr lang="en-US" altLang="ja-JP" sz="4000" dirty="0">
              <a:latin typeface="游ゴシック" panose="020B0400000000000000" pitchFamily="50" charset="-128"/>
              <a:ea typeface="游ゴシック" panose="020B0400000000000000" pitchFamily="50" charset="-128"/>
            </a:endParaRPr>
          </a:p>
          <a:p>
            <a:pPr marL="0" indent="0" algn="ctr">
              <a:buNone/>
            </a:pPr>
            <a:r>
              <a:rPr lang="ja-JP" altLang="en-US" sz="4800" b="1" dirty="0">
                <a:solidFill>
                  <a:srgbClr val="7030A0"/>
                </a:solidFill>
                <a:latin typeface="游ゴシック" panose="020B0400000000000000" pitchFamily="50" charset="-128"/>
                <a:ea typeface="游ゴシック" panose="020B0400000000000000" pitchFamily="50" charset="-128"/>
              </a:rPr>
              <a:t>「大きな財産」になる！！</a:t>
            </a:r>
            <a:r>
              <a:rPr lang="ja-JP" altLang="en-US" sz="4400" b="1" dirty="0">
                <a:solidFill>
                  <a:srgbClr val="7030A0"/>
                </a:solidFill>
                <a:latin typeface="游ゴシック" panose="020B0400000000000000" pitchFamily="50" charset="-128"/>
                <a:ea typeface="游ゴシック" panose="020B0400000000000000" pitchFamily="50" charset="-128"/>
              </a:rPr>
              <a:t>　</a:t>
            </a:r>
          </a:p>
        </p:txBody>
      </p:sp>
      <p:sp>
        <p:nvSpPr>
          <p:cNvPr id="4" name="テキスト ボックス 3">
            <a:extLst>
              <a:ext uri="{FF2B5EF4-FFF2-40B4-BE49-F238E27FC236}">
                <a16:creationId xmlns:a16="http://schemas.microsoft.com/office/drawing/2014/main" id="{46B4E465-6E6D-3D80-9520-85E0CC493995}"/>
              </a:ext>
            </a:extLst>
          </p:cNvPr>
          <p:cNvSpPr txBox="1"/>
          <p:nvPr/>
        </p:nvSpPr>
        <p:spPr>
          <a:xfrm>
            <a:off x="11623089" y="6452628"/>
            <a:ext cx="459420" cy="260328"/>
          </a:xfrm>
          <a:prstGeom prst="rect">
            <a:avLst/>
          </a:prstGeom>
          <a:noFill/>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20</a:t>
            </a:r>
          </a:p>
        </p:txBody>
      </p:sp>
    </p:spTree>
    <p:extLst>
      <p:ext uri="{BB962C8B-B14F-4D97-AF65-F5344CB8AC3E}">
        <p14:creationId xmlns:p14="http://schemas.microsoft.com/office/powerpoint/2010/main" val="3349039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fade">
                                      <p:cBhvr>
                                        <p:cTn id="19" dur="1000"/>
                                        <p:tgtEl>
                                          <p:spTgt spid="5">
                                            <p:txEl>
                                              <p:pRg st="3" end="3"/>
                                            </p:txEl>
                                          </p:spTgt>
                                        </p:tgtEl>
                                      </p:cBhvr>
                                    </p:animEffect>
                                    <p:anim calcmode="lin" valueType="num">
                                      <p:cBhvr>
                                        <p:cTn id="20"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fade">
                                      <p:cBhvr>
                                        <p:cTn id="24" dur="1000"/>
                                        <p:tgtEl>
                                          <p:spTgt spid="5">
                                            <p:txEl>
                                              <p:pRg st="5" end="5"/>
                                            </p:txEl>
                                          </p:spTgt>
                                        </p:tgtEl>
                                      </p:cBhvr>
                                    </p:animEffect>
                                    <p:anim calcmode="lin" valueType="num">
                                      <p:cBhvr>
                                        <p:cTn id="25"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4">
              <a:lumMod val="20000"/>
              <a:lumOff val="80000"/>
            </a:schemeClr>
          </a:solidFill>
          <a:ln>
            <a:solidFill>
              <a:schemeClr val="accent1"/>
            </a:solidFill>
          </a:ln>
        </p:spPr>
        <p:txBody>
          <a:bodyPr>
            <a:normAutofit/>
          </a:bodyPr>
          <a:lstStyle/>
          <a:p>
            <a:pPr algn="ctr"/>
            <a:r>
              <a:rPr kumimoji="1" lang="ja-JP" altLang="en-US" sz="2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ja-JP" altLang="en-US" sz="3200" b="1" i="0" u="none" strike="noStrike" kern="1200" cap="none" spc="0" normalizeH="0" baseline="0" noProof="0" dirty="0">
                <a:ln>
                  <a:noFill/>
                </a:ln>
                <a:solidFill>
                  <a:prstClr val="black"/>
                </a:solidFill>
                <a:effectLst/>
                <a:uLnTx/>
                <a:uFillTx/>
                <a:latin typeface="+mn-ea"/>
                <a:ea typeface="+mn-ea"/>
                <a:cs typeface="+mn-cs"/>
              </a:rPr>
              <a:t>③ 注がれる</a:t>
            </a:r>
            <a:r>
              <a:rPr kumimoji="1" lang="ja-JP" altLang="en-US" sz="3200" b="1" i="0" u="none" strike="noStrike" kern="1200" cap="none" spc="0" normalizeH="0" baseline="0" noProof="0" dirty="0">
                <a:ln>
                  <a:noFill/>
                </a:ln>
                <a:solidFill>
                  <a:srgbClr val="0070C0"/>
                </a:solidFill>
                <a:effectLst/>
                <a:uLnTx/>
                <a:uFillTx/>
                <a:latin typeface="+mn-ea"/>
                <a:ea typeface="+mn-ea"/>
                <a:cs typeface="+mn-cs"/>
              </a:rPr>
              <a:t>水</a:t>
            </a:r>
            <a:r>
              <a:rPr kumimoji="1" lang="ja-JP" altLang="en-US" sz="3200" b="1" i="0" u="none" strike="noStrike" kern="1200" cap="none" spc="0" normalizeH="0" baseline="0" noProof="0" dirty="0">
                <a:ln>
                  <a:noFill/>
                </a:ln>
                <a:solidFill>
                  <a:prstClr val="black"/>
                </a:solidFill>
                <a:effectLst/>
                <a:uLnTx/>
                <a:uFillTx/>
                <a:latin typeface="+mn-ea"/>
                <a:ea typeface="+mn-ea"/>
                <a:cs typeface="+mn-cs"/>
              </a:rPr>
              <a:t>　⇒　</a:t>
            </a:r>
            <a:r>
              <a:rPr kumimoji="1" lang="ja-JP" altLang="en-US" sz="3200" b="1" i="0" u="none" strike="noStrike" kern="1200" cap="none" spc="0" normalizeH="0" baseline="0" noProof="0" dirty="0">
                <a:ln>
                  <a:noFill/>
                </a:ln>
                <a:solidFill>
                  <a:srgbClr val="FF0000"/>
                </a:solidFill>
                <a:effectLst/>
                <a:uLnTx/>
                <a:uFillTx/>
                <a:latin typeface="+mn-ea"/>
                <a:ea typeface="+mn-ea"/>
                <a:cs typeface="+mn-cs"/>
              </a:rPr>
              <a:t>現会員</a:t>
            </a:r>
            <a:r>
              <a:rPr kumimoji="1" lang="ja-JP" altLang="en-US" sz="3200" b="1" i="0" u="none" strike="noStrike" kern="1200" cap="none" spc="0" normalizeH="0" baseline="0" noProof="0" dirty="0">
                <a:ln>
                  <a:noFill/>
                </a:ln>
                <a:effectLst/>
                <a:uLnTx/>
                <a:uFillTx/>
                <a:latin typeface="+mn-ea"/>
                <a:ea typeface="+mn-ea"/>
                <a:cs typeface="+mn-cs"/>
              </a:rPr>
              <a:t>の備え　</a:t>
            </a:r>
            <a:r>
              <a:rPr kumimoji="1" lang="ja-JP" altLang="en-US" sz="3200" b="1" i="0" u="none" strike="noStrike" kern="1200" cap="none" spc="0" normalizeH="0" baseline="0" noProof="0" dirty="0">
                <a:ln>
                  <a:noFill/>
                </a:ln>
                <a:solidFill>
                  <a:prstClr val="black"/>
                </a:solidFill>
                <a:effectLst/>
                <a:uLnTx/>
                <a:uFillTx/>
                <a:latin typeface="+mn-ea"/>
                <a:ea typeface="+mn-ea"/>
                <a:cs typeface="+mn-cs"/>
              </a:rPr>
              <a:t>⇒　</a:t>
            </a:r>
            <a:r>
              <a:rPr kumimoji="1" lang="ja-JP" altLang="en-US" sz="3200" b="1" i="0" u="none" strike="noStrike" kern="1200" cap="none" spc="0" normalizeH="0" baseline="0" noProof="0" dirty="0">
                <a:ln>
                  <a:noFill/>
                </a:ln>
                <a:solidFill>
                  <a:schemeClr val="accent2">
                    <a:lumMod val="75000"/>
                  </a:schemeClr>
                </a:solidFill>
                <a:effectLst/>
                <a:uLnTx/>
                <a:uFillTx/>
                <a:latin typeface="+mn-ea"/>
                <a:ea typeface="+mn-ea"/>
                <a:cs typeface="+mn-cs"/>
              </a:rPr>
              <a:t>寛容</a:t>
            </a:r>
            <a:r>
              <a:rPr kumimoji="1" lang="ja-JP" altLang="en-US" sz="3200" b="1" i="0" u="none" strike="noStrike" kern="1200" cap="none" spc="0" normalizeH="0" baseline="0" noProof="0" dirty="0">
                <a:ln>
                  <a:noFill/>
                </a:ln>
                <a:solidFill>
                  <a:srgbClr val="7030A0"/>
                </a:solidFill>
                <a:effectLst/>
                <a:uLnTx/>
                <a:uFillTx/>
                <a:latin typeface="+mn-ea"/>
                <a:ea typeface="+mn-ea"/>
                <a:cs typeface="+mn-cs"/>
              </a:rPr>
              <a:t>で公平な心</a:t>
            </a:r>
            <a:endParaRPr kumimoji="1" lang="ja-JP" altLang="en-US" sz="3200" b="1" dirty="0">
              <a:solidFill>
                <a:srgbClr val="7030A0"/>
              </a:solidFill>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pPr marL="0" indent="0">
              <a:buNone/>
            </a:pPr>
            <a:endParaRPr kumimoji="1" lang="en-US" altLang="ja-JP"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dirty="0">
                <a:latin typeface="游ゴシック" panose="020F0502020204030204"/>
                <a:ea typeface="游ゴシック" panose="020B0400000000000000" pitchFamily="50" charset="-128"/>
              </a:rPr>
              <a:t>　</a:t>
            </a:r>
            <a:r>
              <a:rPr lang="ja-JP" altLang="en-US" sz="2000" b="1" dirty="0">
                <a:solidFill>
                  <a:srgbClr val="0070C0"/>
                </a:solidFill>
                <a:latin typeface="游ゴシック" panose="020F0502020204030204"/>
                <a:ea typeface="游ゴシック" panose="020B0400000000000000" pitchFamily="50" charset="-128"/>
              </a:rPr>
              <a:t>自問</a:t>
            </a:r>
            <a:r>
              <a:rPr lang="ja-JP" altLang="en-US" sz="2000" b="1" dirty="0">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自分たちが勝手にインクリューシブなクラブだと錯覚していないか？</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すべての会員から、他会員への</a:t>
            </a:r>
            <a:r>
              <a:rPr kumimoji="1" lang="ja-JP" altLang="en-US" sz="2000" b="1" i="0" u="none" strike="noStrike" kern="1200" cap="none" spc="0" normalizeH="0" baseline="0" noProof="0" dirty="0">
                <a:ln>
                  <a:noFill/>
                </a:ln>
                <a:solidFill>
                  <a:srgbClr val="00B050"/>
                </a:solidFill>
                <a:effectLst/>
                <a:highlight>
                  <a:srgbClr val="FFFF00"/>
                </a:highlight>
                <a:uLnTx/>
                <a:uFillTx/>
                <a:latin typeface="游ゴシック" panose="020F0502020204030204"/>
                <a:ea typeface="游ゴシック" panose="020B0400000000000000" pitchFamily="50" charset="-128"/>
              </a:rPr>
              <a:t>温かい配慮</a:t>
            </a:r>
            <a:r>
              <a:rPr kumimoji="1" lang="ja-JP" altLang="en-US" sz="20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rPr>
              <a:t>（</a:t>
            </a:r>
            <a:r>
              <a:rPr kumimoji="1" lang="en-US" altLang="ja-JP" sz="20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rPr>
              <a:t>equity</a:t>
            </a:r>
            <a:r>
              <a:rPr kumimoji="1" lang="ja-JP" altLang="en-US" sz="20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rPr>
              <a:t>）</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が行き届いているか？</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lang="ja-JP" altLang="en-US" sz="2000" b="1" dirty="0">
                <a:latin typeface="游ゴシック" panose="020F0502020204030204"/>
                <a:ea typeface="游ゴシック" panose="020B0400000000000000" pitchFamily="50" charset="-128"/>
              </a:rPr>
              <a:t>① </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女性差別、② 年齢格差、③ 年齢序列　の問題はないか？）</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b="1" dirty="0">
                <a:solidFill>
                  <a:srgbClr val="0070C0"/>
                </a:solidFill>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結論</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すべてにおいて相手の立場にたって考えてあげられているだろうか？</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100</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年前、 </a:t>
            </a:r>
            <a:r>
              <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P.</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ハリスはそれを</a:t>
            </a:r>
            <a:r>
              <a:rPr kumimoji="1" lang="ja-JP" altLang="en-US" sz="20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rPr>
              <a:t>「寛容さ」（</a:t>
            </a:r>
            <a:r>
              <a:rPr kumimoji="1" lang="en-US" altLang="ja-JP" sz="20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rPr>
              <a:t>tolerance</a:t>
            </a:r>
            <a:r>
              <a:rPr kumimoji="1" lang="ja-JP" altLang="en-US" sz="20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rPr>
              <a:t>）</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と言っています</a:t>
            </a:r>
            <a:endParaRPr kumimoji="1" lang="ja-JP" altLang="en-US" b="1" dirty="0"/>
          </a:p>
        </p:txBody>
      </p:sp>
    </p:spTree>
    <p:extLst>
      <p:ext uri="{BB962C8B-B14F-4D97-AF65-F5344CB8AC3E}">
        <p14:creationId xmlns:p14="http://schemas.microsoft.com/office/powerpoint/2010/main" val="2652181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1000"/>
                                        <p:tgtEl>
                                          <p:spTgt spid="3">
                                            <p:txEl>
                                              <p:pRg st="6" end="6"/>
                                            </p:txEl>
                                          </p:spTgt>
                                        </p:tgtEl>
                                      </p:cBhvr>
                                    </p:animEffect>
                                    <p:anim calcmode="lin" valueType="num">
                                      <p:cBhvr>
                                        <p:cTn id="2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fade">
                                      <p:cBhvr>
                                        <p:cTn id="29" dur="1000"/>
                                        <p:tgtEl>
                                          <p:spTgt spid="3">
                                            <p:txEl>
                                              <p:pRg st="7" end="7"/>
                                            </p:txEl>
                                          </p:spTgt>
                                        </p:tgtEl>
                                      </p:cBhvr>
                                    </p:animEffect>
                                    <p:anim calcmode="lin" valueType="num">
                                      <p:cBhvr>
                                        <p:cTn id="3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fade">
                                      <p:cBhvr>
                                        <p:cTn id="34" dur="1000"/>
                                        <p:tgtEl>
                                          <p:spTgt spid="3">
                                            <p:txEl>
                                              <p:pRg st="9" end="9"/>
                                            </p:txEl>
                                          </p:spTgt>
                                        </p:tgtEl>
                                      </p:cBhvr>
                                    </p:animEffect>
                                    <p:anim calcmode="lin" valueType="num">
                                      <p:cBhvr>
                                        <p:cTn id="3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C8E6B0-1B88-74EF-6D8F-C3641D62FDFD}"/>
              </a:ext>
            </a:extLst>
          </p:cNvPr>
          <p:cNvSpPr>
            <a:spLocks noGrp="1"/>
          </p:cNvSpPr>
          <p:nvPr>
            <p:ph type="title"/>
          </p:nvPr>
        </p:nvSpPr>
        <p:spPr>
          <a:xfrm>
            <a:off x="532660" y="98794"/>
            <a:ext cx="11185864" cy="1037547"/>
          </a:xfrm>
          <a:solidFill>
            <a:schemeClr val="accent1">
              <a:lumMod val="20000"/>
              <a:lumOff val="80000"/>
            </a:schemeClr>
          </a:solidFill>
          <a:ln>
            <a:solidFill>
              <a:schemeClr val="accent1"/>
            </a:solidFill>
          </a:ln>
        </p:spPr>
        <p:txBody>
          <a:bodyPr>
            <a:normAutofit/>
          </a:bodyPr>
          <a:lstStyle/>
          <a:p>
            <a:pPr algn="ctr"/>
            <a:r>
              <a:rPr kumimoji="1" lang="en-US" altLang="ja-JP" sz="3600" b="1" dirty="0">
                <a:latin typeface="+mn-ea"/>
                <a:ea typeface="+mn-ea"/>
              </a:rPr>
              <a:t>RI </a:t>
            </a:r>
            <a:r>
              <a:rPr kumimoji="1" lang="ja-JP" altLang="en-US" sz="3200" b="1" dirty="0">
                <a:latin typeface="+mn-ea"/>
                <a:ea typeface="+mn-ea"/>
              </a:rPr>
              <a:t>のアンケートから知った</a:t>
            </a:r>
            <a:r>
              <a:rPr kumimoji="1" lang="ja-JP" altLang="en-US" sz="3200" b="1" dirty="0">
                <a:highlight>
                  <a:srgbClr val="FFFF00"/>
                </a:highlight>
                <a:latin typeface="+mn-ea"/>
                <a:ea typeface="+mn-ea"/>
              </a:rPr>
              <a:t>「退会の理由」</a:t>
            </a:r>
            <a:r>
              <a:rPr kumimoji="1" lang="en-US" altLang="ja-JP" sz="3200" b="1" dirty="0">
                <a:latin typeface="+mn-ea"/>
                <a:ea typeface="+mn-ea"/>
              </a:rPr>
              <a:t>…</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D959E8B1-17EF-3781-B80F-200600A5B72B}"/>
              </a:ext>
            </a:extLst>
          </p:cNvPr>
          <p:cNvSpPr>
            <a:spLocks noGrp="1"/>
          </p:cNvSpPr>
          <p:nvPr>
            <p:ph idx="1"/>
          </p:nvPr>
        </p:nvSpPr>
        <p:spPr>
          <a:xfrm>
            <a:off x="867792" y="2166151"/>
            <a:ext cx="10515600" cy="4114800"/>
          </a:xfrm>
        </p:spPr>
        <p:txBody>
          <a:bodyPr/>
          <a:lstStyle/>
          <a:p>
            <a:r>
              <a:rPr kumimoji="1" lang="ja-JP" altLang="en-US" b="1" dirty="0">
                <a:latin typeface="+mj-ea"/>
                <a:ea typeface="+mj-ea"/>
              </a:rPr>
              <a:t>　</a:t>
            </a:r>
            <a:r>
              <a:rPr kumimoji="1" lang="ja-JP" altLang="en-US" b="1" dirty="0">
                <a:latin typeface="+mn-ea"/>
              </a:rPr>
              <a:t>第１位　</a:t>
            </a:r>
            <a:r>
              <a:rPr kumimoji="1" lang="ja-JP" altLang="en-US" b="1" dirty="0">
                <a:solidFill>
                  <a:srgbClr val="FF0000"/>
                </a:solidFill>
                <a:latin typeface="+mn-ea"/>
              </a:rPr>
              <a:t>経済的・時間の負担　　</a:t>
            </a:r>
            <a:r>
              <a:rPr kumimoji="1" lang="ja-JP" altLang="en-US" b="1" dirty="0">
                <a:latin typeface="+mn-ea"/>
              </a:rPr>
              <a:t>３０％</a:t>
            </a:r>
            <a:endParaRPr kumimoji="1" lang="en-US" altLang="ja-JP" b="1" dirty="0">
              <a:latin typeface="+mn-ea"/>
            </a:endParaRPr>
          </a:p>
          <a:p>
            <a:endParaRPr lang="en-US" altLang="ja-JP" b="1" dirty="0">
              <a:latin typeface="+mn-ea"/>
            </a:endParaRPr>
          </a:p>
          <a:p>
            <a:r>
              <a:rPr kumimoji="1" lang="ja-JP" altLang="en-US" b="1" dirty="0">
                <a:latin typeface="+mn-ea"/>
              </a:rPr>
              <a:t>　第２位　</a:t>
            </a:r>
            <a:r>
              <a:rPr kumimoji="1" lang="ja-JP" altLang="en-US" b="1" dirty="0">
                <a:solidFill>
                  <a:srgbClr val="0070C0"/>
                </a:solidFill>
                <a:latin typeface="+mn-ea"/>
              </a:rPr>
              <a:t>クラブの環境と文化　　</a:t>
            </a:r>
            <a:r>
              <a:rPr kumimoji="1" lang="ja-JP" altLang="en-US" b="1" dirty="0">
                <a:latin typeface="+mn-ea"/>
              </a:rPr>
              <a:t>２３％</a:t>
            </a:r>
            <a:endParaRPr kumimoji="1" lang="en-US" altLang="ja-JP" b="1" dirty="0">
              <a:latin typeface="+mn-ea"/>
            </a:endParaRPr>
          </a:p>
          <a:p>
            <a:endParaRPr lang="en-US" altLang="ja-JP" b="1" dirty="0">
              <a:latin typeface="+mn-ea"/>
            </a:endParaRPr>
          </a:p>
          <a:p>
            <a:r>
              <a:rPr kumimoji="1" lang="ja-JP" altLang="en-US" b="1" dirty="0">
                <a:latin typeface="+mn-ea"/>
              </a:rPr>
              <a:t>　第３位　</a:t>
            </a:r>
            <a:r>
              <a:rPr kumimoji="1" lang="ja-JP" altLang="en-US" b="1" dirty="0">
                <a:solidFill>
                  <a:srgbClr val="00B050"/>
                </a:solidFill>
                <a:latin typeface="+mn-ea"/>
              </a:rPr>
              <a:t>期待に沿わなかった</a:t>
            </a:r>
            <a:r>
              <a:rPr kumimoji="1" lang="ja-JP" altLang="en-US" b="1" dirty="0">
                <a:latin typeface="+mn-ea"/>
              </a:rPr>
              <a:t>　　１９％</a:t>
            </a:r>
          </a:p>
        </p:txBody>
      </p:sp>
    </p:spTree>
    <p:extLst>
      <p:ext uri="{BB962C8B-B14F-4D97-AF65-F5344CB8AC3E}">
        <p14:creationId xmlns:p14="http://schemas.microsoft.com/office/powerpoint/2010/main" val="1446672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C8E6B0-1B88-74EF-6D8F-C3641D62FDFD}"/>
              </a:ext>
            </a:extLst>
          </p:cNvPr>
          <p:cNvSpPr>
            <a:spLocks noGrp="1"/>
          </p:cNvSpPr>
          <p:nvPr>
            <p:ph type="title"/>
          </p:nvPr>
        </p:nvSpPr>
        <p:spPr>
          <a:xfrm>
            <a:off x="532660" y="98794"/>
            <a:ext cx="11185864" cy="1037547"/>
          </a:xfrm>
          <a:solidFill>
            <a:schemeClr val="accent1">
              <a:lumMod val="20000"/>
              <a:lumOff val="80000"/>
            </a:schemeClr>
          </a:solidFill>
          <a:ln>
            <a:solidFill>
              <a:schemeClr val="accent1"/>
            </a:solidFill>
          </a:ln>
        </p:spPr>
        <p:txBody>
          <a:bodyPr>
            <a:normAutofit/>
          </a:bodyPr>
          <a:lstStyle/>
          <a:p>
            <a:pPr algn="ctr"/>
            <a:r>
              <a:rPr kumimoji="1" lang="en-US" altLang="ja-JP" sz="3600" b="1" dirty="0">
                <a:latin typeface="+mn-ea"/>
                <a:ea typeface="+mn-ea"/>
              </a:rPr>
              <a:t>RI </a:t>
            </a:r>
            <a:r>
              <a:rPr kumimoji="1" lang="ja-JP" altLang="en-US" sz="3200" b="1" dirty="0">
                <a:latin typeface="+mn-ea"/>
                <a:ea typeface="+mn-ea"/>
              </a:rPr>
              <a:t>のアンケートから知った</a:t>
            </a:r>
            <a:r>
              <a:rPr kumimoji="1" lang="ja-JP" altLang="en-US" sz="3200" b="1" dirty="0">
                <a:highlight>
                  <a:srgbClr val="FFFF00"/>
                </a:highlight>
                <a:latin typeface="+mn-ea"/>
                <a:ea typeface="+mn-ea"/>
              </a:rPr>
              <a:t>「退会の理由」</a:t>
            </a:r>
            <a:r>
              <a:rPr kumimoji="1" lang="en-US" altLang="ja-JP" sz="3200" b="1" dirty="0">
                <a:latin typeface="+mn-ea"/>
                <a:ea typeface="+mn-ea"/>
              </a:rPr>
              <a:t>…</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D959E8B1-17EF-3781-B80F-200600A5B72B}"/>
              </a:ext>
            </a:extLst>
          </p:cNvPr>
          <p:cNvSpPr>
            <a:spLocks noGrp="1"/>
          </p:cNvSpPr>
          <p:nvPr>
            <p:ph idx="1"/>
          </p:nvPr>
        </p:nvSpPr>
        <p:spPr>
          <a:xfrm>
            <a:off x="867792" y="2166151"/>
            <a:ext cx="10515600" cy="4114800"/>
          </a:xfrm>
        </p:spPr>
        <p:txBody>
          <a:bodyPr/>
          <a:lstStyle/>
          <a:p>
            <a:r>
              <a:rPr kumimoji="1" lang="ja-JP" altLang="en-US" b="1" dirty="0">
                <a:latin typeface="+mj-ea"/>
                <a:ea typeface="+mj-ea"/>
              </a:rPr>
              <a:t>　</a:t>
            </a:r>
            <a:r>
              <a:rPr kumimoji="1" lang="ja-JP" altLang="en-US" b="1" dirty="0">
                <a:latin typeface="+mn-ea"/>
              </a:rPr>
              <a:t>第１位　</a:t>
            </a:r>
            <a:r>
              <a:rPr kumimoji="1" lang="ja-JP" altLang="en-US" b="1" dirty="0">
                <a:solidFill>
                  <a:srgbClr val="FF0000"/>
                </a:solidFill>
                <a:latin typeface="+mn-ea"/>
              </a:rPr>
              <a:t>経済的・時間の負担　　</a:t>
            </a:r>
            <a:r>
              <a:rPr kumimoji="1" lang="ja-JP" altLang="en-US" b="1" dirty="0">
                <a:latin typeface="+mn-ea"/>
              </a:rPr>
              <a:t>３０％</a:t>
            </a:r>
            <a:endParaRPr kumimoji="1" lang="en-US" altLang="ja-JP" b="1" dirty="0">
              <a:latin typeface="+mn-ea"/>
            </a:endParaRPr>
          </a:p>
          <a:p>
            <a:endParaRPr lang="en-US" altLang="ja-JP" b="1" dirty="0">
              <a:latin typeface="+mn-ea"/>
            </a:endParaRPr>
          </a:p>
          <a:p>
            <a:r>
              <a:rPr kumimoji="1" lang="ja-JP" altLang="en-US" b="1" dirty="0">
                <a:latin typeface="+mn-ea"/>
              </a:rPr>
              <a:t>　第２位　</a:t>
            </a:r>
            <a:r>
              <a:rPr kumimoji="1" lang="ja-JP" altLang="en-US" b="1" dirty="0">
                <a:solidFill>
                  <a:srgbClr val="0070C0"/>
                </a:solidFill>
                <a:latin typeface="+mn-ea"/>
              </a:rPr>
              <a:t>クラブの環境と文化　　</a:t>
            </a:r>
            <a:r>
              <a:rPr kumimoji="1" lang="ja-JP" altLang="en-US" b="1" dirty="0">
                <a:latin typeface="+mn-ea"/>
              </a:rPr>
              <a:t>２３％</a:t>
            </a:r>
            <a:r>
              <a:rPr lang="en-US" altLang="ja-JP" b="1" dirty="0">
                <a:latin typeface="+mn-ea"/>
              </a:rPr>
              <a:t> </a:t>
            </a:r>
            <a:r>
              <a:rPr lang="ja-JP" altLang="en-US" b="1" dirty="0">
                <a:latin typeface="+mn-ea"/>
              </a:rPr>
              <a:t>（</a:t>
            </a:r>
            <a:r>
              <a:rPr lang="ja-JP" altLang="en-US" b="1" dirty="0">
                <a:solidFill>
                  <a:srgbClr val="FF0000"/>
                </a:solidFill>
                <a:latin typeface="+mn-ea"/>
              </a:rPr>
              <a:t>＋</a:t>
            </a:r>
            <a:r>
              <a:rPr lang="en-US" altLang="ja-JP" b="1" dirty="0">
                <a:solidFill>
                  <a:srgbClr val="FF0000"/>
                </a:solidFill>
                <a:latin typeface="+mn-ea"/>
              </a:rPr>
              <a:t>B</a:t>
            </a:r>
            <a:r>
              <a:rPr lang="en-US" altLang="ja-JP" b="1" dirty="0">
                <a:latin typeface="+mn-ea"/>
              </a:rPr>
              <a:t> </a:t>
            </a:r>
            <a:r>
              <a:rPr lang="ja-JP" altLang="en-US" b="1" dirty="0">
                <a:latin typeface="+mn-ea"/>
              </a:rPr>
              <a:t>の欠落）</a:t>
            </a:r>
            <a:endParaRPr kumimoji="1" lang="en-US" altLang="ja-JP" b="1" dirty="0">
              <a:latin typeface="+mn-ea"/>
            </a:endParaRPr>
          </a:p>
          <a:p>
            <a:endParaRPr lang="en-US" altLang="ja-JP" b="1" dirty="0">
              <a:latin typeface="+mn-ea"/>
            </a:endParaRPr>
          </a:p>
          <a:p>
            <a:r>
              <a:rPr kumimoji="1" lang="ja-JP" altLang="en-US" b="1" dirty="0">
                <a:latin typeface="+mn-ea"/>
              </a:rPr>
              <a:t>　第３位　</a:t>
            </a:r>
            <a:r>
              <a:rPr kumimoji="1" lang="ja-JP" altLang="en-US" b="1" dirty="0">
                <a:solidFill>
                  <a:srgbClr val="00B050"/>
                </a:solidFill>
                <a:latin typeface="+mn-ea"/>
              </a:rPr>
              <a:t>期待に沿わなかった</a:t>
            </a:r>
            <a:r>
              <a:rPr kumimoji="1" lang="ja-JP" altLang="en-US" b="1" dirty="0">
                <a:latin typeface="+mn-ea"/>
              </a:rPr>
              <a:t>　　１９％</a:t>
            </a:r>
          </a:p>
        </p:txBody>
      </p:sp>
    </p:spTree>
    <p:extLst>
      <p:ext uri="{BB962C8B-B14F-4D97-AF65-F5344CB8AC3E}">
        <p14:creationId xmlns:p14="http://schemas.microsoft.com/office/powerpoint/2010/main" val="23261057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17691"/>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dirty="0"/>
              <a:t>　</a:t>
            </a:r>
            <a:r>
              <a:rPr kumimoji="1" lang="ja-JP" altLang="en-US" sz="3200" b="1" dirty="0">
                <a:latin typeface="+mn-ea"/>
                <a:ea typeface="+mn-ea"/>
              </a:rPr>
              <a:t>クラブにおいて</a:t>
            </a:r>
            <a:r>
              <a:rPr kumimoji="1" lang="ja-JP" altLang="en-US" sz="3200" b="1" dirty="0">
                <a:solidFill>
                  <a:srgbClr val="FF0000"/>
                </a:solidFill>
                <a:latin typeface="+mn-ea"/>
                <a:ea typeface="+mn-ea"/>
              </a:rPr>
              <a:t>「寛容さ」</a:t>
            </a:r>
            <a:r>
              <a:rPr kumimoji="1" lang="ja-JP" altLang="en-US" sz="3200" b="1" dirty="0">
                <a:latin typeface="+mn-ea"/>
                <a:ea typeface="+mn-ea"/>
              </a:rPr>
              <a:t>を阻害する</a:t>
            </a:r>
            <a:r>
              <a:rPr kumimoji="1" lang="ja-JP" altLang="en-US" sz="3200" b="1" dirty="0">
                <a:highlight>
                  <a:srgbClr val="FFFF00"/>
                </a:highlight>
                <a:latin typeface="+mn-ea"/>
                <a:ea typeface="+mn-ea"/>
              </a:rPr>
              <a:t>４つ</a:t>
            </a:r>
            <a:r>
              <a:rPr kumimoji="1" lang="ja-JP" altLang="en-US" sz="3200" b="1" dirty="0">
                <a:latin typeface="+mn-ea"/>
                <a:ea typeface="+mn-ea"/>
              </a:rPr>
              <a:t>の問題点</a:t>
            </a:r>
            <a:r>
              <a:rPr kumimoji="1" lang="en-US" altLang="ja-JP" sz="3200" b="1" dirty="0">
                <a:latin typeface="+mn-ea"/>
                <a:ea typeface="+mn-ea"/>
              </a:rPr>
              <a:t>…</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normAutofit fontScale="92500" lnSpcReduction="2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3000" i="0" u="none" strike="noStrike" kern="1200" cap="none" spc="0" normalizeH="0" baseline="0" noProof="0" dirty="0">
              <a:ln>
                <a:noFill/>
              </a:ln>
              <a:effectLst/>
              <a:uLnTx/>
              <a:uFillTx/>
              <a:latin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3000" i="0" u="none" strike="noStrike" kern="1200" cap="none" spc="0" normalizeH="0" baseline="0" noProof="0" dirty="0">
                <a:ln>
                  <a:noFill/>
                </a:ln>
                <a:effectLst/>
                <a:uLnTx/>
                <a:uFillTx/>
                <a:latin typeface="+mn-ea"/>
                <a:cs typeface="+mn-cs"/>
              </a:rPr>
              <a:t>　</a:t>
            </a:r>
            <a:r>
              <a:rPr kumimoji="1" lang="ja-JP" altLang="en-US" sz="3000" b="1" i="0" u="none" strike="noStrike" kern="1200" cap="none" spc="0" normalizeH="0" baseline="0" noProof="0" dirty="0">
                <a:ln>
                  <a:noFill/>
                </a:ln>
                <a:effectLst/>
                <a:uLnTx/>
                <a:uFillTx/>
                <a:cs typeface="+mn-cs"/>
              </a:rPr>
              <a:t>１　どこのクラブにも生息している</a:t>
            </a:r>
            <a:r>
              <a:rPr kumimoji="1" lang="ja-JP" altLang="en-US" sz="3000" b="1" i="0" u="none" strike="noStrike" kern="1200" cap="none" spc="0" normalizeH="0" baseline="0" noProof="0" dirty="0">
                <a:ln>
                  <a:noFill/>
                </a:ln>
                <a:solidFill>
                  <a:srgbClr val="FF0000"/>
                </a:solidFill>
                <a:effectLst/>
                <a:uLnTx/>
                <a:uFillTx/>
                <a:cs typeface="+mn-cs"/>
              </a:rPr>
              <a:t>「老太狸暗」</a:t>
            </a:r>
            <a:r>
              <a:rPr kumimoji="1" lang="en-US" altLang="ja-JP" sz="3000" b="1" i="0" u="none" strike="noStrike" kern="1200" cap="none" spc="0" normalizeH="0" baseline="0" noProof="0" dirty="0">
                <a:ln>
                  <a:noFill/>
                </a:ln>
                <a:solidFill>
                  <a:prstClr val="black"/>
                </a:solidFill>
                <a:effectLst/>
                <a:uLnTx/>
                <a:uFillTx/>
                <a:cs typeface="+mn-cs"/>
              </a:rPr>
              <a:t>…</a:t>
            </a:r>
            <a:endParaRPr kumimoji="1" lang="en-US" altLang="ja-JP" sz="3000" b="1" i="0" u="none" strike="noStrike" kern="1200" cap="none" spc="0" normalizeH="0" baseline="0" noProof="0" dirty="0">
              <a:ln>
                <a:noFill/>
              </a:ln>
              <a:effectLst/>
              <a:uLnTx/>
              <a:uFillTx/>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a:t>
            </a:r>
            <a:r>
              <a:rPr kumimoji="1" lang="ja-JP" altLang="en-US" sz="22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「老太狸暗」</a:t>
            </a: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を</a:t>
            </a:r>
            <a:r>
              <a:rPr kumimoji="1" lang="ja-JP" altLang="en-US" sz="2200" b="1"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「ロータリアン」</a:t>
            </a: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と読みます　そのココロは</a:t>
            </a:r>
            <a:r>
              <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「老」：　クラブの将来にはまったく関心がなく、自分のことだけに執着している人</a:t>
            </a: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「太」：　自分が得をすることだけに腐心していて、まるで行動（寄付等）が伴わない</a:t>
            </a: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口先だけの人、ジコチュー（自己中心）</a:t>
            </a: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「狸」：　クラブ・地区等の活動には参加せず、汗をかかないようにふるまう狡猾な人</a:t>
            </a: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「暗」：　その人がいるだけで周囲が暗くなるような負のオーラを持った人</a:t>
            </a: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このような人が好んで集まるクラブには将来はありません</a:t>
            </a: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このような人をクラブに入れてはいけません</a:t>
            </a: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理想のクラブには、</a:t>
            </a:r>
            <a:r>
              <a:rPr kumimoji="1" lang="ja-JP" altLang="en-US" sz="2200" b="1" i="0" u="none" strike="noStrike" kern="1200" cap="none" spc="0" normalizeH="0" baseline="0" noProof="0" dirty="0">
                <a:ln>
                  <a:noFill/>
                </a:ln>
                <a:effectLst/>
                <a:highlight>
                  <a:srgbClr val="FFFF00"/>
                </a:highlight>
                <a:uLnTx/>
                <a:uFillTx/>
                <a:latin typeface="游ゴシック" panose="020B0400000000000000" pitchFamily="50" charset="-128"/>
                <a:ea typeface="游ゴシック" panose="020B0400000000000000" pitchFamily="50" charset="-128"/>
                <a:cs typeface="+mn-cs"/>
              </a:rPr>
              <a:t>ワガママな人が安住できる居場所はない</a:t>
            </a: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のです</a:t>
            </a: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indent="0">
              <a:buNone/>
            </a:pPr>
            <a:endParaRPr kumimoji="1" lang="ja-JP" altLang="en-US" dirty="0"/>
          </a:p>
        </p:txBody>
      </p:sp>
    </p:spTree>
    <p:extLst>
      <p:ext uri="{BB962C8B-B14F-4D97-AF65-F5344CB8AC3E}">
        <p14:creationId xmlns:p14="http://schemas.microsoft.com/office/powerpoint/2010/main" val="3567422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fade">
                                      <p:cBhvr>
                                        <p:cTn id="33" dur="1000"/>
                                        <p:tgtEl>
                                          <p:spTgt spid="3">
                                            <p:txEl>
                                              <p:pRg st="7" end="7"/>
                                            </p:txEl>
                                          </p:spTgt>
                                        </p:tgtEl>
                                      </p:cBhvr>
                                    </p:animEffect>
                                    <p:anim calcmode="lin" valueType="num">
                                      <p:cBhvr>
                                        <p:cTn id="3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fade">
                                      <p:cBhvr>
                                        <p:cTn id="40" dur="1000"/>
                                        <p:tgtEl>
                                          <p:spTgt spid="3">
                                            <p:txEl>
                                              <p:pRg st="8" end="8"/>
                                            </p:txEl>
                                          </p:spTgt>
                                        </p:tgtEl>
                                      </p:cBhvr>
                                    </p:animEffect>
                                    <p:anim calcmode="lin" valueType="num">
                                      <p:cBhvr>
                                        <p:cTn id="4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1000"/>
                                        <p:tgtEl>
                                          <p:spTgt spid="3">
                                            <p:txEl>
                                              <p:pRg st="9" end="9"/>
                                            </p:txEl>
                                          </p:spTgt>
                                        </p:tgtEl>
                                      </p:cBhvr>
                                    </p:animEffect>
                                    <p:anim calcmode="lin" valueType="num">
                                      <p:cBhvr>
                                        <p:cTn id="4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3">
                                            <p:txEl>
                                              <p:pRg st="11" end="11"/>
                                            </p:txEl>
                                          </p:spTgt>
                                        </p:tgtEl>
                                        <p:attrNameLst>
                                          <p:attrName>style.visibility</p:attrName>
                                        </p:attrNameLst>
                                      </p:cBhvr>
                                      <p:to>
                                        <p:strVal val="visible"/>
                                      </p:to>
                                    </p:set>
                                    <p:anim calcmode="lin" valueType="num">
                                      <p:cBhvr additive="base">
                                        <p:cTn id="54"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56" presetID="2" presetClass="entr" presetSubtype="4" fill="hold" nodeType="withEffect">
                                  <p:stCondLst>
                                    <p:cond delay="0"/>
                                  </p:stCondLst>
                                  <p:childTnLst>
                                    <p:set>
                                      <p:cBhvr>
                                        <p:cTn id="57" dur="1" fill="hold">
                                          <p:stCondLst>
                                            <p:cond delay="0"/>
                                          </p:stCondLst>
                                        </p:cTn>
                                        <p:tgtEl>
                                          <p:spTgt spid="3">
                                            <p:txEl>
                                              <p:pRg st="12" end="12"/>
                                            </p:txEl>
                                          </p:spTgt>
                                        </p:tgtEl>
                                        <p:attrNameLst>
                                          <p:attrName>style.visibility</p:attrName>
                                        </p:attrNameLst>
                                      </p:cBhvr>
                                      <p:to>
                                        <p:strVal val="visible"/>
                                      </p:to>
                                    </p:set>
                                    <p:anim calcmode="lin" valueType="num">
                                      <p:cBhvr additive="base">
                                        <p:cTn id="58"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60" presetID="2" presetClass="entr" presetSubtype="4" fill="hold" nodeType="withEffect">
                                  <p:stCondLst>
                                    <p:cond delay="0"/>
                                  </p:stCondLst>
                                  <p:childTnLst>
                                    <p:set>
                                      <p:cBhvr>
                                        <p:cTn id="61" dur="1" fill="hold">
                                          <p:stCondLst>
                                            <p:cond delay="0"/>
                                          </p:stCondLst>
                                        </p:cTn>
                                        <p:tgtEl>
                                          <p:spTgt spid="3">
                                            <p:txEl>
                                              <p:pRg st="13" end="13"/>
                                            </p:txEl>
                                          </p:spTgt>
                                        </p:tgtEl>
                                        <p:attrNameLst>
                                          <p:attrName>style.visibility</p:attrName>
                                        </p:attrNameLst>
                                      </p:cBhvr>
                                      <p:to>
                                        <p:strVal val="visible"/>
                                      </p:to>
                                    </p:set>
                                    <p:anim calcmode="lin" valueType="num">
                                      <p:cBhvr additive="base">
                                        <p:cTn id="62"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284085"/>
            <a:ext cx="11194742" cy="6448487"/>
          </a:xfrm>
        </p:spPr>
        <p:txBody>
          <a:bodyPr>
            <a:normAutofit/>
          </a:bodyPr>
          <a:lstStyle/>
          <a:p>
            <a:pPr marL="0" indent="0">
              <a:buNone/>
            </a:pPr>
            <a:endParaRPr lang="en-US" altLang="ja-JP" dirty="0">
              <a:latin typeface="游ゴシック" panose="020B0400000000000000" pitchFamily="50" charset="-128"/>
              <a:ea typeface="游ゴシック" panose="020B0400000000000000" pitchFamily="50" charset="-128"/>
            </a:endParaRPr>
          </a:p>
          <a:p>
            <a:pPr marL="0" indent="0">
              <a:buNone/>
            </a:pPr>
            <a:r>
              <a:rPr lang="ja-JP" altLang="en-US" dirty="0">
                <a:latin typeface="游ゴシック" panose="020B0400000000000000" pitchFamily="50" charset="-128"/>
                <a:ea typeface="游ゴシック" panose="020B0400000000000000" pitchFamily="50" charset="-128"/>
              </a:rPr>
              <a:t>　</a:t>
            </a:r>
            <a:r>
              <a:rPr lang="ja-JP" altLang="en-US" b="1" dirty="0">
                <a:latin typeface="+mn-ea"/>
              </a:rPr>
              <a:t>２　</a:t>
            </a:r>
            <a:r>
              <a:rPr lang="ja-JP" altLang="en-US" b="1" dirty="0">
                <a:solidFill>
                  <a:srgbClr val="FF0000"/>
                </a:solidFill>
                <a:latin typeface="+mn-ea"/>
              </a:rPr>
              <a:t>シニア会員</a:t>
            </a:r>
            <a:r>
              <a:rPr lang="ja-JP" altLang="en-US" b="1" dirty="0">
                <a:latin typeface="+mn-ea"/>
              </a:rPr>
              <a:t>に求められる</a:t>
            </a:r>
            <a:r>
              <a:rPr lang="ja-JP" altLang="en-US" b="1" dirty="0">
                <a:solidFill>
                  <a:srgbClr val="00B050"/>
                </a:solidFill>
                <a:latin typeface="+mn-ea"/>
              </a:rPr>
              <a:t>「自省」</a:t>
            </a:r>
            <a:endParaRPr lang="en-US" altLang="ja-JP" b="1" dirty="0">
              <a:solidFill>
                <a:srgbClr val="00B050"/>
              </a:solidFill>
              <a:latin typeface="+mn-ea"/>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1</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）「俺はこれまでクラブに充分貢献してきた、寄付はもういいだろう」</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2</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）クラブのことより、自分のことが優先する</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3</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）昔は頑張っていた先輩たち、もう一度若い会員に本物のロータリアンとしての</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矜持を見せて欲しい（寄付も</a:t>
            </a:r>
            <a:r>
              <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4</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a:t>
            </a:r>
            <a:r>
              <a:rPr kumimoji="1" lang="ja-JP" altLang="en-US" sz="2000" b="1" i="0" u="none" strike="noStrike" kern="1200" cap="none" spc="0" normalizeH="0" baseline="0" noProof="0" dirty="0">
                <a:ln>
                  <a:noFill/>
                </a:ln>
                <a:solidFill>
                  <a:srgbClr val="0070C0"/>
                </a:solidFill>
                <a:effectLst/>
                <a:highlight>
                  <a:srgbClr val="FFFF00"/>
                </a:highlight>
                <a:uLnTx/>
                <a:uFillTx/>
                <a:latin typeface="游ゴシック" panose="020F0502020204030204"/>
                <a:ea typeface="游ゴシック" panose="020B0400000000000000" pitchFamily="50" charset="-128"/>
              </a:rPr>
              <a:t>金は出しても口は出さない好々爺</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に徹すること</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5</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a:t>
            </a:r>
            <a:r>
              <a:rPr kumimoji="1" lang="ja-JP" altLang="en-US" sz="2000" b="1" i="0" u="none" strike="noStrike" kern="1200" cap="none" spc="0" normalizeH="0" baseline="0" noProof="0" dirty="0">
                <a:ln>
                  <a:noFill/>
                </a:ln>
                <a:solidFill>
                  <a:srgbClr val="0070C0"/>
                </a:solidFill>
                <a:effectLst/>
                <a:highlight>
                  <a:srgbClr val="FFFF00"/>
                </a:highlight>
                <a:uLnTx/>
                <a:uFillTx/>
                <a:latin typeface="游ゴシック" panose="020F0502020204030204"/>
                <a:ea typeface="游ゴシック" panose="020B0400000000000000" pitchFamily="50" charset="-128"/>
              </a:rPr>
              <a:t>若手会員から可愛がられるコツ</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を早く体得すること</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「人間、齢をとればとるほど枯れて無欲になる」</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という古諺の間違い</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老人はそれまでの人生の集大成だから、立派な人は立派になるが、</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悪い奴はますます悪くなる。その人の性格や生活が滲み出るのだ（性格の先鋭化）</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indent="0">
              <a:buNone/>
            </a:pPr>
            <a:endParaRPr kumimoji="1" lang="ja-JP" altLang="en-US" dirty="0"/>
          </a:p>
        </p:txBody>
      </p:sp>
    </p:spTree>
    <p:extLst>
      <p:ext uri="{BB962C8B-B14F-4D97-AF65-F5344CB8AC3E}">
        <p14:creationId xmlns:p14="http://schemas.microsoft.com/office/powerpoint/2010/main" val="637362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 calcmode="lin" valueType="num">
                                      <p:cBhvr additive="base">
                                        <p:cTn id="4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 calcmode="lin" valueType="num">
                                      <p:cBhvr additive="base">
                                        <p:cTn id="4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435005" y="594803"/>
            <a:ext cx="11567603" cy="6155523"/>
          </a:xfrm>
        </p:spPr>
        <p:txBody>
          <a:bodyPr>
            <a:normAutofit fontScale="92500" lnSpcReduction="10000"/>
          </a:bodyPr>
          <a:lstStyle/>
          <a:p>
            <a:pPr marL="0" indent="0">
              <a:buNone/>
            </a:pPr>
            <a:r>
              <a:rPr lang="ja-JP" altLang="en-US" dirty="0">
                <a:latin typeface="游ゴシック" panose="020B0400000000000000" pitchFamily="50" charset="-128"/>
                <a:ea typeface="游ゴシック" panose="020B0400000000000000" pitchFamily="50" charset="-128"/>
              </a:rPr>
              <a:t>　</a:t>
            </a:r>
            <a:r>
              <a:rPr lang="ja-JP" altLang="en-US" b="1" dirty="0">
                <a:solidFill>
                  <a:srgbClr val="FF0000"/>
                </a:solidFill>
                <a:latin typeface="+mn-ea"/>
              </a:rPr>
              <a:t>シニア会員</a:t>
            </a:r>
            <a:r>
              <a:rPr lang="ja-JP" altLang="en-US" b="1" dirty="0">
                <a:latin typeface="+mn-ea"/>
              </a:rPr>
              <a:t>が</a:t>
            </a:r>
            <a:r>
              <a:rPr lang="ja-JP" altLang="en-US" b="1" dirty="0">
                <a:solidFill>
                  <a:srgbClr val="00B050"/>
                </a:solidFill>
                <a:latin typeface="+mn-ea"/>
              </a:rPr>
              <a:t>「老害」</a:t>
            </a:r>
            <a:r>
              <a:rPr lang="ja-JP" altLang="en-US" b="1" dirty="0">
                <a:latin typeface="+mn-ea"/>
              </a:rPr>
              <a:t>と言われないために</a:t>
            </a:r>
            <a:r>
              <a:rPr lang="en-US" altLang="ja-JP" b="1" dirty="0">
                <a:latin typeface="+mn-ea"/>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solidFill>
                  <a:srgbClr val="00B050"/>
                </a:solidFill>
                <a:effectLst/>
                <a:uLnTx/>
                <a:uFillTx/>
                <a:latin typeface="游ゴシック" panose="020F0502020204030204"/>
                <a:ea typeface="游ゴシック" panose="020B0400000000000000" pitchFamily="50" charset="-128"/>
              </a:rPr>
              <a:t>「老害」</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の定義</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1.</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自分のことを「絶対的な“正義”」だと思っている人</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b="1" dirty="0">
                <a:latin typeface="游ゴシック" panose="020F0502020204030204"/>
                <a:ea typeface="游ゴシック" panose="020B0400000000000000" pitchFamily="50" charset="-128"/>
              </a:rPr>
              <a:t>　　　　　　　　　　　</a:t>
            </a:r>
            <a:r>
              <a:rPr lang="en-US" altLang="ja-JP" sz="2000" b="1" dirty="0">
                <a:latin typeface="游ゴシック" panose="020F0502020204030204"/>
                <a:ea typeface="游ゴシック" panose="020B0400000000000000" pitchFamily="50" charset="-128"/>
              </a:rPr>
              <a:t>2.</a:t>
            </a:r>
            <a:r>
              <a:rPr lang="ja-JP" altLang="en-US" sz="2000" b="1" dirty="0">
                <a:latin typeface="游ゴシック" panose="020F0502020204030204"/>
                <a:ea typeface="游ゴシック" panose="020B0400000000000000" pitchFamily="50" charset="-128"/>
              </a:rPr>
              <a:t>　自分に意見をしてくる人を「生意気だ」と思う人</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ltLang="ja-JP" sz="2000" b="1" dirty="0">
                <a:latin typeface="游ゴシック" panose="020F0502020204030204"/>
                <a:ea typeface="游ゴシック" panose="020B0400000000000000" pitchFamily="50" charset="-128"/>
              </a:rPr>
              <a:t>  </a:t>
            </a:r>
            <a:r>
              <a:rPr lang="ja-JP" altLang="en-US" sz="2000" b="1" dirty="0">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solidFill>
                  <a:srgbClr val="00B050"/>
                </a:solidFill>
                <a:effectLst/>
                <a:uLnTx/>
                <a:uFillTx/>
                <a:latin typeface="游ゴシック" panose="020F0502020204030204"/>
                <a:ea typeface="游ゴシック" panose="020B0400000000000000" pitchFamily="50" charset="-128"/>
              </a:rPr>
              <a:t>「老害」</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の具体的特徴</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① 人の意見に耳を傾けない　</a:t>
            </a:r>
            <a:endPar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2200" b="1" i="0" u="none" strike="noStrike" kern="1200" cap="none" spc="0" normalizeH="0" noProof="0" dirty="0">
                <a:ln>
                  <a:noFill/>
                </a:ln>
                <a:effectLst/>
                <a:uLnTx/>
                <a:uFillTx/>
                <a:latin typeface="游ゴシック" panose="020F0502020204030204"/>
                <a:ea typeface="游ゴシック" panose="020B0400000000000000" pitchFamily="50" charset="-128"/>
              </a:rPr>
              <a:t> </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② 怒りっぽい</a:t>
            </a:r>
            <a:r>
              <a:rPr kumimoji="1" lang="ja-JP" altLang="en-US" sz="2200" b="1" i="0" u="none" strike="noStrike" kern="1200" cap="none" spc="0" normalizeH="0" noProof="0" dirty="0">
                <a:ln>
                  <a:noFill/>
                </a:ln>
                <a:effectLst/>
                <a:uLnTx/>
                <a:uFillTx/>
                <a:latin typeface="游ゴシック" panose="020F0502020204030204"/>
                <a:ea typeface="游ゴシック" panose="020B0400000000000000" pitchFamily="50" charset="-128"/>
              </a:rPr>
              <a:t> </a:t>
            </a:r>
            <a:r>
              <a:rPr kumimoji="1" lang="ja-JP" altLang="en-US" sz="2200" b="1"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rPr>
              <a:t>→ それまでの人生で相手を威嚇して抑え込んできた経験</a:t>
            </a:r>
            <a:endParaRPr kumimoji="1" lang="en-US" altLang="ja-JP" sz="2200" b="1"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③ プライドが高い　</a:t>
            </a:r>
            <a:endPar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200" b="1" dirty="0">
                <a:latin typeface="游ゴシック" panose="020F0502020204030204"/>
                <a:ea typeface="游ゴシック" panose="020B0400000000000000" pitchFamily="50" charset="-128"/>
              </a:rPr>
              <a:t>　　　 </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④ 話が長い </a:t>
            </a:r>
            <a:r>
              <a:rPr kumimoji="1" lang="ja-JP" altLang="en-US" sz="2200" b="1"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rPr>
              <a:t>→ 自分の話は傾聴に値するとの驕り</a:t>
            </a:r>
            <a:endParaRPr kumimoji="1" lang="en-US" altLang="ja-JP" sz="2200" b="1"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2200" b="1" i="0" u="none" strike="noStrike" kern="1200" cap="none" spc="0" normalizeH="0" noProof="0" dirty="0">
                <a:ln>
                  <a:noFill/>
                </a:ln>
                <a:effectLst/>
                <a:uLnTx/>
                <a:uFillTx/>
                <a:latin typeface="游ゴシック" panose="020F0502020204030204"/>
                <a:ea typeface="游ゴシック" panose="020B0400000000000000" pitchFamily="50" charset="-128"/>
              </a:rPr>
              <a:t>    </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⑤ 自分の価値観を押し付ける </a:t>
            </a:r>
            <a:r>
              <a:rPr kumimoji="1" lang="ja-JP" altLang="en-US" sz="2200" b="1"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rPr>
              <a:t>→ </a:t>
            </a:r>
            <a:r>
              <a:rPr lang="ja-JP" altLang="en-US" sz="2200" b="1" dirty="0">
                <a:solidFill>
                  <a:schemeClr val="accent1"/>
                </a:solidFill>
                <a:latin typeface="游ゴシック" panose="020F0502020204030204"/>
                <a:ea typeface="游ゴシック" panose="020B0400000000000000" pitchFamily="50" charset="-128"/>
              </a:rPr>
              <a:t>相手との建設的意見交換ができない、必要がない</a:t>
            </a:r>
            <a:endParaRPr kumimoji="1" lang="en-US" altLang="ja-JP" sz="2200" b="1"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⑥ 年上というだけで威張る </a:t>
            </a:r>
            <a:r>
              <a:rPr kumimoji="1" lang="ja-JP" altLang="en-US" sz="2200" b="1"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rPr>
              <a:t>→ 人生経験の乏しい者は劣っていると決めつける</a:t>
            </a:r>
            <a:r>
              <a:rPr lang="ja-JP" altLang="en-US" sz="2200" b="1" dirty="0">
                <a:solidFill>
                  <a:schemeClr val="accent1"/>
                </a:solidFill>
                <a:latin typeface="游ゴシック" panose="020F0502020204030204"/>
                <a:ea typeface="游ゴシック" panose="020B0400000000000000" pitchFamily="50" charset="-128"/>
              </a:rPr>
              <a:t> </a:t>
            </a:r>
            <a:r>
              <a:rPr lang="ja-JP" altLang="en-US" sz="2200" b="1" dirty="0">
                <a:latin typeface="游ゴシック" panose="020F0502020204030204"/>
                <a:ea typeface="游ゴシック" panose="020B0400000000000000" pitchFamily="50" charset="-128"/>
              </a:rPr>
              <a:t>  </a:t>
            </a:r>
            <a:endParaRPr lang="en-US" altLang="ja-JP" sz="2200" b="1" dirty="0">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2200" b="1" i="0" u="none" strike="noStrike" kern="1200" cap="none" spc="0" normalizeH="0" noProof="0" dirty="0">
                <a:ln>
                  <a:noFill/>
                </a:ln>
                <a:effectLst/>
                <a:uLnTx/>
                <a:uFillTx/>
                <a:latin typeface="游ゴシック" panose="020F0502020204030204"/>
                <a:ea typeface="游ゴシック" panose="020B0400000000000000" pitchFamily="50" charset="-128"/>
              </a:rPr>
              <a:t> </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⑦ 「最近の若者はダメだ」が口ぐせ</a:t>
            </a:r>
            <a:endPar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⑧ 時代遅れの価値観にしがみつく </a:t>
            </a:r>
            <a:r>
              <a:rPr lang="ja-JP" altLang="en-US" sz="2200" b="1" dirty="0">
                <a:solidFill>
                  <a:schemeClr val="accent1"/>
                </a:solidFill>
                <a:latin typeface="游ゴシック" panose="020F0502020204030204"/>
                <a:ea typeface="游ゴシック" panose="020B0400000000000000" pitchFamily="50" charset="-128"/>
              </a:rPr>
              <a:t>→ 思考が硬直化している、年齢序列・男尊女卑信者</a:t>
            </a:r>
            <a:endParaRPr kumimoji="1" lang="en-US" altLang="ja-JP" sz="2200" b="1"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⑨ 自分が間違っても謝らない</a:t>
            </a:r>
            <a:endPar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⑩ 説教をしたがる</a:t>
            </a:r>
            <a:endPar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ja-JP" altLang="en-US" dirty="0"/>
          </a:p>
        </p:txBody>
      </p:sp>
    </p:spTree>
    <p:extLst>
      <p:ext uri="{BB962C8B-B14F-4D97-AF65-F5344CB8AC3E}">
        <p14:creationId xmlns:p14="http://schemas.microsoft.com/office/powerpoint/2010/main" val="3055143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1000"/>
                                        <p:tgtEl>
                                          <p:spTgt spid="3">
                                            <p:txEl>
                                              <p:pRg st="5" end="5"/>
                                            </p:txEl>
                                          </p:spTgt>
                                        </p:tgtEl>
                                      </p:cBhvr>
                                    </p:animEffect>
                                    <p:anim calcmode="lin" valueType="num">
                                      <p:cBhvr>
                                        <p:cTn id="2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1000"/>
                                        <p:tgtEl>
                                          <p:spTgt spid="3">
                                            <p:txEl>
                                              <p:pRg st="6" end="6"/>
                                            </p:txEl>
                                          </p:spTgt>
                                        </p:tgtEl>
                                      </p:cBhvr>
                                    </p:animEffect>
                                    <p:anim calcmode="lin" valueType="num">
                                      <p:cBhvr>
                                        <p:cTn id="2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6" end="6"/>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fade">
                                      <p:cBhvr>
                                        <p:cTn id="31" dur="1000"/>
                                        <p:tgtEl>
                                          <p:spTgt spid="3">
                                            <p:txEl>
                                              <p:pRg st="7" end="7"/>
                                            </p:txEl>
                                          </p:spTgt>
                                        </p:tgtEl>
                                      </p:cBhvr>
                                    </p:animEffect>
                                    <p:anim calcmode="lin" valueType="num">
                                      <p:cBhvr>
                                        <p:cTn id="3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fade">
                                      <p:cBhvr>
                                        <p:cTn id="36" dur="1000"/>
                                        <p:tgtEl>
                                          <p:spTgt spid="3">
                                            <p:txEl>
                                              <p:pRg st="8" end="8"/>
                                            </p:txEl>
                                          </p:spTgt>
                                        </p:tgtEl>
                                      </p:cBhvr>
                                    </p:animEffect>
                                    <p:anim calcmode="lin" valueType="num">
                                      <p:cBhvr>
                                        <p:cTn id="3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8" end="8"/>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fade">
                                      <p:cBhvr>
                                        <p:cTn id="41" dur="1000"/>
                                        <p:tgtEl>
                                          <p:spTgt spid="3">
                                            <p:txEl>
                                              <p:pRg st="9" end="9"/>
                                            </p:txEl>
                                          </p:spTgt>
                                        </p:tgtEl>
                                      </p:cBhvr>
                                    </p:animEffect>
                                    <p:anim calcmode="lin" valueType="num">
                                      <p:cBhvr>
                                        <p:cTn id="4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9" end="9"/>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
                                            <p:txEl>
                                              <p:pRg st="10" end="10"/>
                                            </p:txEl>
                                          </p:spTgt>
                                        </p:tgtEl>
                                        <p:attrNameLst>
                                          <p:attrName>style.visibility</p:attrName>
                                        </p:attrNameLst>
                                      </p:cBhvr>
                                      <p:to>
                                        <p:strVal val="visible"/>
                                      </p:to>
                                    </p:set>
                                    <p:animEffect transition="in" filter="fade">
                                      <p:cBhvr>
                                        <p:cTn id="46" dur="1000"/>
                                        <p:tgtEl>
                                          <p:spTgt spid="3">
                                            <p:txEl>
                                              <p:pRg st="10" end="10"/>
                                            </p:txEl>
                                          </p:spTgt>
                                        </p:tgtEl>
                                      </p:cBhvr>
                                    </p:animEffect>
                                    <p:anim calcmode="lin" valueType="num">
                                      <p:cBhvr>
                                        <p:cTn id="47"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animEffect transition="in" filter="fade">
                                      <p:cBhvr>
                                        <p:cTn id="51" dur="1000"/>
                                        <p:tgtEl>
                                          <p:spTgt spid="3">
                                            <p:txEl>
                                              <p:pRg st="11" end="11"/>
                                            </p:txEl>
                                          </p:spTgt>
                                        </p:tgtEl>
                                      </p:cBhvr>
                                    </p:animEffect>
                                    <p:anim calcmode="lin" valueType="num">
                                      <p:cBhvr>
                                        <p:cTn id="52"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3">
                                            <p:txEl>
                                              <p:pRg st="12" end="12"/>
                                            </p:txEl>
                                          </p:spTgt>
                                        </p:tgtEl>
                                        <p:attrNameLst>
                                          <p:attrName>style.visibility</p:attrName>
                                        </p:attrNameLst>
                                      </p:cBhvr>
                                      <p:to>
                                        <p:strVal val="visible"/>
                                      </p:to>
                                    </p:set>
                                    <p:animEffect transition="in" filter="fade">
                                      <p:cBhvr>
                                        <p:cTn id="56" dur="1000"/>
                                        <p:tgtEl>
                                          <p:spTgt spid="3">
                                            <p:txEl>
                                              <p:pRg st="12" end="12"/>
                                            </p:txEl>
                                          </p:spTgt>
                                        </p:tgtEl>
                                      </p:cBhvr>
                                    </p:animEffect>
                                    <p:anim calcmode="lin" valueType="num">
                                      <p:cBhvr>
                                        <p:cTn id="57"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3">
                                            <p:txEl>
                                              <p:pRg st="13" end="13"/>
                                            </p:txEl>
                                          </p:spTgt>
                                        </p:tgtEl>
                                        <p:attrNameLst>
                                          <p:attrName>style.visibility</p:attrName>
                                        </p:attrNameLst>
                                      </p:cBhvr>
                                      <p:to>
                                        <p:strVal val="visible"/>
                                      </p:to>
                                    </p:set>
                                    <p:animEffect transition="in" filter="fade">
                                      <p:cBhvr>
                                        <p:cTn id="61" dur="1000"/>
                                        <p:tgtEl>
                                          <p:spTgt spid="3">
                                            <p:txEl>
                                              <p:pRg st="13" end="13"/>
                                            </p:txEl>
                                          </p:spTgt>
                                        </p:tgtEl>
                                      </p:cBhvr>
                                    </p:animEffect>
                                    <p:anim calcmode="lin" valueType="num">
                                      <p:cBhvr>
                                        <p:cTn id="62"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13" end="13"/>
                                            </p:txEl>
                                          </p:spTgt>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3">
                                            <p:txEl>
                                              <p:pRg st="14" end="14"/>
                                            </p:txEl>
                                          </p:spTgt>
                                        </p:tgtEl>
                                        <p:attrNameLst>
                                          <p:attrName>style.visibility</p:attrName>
                                        </p:attrNameLst>
                                      </p:cBhvr>
                                      <p:to>
                                        <p:strVal val="visible"/>
                                      </p:to>
                                    </p:set>
                                    <p:animEffect transition="in" filter="fade">
                                      <p:cBhvr>
                                        <p:cTn id="66" dur="1000"/>
                                        <p:tgtEl>
                                          <p:spTgt spid="3">
                                            <p:txEl>
                                              <p:pRg st="14" end="14"/>
                                            </p:txEl>
                                          </p:spTgt>
                                        </p:tgtEl>
                                      </p:cBhvr>
                                    </p:animEffect>
                                    <p:anim calcmode="lin" valueType="num">
                                      <p:cBhvr>
                                        <p:cTn id="67"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68" dur="1000" fill="hold"/>
                                        <p:tgtEl>
                                          <p:spTgt spid="3">
                                            <p:txEl>
                                              <p:pRg st="14" end="14"/>
                                            </p:txEl>
                                          </p:spTgt>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3">
                                            <p:txEl>
                                              <p:pRg st="15" end="15"/>
                                            </p:txEl>
                                          </p:spTgt>
                                        </p:tgtEl>
                                        <p:attrNameLst>
                                          <p:attrName>style.visibility</p:attrName>
                                        </p:attrNameLst>
                                      </p:cBhvr>
                                      <p:to>
                                        <p:strVal val="visible"/>
                                      </p:to>
                                    </p:set>
                                    <p:animEffect transition="in" filter="fade">
                                      <p:cBhvr>
                                        <p:cTn id="71" dur="1000"/>
                                        <p:tgtEl>
                                          <p:spTgt spid="3">
                                            <p:txEl>
                                              <p:pRg st="15" end="15"/>
                                            </p:txEl>
                                          </p:spTgt>
                                        </p:tgtEl>
                                      </p:cBhvr>
                                    </p:animEffect>
                                    <p:anim calcmode="lin" valueType="num">
                                      <p:cBhvr>
                                        <p:cTn id="72"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73" dur="1000" fill="hold"/>
                                        <p:tgtEl>
                                          <p:spTgt spid="3">
                                            <p:txEl>
                                              <p:pRg st="15" end="1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319596"/>
            <a:ext cx="11194742" cy="6412976"/>
          </a:xfrm>
        </p:spPr>
        <p:txBody>
          <a:bodyPr>
            <a:normAutofit/>
          </a:bodyPr>
          <a:lstStyle/>
          <a:p>
            <a:pPr marL="0" indent="0">
              <a:buNone/>
            </a:pPr>
            <a:endParaRPr kumimoji="1" lang="en-US" altLang="ja-JP" dirty="0"/>
          </a:p>
          <a:p>
            <a:pPr marL="0" indent="0">
              <a:buNone/>
            </a:pPr>
            <a:r>
              <a:rPr lang="ja-JP" altLang="en-US" dirty="0"/>
              <a:t>　</a:t>
            </a:r>
            <a:r>
              <a:rPr lang="ja-JP" altLang="en-US" b="1" dirty="0"/>
              <a:t>３　せっかく入ってきた新会員の</a:t>
            </a:r>
            <a:r>
              <a:rPr lang="ja-JP" altLang="en-US" b="1" dirty="0">
                <a:solidFill>
                  <a:srgbClr val="00B050"/>
                </a:solidFill>
              </a:rPr>
              <a:t>フォロー</a:t>
            </a:r>
            <a:r>
              <a:rPr lang="ja-JP" altLang="en-US" b="1" dirty="0"/>
              <a:t>ができない</a:t>
            </a:r>
            <a:r>
              <a:rPr lang="ja-JP" altLang="en-US" b="1" dirty="0">
                <a:solidFill>
                  <a:srgbClr val="FF0000"/>
                </a:solidFill>
              </a:rPr>
              <a:t>現</a:t>
            </a:r>
            <a:r>
              <a:rPr lang="ja-JP" altLang="en-US" b="1" dirty="0"/>
              <a:t>会員</a:t>
            </a:r>
            <a:endParaRPr lang="en-US" altLang="ja-JP" b="1"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a:t>
            </a:r>
            <a:endParaRPr lang="en-US" altLang="ja-JP"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en-US" altLang="ja-JP"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a:t>
            </a:r>
            <a:r>
              <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1</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a:t>
            </a:r>
            <a:r>
              <a:rPr lang="ja-JP" altLang="en-US" sz="2000" b="1" dirty="0">
                <a:latin typeface="游ゴシック" panose="020B0400000000000000" pitchFamily="50" charset="-128"/>
                <a:ea typeface="游ゴシック" panose="020B0400000000000000" pitchFamily="50" charset="-128"/>
              </a:rPr>
              <a:t>フォロー？　</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誰かがやるだろ、俺もよく知らないし、そのうち解るさ（無責任）</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　　　（本来はクラブの責任、可能ならば地区委員会が援助すべき）</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　　</a:t>
            </a:r>
            <a:r>
              <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2</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）啓蒙教育によって育てられる一体感、共有感、仲間意識</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　　</a:t>
            </a:r>
            <a:r>
              <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3</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a:t>
            </a:r>
            <a:r>
              <a:rPr kumimoji="1" lang="ja-JP" altLang="en-US" sz="20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rPr>
              <a:t>「モノ（物）よりコト（物語）」</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が大切</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　　　　（物そのものの価値　＜　物を得ることによって体験できる物語・ストーリー）</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　　</a:t>
            </a:r>
            <a:r>
              <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4</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a:t>
            </a:r>
            <a:r>
              <a:rPr kumimoji="1" lang="ja-JP" altLang="en-US" sz="20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rPr>
              <a:t>新会員の退会は、その周りのターゲット層をガッポリ喪失する</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ことを知るべし</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　         </a:t>
            </a:r>
            <a:r>
              <a:rPr kumimoji="1" lang="ja-JP" altLang="en-US" sz="20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rPr>
              <a:t>⇒</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　新会員が</a:t>
            </a:r>
            <a:r>
              <a:rPr kumimoji="1" lang="ja-JP" altLang="en-US" sz="2000" b="1"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rPr>
              <a:t>クラブに居続けることは有意義だ</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と思える環境を作ること</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　</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19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19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a:t>
            </a:r>
            <a:r>
              <a:rPr kumimoji="1" lang="ja-JP" altLang="en-US" sz="19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19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rPr>
              <a:t>「楽しいところに人は集まる」</a:t>
            </a:r>
            <a:r>
              <a:rPr kumimoji="1" lang="ja-JP" altLang="en-US" sz="19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という当然の論理</a:t>
            </a:r>
            <a:r>
              <a:rPr kumimoji="1" lang="ja-JP" altLang="en-US" sz="19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endParaRPr kumimoji="1" lang="ja-JP" altLang="en-US" sz="26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indent="0">
              <a:buNone/>
            </a:pPr>
            <a:endParaRPr kumimoji="1" lang="ja-JP" altLang="en-US" dirty="0"/>
          </a:p>
        </p:txBody>
      </p:sp>
    </p:spTree>
    <p:extLst>
      <p:ext uri="{BB962C8B-B14F-4D97-AF65-F5344CB8AC3E}">
        <p14:creationId xmlns:p14="http://schemas.microsoft.com/office/powerpoint/2010/main" val="27119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 calcmode="lin" valueType="num">
                                      <p:cBhvr additive="base">
                                        <p:cTn id="2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anim calcmode="lin" valueType="num">
                                      <p:cBhvr additive="base">
                                        <p:cTn id="4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 calcmode="lin" valueType="num">
                                      <p:cBhvr additive="base">
                                        <p:cTn id="4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319596"/>
            <a:ext cx="11685972" cy="6412976"/>
          </a:xfrm>
        </p:spPr>
        <p:txBody>
          <a:bodyPr>
            <a:normAutofit/>
          </a:bodyPr>
          <a:lstStyle/>
          <a:p>
            <a:endParaRPr kumimoji="1" lang="en-US" altLang="ja-JP" dirty="0"/>
          </a:p>
          <a:p>
            <a:pPr marL="0" indent="0">
              <a:buNone/>
            </a:pPr>
            <a:r>
              <a:rPr lang="ja-JP" altLang="en-US" dirty="0"/>
              <a:t>　</a:t>
            </a:r>
            <a:r>
              <a:rPr lang="ja-JP" altLang="en-US" b="1" dirty="0"/>
              <a:t>４　会員増強に</a:t>
            </a:r>
            <a:r>
              <a:rPr lang="ja-JP" altLang="en-US" b="1" dirty="0">
                <a:solidFill>
                  <a:srgbClr val="FF0000"/>
                </a:solidFill>
              </a:rPr>
              <a:t>ヤル気のない</a:t>
            </a:r>
            <a:r>
              <a:rPr lang="ja-JP" altLang="en-US" b="1" dirty="0"/>
              <a:t>クラブ・リーダー： </a:t>
            </a:r>
            <a:r>
              <a:rPr lang="ja-JP" altLang="en-US" b="1" dirty="0">
                <a:highlight>
                  <a:srgbClr val="FFFF00"/>
                </a:highlight>
              </a:rPr>
              <a:t>５類型</a:t>
            </a:r>
            <a:endParaRPr lang="en-US" altLang="ja-JP" b="1" dirty="0">
              <a:highlight>
                <a:srgbClr val="FFFF00"/>
              </a:highlight>
            </a:endParaRPr>
          </a:p>
          <a:p>
            <a:pPr marL="0" indent="0">
              <a:buNone/>
            </a:pPr>
            <a:r>
              <a:rPr kumimoji="1" lang="ja-JP" altLang="en-US" b="1" dirty="0"/>
              <a:t>　</a:t>
            </a:r>
            <a:endParaRPr kumimoji="1" lang="en-US" altLang="ja-JP" b="1" dirty="0"/>
          </a:p>
          <a:p>
            <a:pPr marL="0" indent="0">
              <a:buNone/>
            </a:pPr>
            <a:r>
              <a:rPr kumimoji="1" lang="ja-JP" altLang="en-US"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a:t>
            </a:r>
            <a:r>
              <a:rPr kumimoji="1" lang="en-US" altLang="ja-JP"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1</a:t>
            </a:r>
            <a:r>
              <a:rPr kumimoji="1" lang="ja-JP" altLang="en-US"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）無理せず、１年を</a:t>
            </a:r>
            <a:r>
              <a:rPr kumimoji="1" lang="ja-JP" altLang="en-US" sz="2000" b="1"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rPr>
              <a:t>無事・無難にやり過ごせればいいさ： </a:t>
            </a:r>
            <a:r>
              <a:rPr kumimoji="1" lang="ja-JP" altLang="en-US" sz="2000" b="1" i="0" u="none" strike="noStrike" kern="1200" cap="none" spc="0" normalizeH="0" baseline="0" noProof="0" dirty="0">
                <a:ln>
                  <a:noFill/>
                </a:ln>
                <a:effectLst/>
                <a:highlight>
                  <a:srgbClr val="FFFF00"/>
                </a:highlight>
                <a:uLnTx/>
                <a:uFillTx/>
                <a:latin typeface="游ゴシック" panose="020B0400000000000000" pitchFamily="50" charset="-128"/>
                <a:ea typeface="游ゴシック" panose="020B0400000000000000" pitchFamily="50" charset="-128"/>
              </a:rPr>
              <a:t>無責任型</a:t>
            </a:r>
            <a:endParaRPr kumimoji="1" lang="en-US" altLang="ja-JP" sz="2000" b="1" i="0" u="none" strike="noStrike" kern="1200" cap="none" spc="0" normalizeH="0" baseline="0" noProof="0" dirty="0">
              <a:ln>
                <a:noFill/>
              </a:ln>
              <a:effectLst/>
              <a:highlight>
                <a:srgbClr val="FFFF00"/>
              </a:highligh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そうすれば、俺もパスト会長だ</a:t>
            </a:r>
            <a:endParaRPr kumimoji="1" lang="en-US" altLang="ja-JP"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a:t>
            </a:r>
            <a:r>
              <a:rPr kumimoji="1" lang="en-US" altLang="ja-JP"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2</a:t>
            </a:r>
            <a:r>
              <a:rPr kumimoji="1" lang="ja-JP" altLang="en-US"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）会員増強なんて子供のやることだ　　</a:t>
            </a:r>
            <a:r>
              <a:rPr kumimoji="1" lang="ja-JP" altLang="en-US" sz="20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rPr>
              <a:t>量より質が大切だ（どの口が言う？）： </a:t>
            </a:r>
            <a:r>
              <a:rPr kumimoji="1" lang="ja-JP" altLang="en-US" sz="2000" b="1" i="0" u="none" strike="noStrike" kern="1200" cap="none" spc="0" normalizeH="0" baseline="0" noProof="0" dirty="0">
                <a:ln>
                  <a:noFill/>
                </a:ln>
                <a:effectLst/>
                <a:highlight>
                  <a:srgbClr val="FFFF00"/>
                </a:highlight>
                <a:uLnTx/>
                <a:uFillTx/>
                <a:latin typeface="游ゴシック" panose="020B0400000000000000" pitchFamily="50" charset="-128"/>
                <a:ea typeface="游ゴシック" panose="020B0400000000000000" pitchFamily="50" charset="-128"/>
              </a:rPr>
              <a:t>言い逃れ型</a:t>
            </a:r>
            <a:endParaRPr kumimoji="1" lang="en-US" altLang="ja-JP" sz="2000" b="1" i="0" u="none" strike="noStrike" kern="1200" cap="none" spc="0" normalizeH="0" baseline="0" noProof="0" dirty="0">
              <a:ln>
                <a:noFill/>
              </a:ln>
              <a:effectLst/>
              <a:highlight>
                <a:srgbClr val="FFFF00"/>
              </a:highligh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　　</a:t>
            </a:r>
            <a:r>
              <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3</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）クラブは俺が居る間だけ楽しければいいさ、あとのことは知らないさ： </a:t>
            </a:r>
            <a:r>
              <a:rPr kumimoji="1" lang="ja-JP" altLang="en-US" sz="2000" b="1" i="0" u="none" strike="noStrike" kern="1200" cap="none" spc="0" normalizeH="0" baseline="0" noProof="0" dirty="0">
                <a:ln>
                  <a:noFill/>
                </a:ln>
                <a:effectLst/>
                <a:highlight>
                  <a:srgbClr val="FFFF00"/>
                </a:highlight>
                <a:uLnTx/>
                <a:uFillTx/>
                <a:latin typeface="游ゴシック" panose="020B0400000000000000" pitchFamily="50" charset="-128"/>
                <a:ea typeface="游ゴシック" panose="020B0400000000000000" pitchFamily="50" charset="-128"/>
              </a:rPr>
              <a:t>自己チュー型</a:t>
            </a:r>
            <a:endParaRPr kumimoji="1" lang="en-US" altLang="ja-JP" sz="2000" b="1" i="0" u="none" strike="noStrike" kern="1200" cap="none" spc="0" normalizeH="0" baseline="0" noProof="0" dirty="0">
              <a:ln>
                <a:noFill/>
              </a:ln>
              <a:effectLst/>
              <a:highlight>
                <a:srgbClr val="FFFF00"/>
              </a:highligh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　　</a:t>
            </a:r>
            <a:r>
              <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4</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）誰か知らないヤツが入ってきたら、</a:t>
            </a:r>
            <a:r>
              <a:rPr kumimoji="1" lang="ja-JP" altLang="en-US" sz="2000" b="1" i="0" u="none" strike="noStrike" kern="1200" cap="none" spc="0" normalizeH="0" baseline="0" noProof="0" dirty="0">
                <a:ln>
                  <a:noFill/>
                </a:ln>
                <a:solidFill>
                  <a:srgbClr val="00B050"/>
                </a:solidFill>
                <a:effectLst/>
                <a:uLnTx/>
                <a:uFillTx/>
                <a:latin typeface="游ゴシック" panose="020B0400000000000000" pitchFamily="50" charset="-128"/>
                <a:ea typeface="游ゴシック" panose="020B0400000000000000" pitchFamily="50" charset="-128"/>
              </a:rPr>
              <a:t>いまの楽しい和・輪を乱す</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かも知れない： </a:t>
            </a:r>
            <a:r>
              <a:rPr kumimoji="1" lang="ja-JP" altLang="en-US" sz="2000" b="1" i="0" u="none" strike="noStrike" kern="1200" cap="none" spc="0" normalizeH="0" baseline="0" noProof="0" dirty="0">
                <a:ln>
                  <a:noFill/>
                </a:ln>
                <a:effectLst/>
                <a:highlight>
                  <a:srgbClr val="FFFF00"/>
                </a:highlight>
                <a:uLnTx/>
                <a:uFillTx/>
                <a:latin typeface="游ゴシック" panose="020B0400000000000000" pitchFamily="50" charset="-128"/>
                <a:ea typeface="游ゴシック" panose="020B0400000000000000" pitchFamily="50" charset="-128"/>
              </a:rPr>
              <a:t>保身型</a:t>
            </a:r>
            <a:endParaRPr kumimoji="1" lang="en-US" altLang="ja-JP" sz="2000" b="1" i="0" u="none" strike="noStrike" kern="1200" cap="none" spc="0" normalizeH="0" baseline="0" noProof="0" dirty="0">
              <a:ln>
                <a:noFill/>
              </a:ln>
              <a:effectLst/>
              <a:highlight>
                <a:srgbClr val="FFFF00"/>
              </a:highligh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　　</a:t>
            </a:r>
            <a:r>
              <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5</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）うちは定員を３０人と決めている。そのくらいが皆が分かり合えるサイズだ： </a:t>
            </a:r>
            <a:r>
              <a:rPr kumimoji="1" lang="ja-JP" altLang="en-US" sz="2000" b="1" i="0" u="none" strike="noStrike" kern="1200" cap="none" spc="0" normalizeH="0" baseline="0" noProof="0" dirty="0">
                <a:ln>
                  <a:noFill/>
                </a:ln>
                <a:effectLst/>
                <a:highlight>
                  <a:srgbClr val="FFFF00"/>
                </a:highlight>
                <a:uLnTx/>
                <a:uFillTx/>
                <a:latin typeface="游ゴシック" panose="020B0400000000000000" pitchFamily="50" charset="-128"/>
                <a:ea typeface="游ゴシック" panose="020B0400000000000000" pitchFamily="50" charset="-128"/>
              </a:rPr>
              <a:t>言い訳型</a:t>
            </a:r>
            <a:endParaRPr kumimoji="1" lang="en-US" altLang="ja-JP" sz="2000" b="1" i="0" u="none" strike="noStrike" kern="1200" cap="none" spc="0" normalizeH="0" baseline="0" noProof="0" dirty="0">
              <a:ln>
                <a:noFill/>
              </a:ln>
              <a:effectLst/>
              <a:highlight>
                <a:srgbClr val="FFFF00"/>
              </a:highligh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　</a:t>
            </a:r>
            <a:r>
              <a:rPr kumimoji="1" lang="ja-JP" altLang="en-US" sz="20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rPr>
              <a:t>⇒</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　１０年経てば平均年齢は当然１０歳上がる、爺さんばかりのクラブに入る若手はいない</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　　　若手にすればあえてこのクラブを選ばなくても、近隣にもっと魅力的なクラブは沢山ある</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　　　ロータリークラブの</a:t>
            </a:r>
            <a:r>
              <a:rPr kumimoji="1" lang="ja-JP" altLang="en-US" sz="2000" b="1"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rPr>
              <a:t>「浦島太郎」物語</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rPr>
              <a:t>だ</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endParaRPr>
          </a:p>
          <a:p>
            <a:pPr marL="0" indent="0">
              <a:buNone/>
            </a:pPr>
            <a:endParaRPr kumimoji="1" lang="ja-JP" altLang="en-US" dirty="0"/>
          </a:p>
        </p:txBody>
      </p:sp>
    </p:spTree>
    <p:extLst>
      <p:ext uri="{BB962C8B-B14F-4D97-AF65-F5344CB8AC3E}">
        <p14:creationId xmlns:p14="http://schemas.microsoft.com/office/powerpoint/2010/main" val="4078155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additive="base">
                                        <p:cTn id="1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anim calcmode="lin" valueType="num">
                                      <p:cBhvr additive="base">
                                        <p:cTn id="4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12" end="12"/>
                                            </p:txEl>
                                          </p:spTgt>
                                        </p:tgtEl>
                                        <p:attrNameLst>
                                          <p:attrName>style.visibility</p:attrName>
                                        </p:attrNameLst>
                                      </p:cBhvr>
                                      <p:to>
                                        <p:strVal val="visible"/>
                                      </p:to>
                                    </p:set>
                                    <p:anim calcmode="lin" valueType="num">
                                      <p:cBhvr additive="base">
                                        <p:cTn id="4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dirty="0"/>
              <a:t>　</a:t>
            </a:r>
            <a:r>
              <a:rPr kumimoji="1" lang="ja-JP" altLang="en-US" sz="3200" b="1" dirty="0">
                <a:highlight>
                  <a:srgbClr val="FFFF00"/>
                </a:highlight>
                <a:latin typeface="+mn-ea"/>
                <a:ea typeface="+mn-ea"/>
              </a:rPr>
              <a:t>会員増強（クラブの成長）</a:t>
            </a:r>
            <a:r>
              <a:rPr kumimoji="1" lang="ja-JP" altLang="en-US" sz="3200" b="1" dirty="0">
                <a:latin typeface="+mn-ea"/>
                <a:ea typeface="+mn-ea"/>
              </a:rPr>
              <a:t>に必要な３つの </a:t>
            </a:r>
            <a:r>
              <a:rPr kumimoji="1" lang="en-US" altLang="ja-JP" b="1" dirty="0">
                <a:solidFill>
                  <a:srgbClr val="FF0000"/>
                </a:solidFill>
                <a:latin typeface="+mn-ea"/>
                <a:ea typeface="+mn-ea"/>
              </a:rPr>
              <a:t>D E I</a:t>
            </a:r>
            <a:r>
              <a:rPr kumimoji="1" lang="en-US" altLang="ja-JP" sz="3200" b="1" dirty="0">
                <a:latin typeface="+mn-ea"/>
                <a:ea typeface="+mn-ea"/>
              </a:rPr>
              <a:t> …</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pPr marL="0" indent="0">
              <a:buNone/>
            </a:pPr>
            <a:r>
              <a:rPr kumimoji="1" lang="ja-JP" altLang="en-US" dirty="0"/>
              <a:t>　</a:t>
            </a:r>
            <a:endParaRPr kumimoji="1" lang="en-US" altLang="ja-JP" dirty="0"/>
          </a:p>
          <a:p>
            <a:pPr marL="0" indent="0">
              <a:buNone/>
            </a:pPr>
            <a:r>
              <a:rPr lang="ja-JP" altLang="en-US" dirty="0"/>
              <a:t>　</a:t>
            </a:r>
            <a:r>
              <a:rPr kumimoji="1" lang="ja-JP" altLang="en-US" b="1" dirty="0"/>
              <a:t>① 迎える</a:t>
            </a:r>
            <a:r>
              <a:rPr kumimoji="1" lang="ja-JP" altLang="en-US" b="1" dirty="0">
                <a:solidFill>
                  <a:schemeClr val="accent4">
                    <a:lumMod val="50000"/>
                  </a:schemeClr>
                </a:solidFill>
              </a:rPr>
              <a:t>土壌</a:t>
            </a:r>
            <a:r>
              <a:rPr kumimoji="1" lang="ja-JP" altLang="en-US" b="1" dirty="0"/>
              <a:t>　⇒　クラブの</a:t>
            </a:r>
            <a:r>
              <a:rPr kumimoji="1" lang="ja-JP" altLang="en-US" b="1" dirty="0">
                <a:solidFill>
                  <a:srgbClr val="FF0000"/>
                </a:solidFill>
              </a:rPr>
              <a:t>文化</a:t>
            </a:r>
            <a:r>
              <a:rPr kumimoji="1" lang="ja-JP" altLang="en-US" b="1" dirty="0"/>
              <a:t>　⇒　</a:t>
            </a:r>
            <a:r>
              <a:rPr kumimoji="1" lang="ja-JP" altLang="en-US" b="1" dirty="0">
                <a:solidFill>
                  <a:srgbClr val="0070C0"/>
                </a:solidFill>
              </a:rPr>
              <a:t>良質な</a:t>
            </a:r>
            <a:r>
              <a:rPr kumimoji="1" lang="ja-JP" altLang="en-US" b="1" dirty="0">
                <a:solidFill>
                  <a:schemeClr val="accent2">
                    <a:lumMod val="75000"/>
                  </a:schemeClr>
                </a:solidFill>
              </a:rPr>
              <a:t>居心地</a:t>
            </a:r>
            <a:endParaRPr kumimoji="1" lang="en-US" altLang="ja-JP" b="1" dirty="0">
              <a:solidFill>
                <a:schemeClr val="accent2">
                  <a:lumMod val="75000"/>
                </a:schemeClr>
              </a:solidFill>
            </a:endParaRPr>
          </a:p>
          <a:p>
            <a:pPr marL="0" indent="0">
              <a:buNone/>
            </a:pPr>
            <a:endParaRPr lang="en-US" altLang="ja-JP" b="1" dirty="0"/>
          </a:p>
          <a:p>
            <a:pPr marL="0" indent="0">
              <a:buNone/>
            </a:pPr>
            <a:endParaRPr kumimoji="1" lang="en-US" altLang="ja-JP" b="1" dirty="0"/>
          </a:p>
          <a:p>
            <a:pPr marL="0" indent="0">
              <a:buNone/>
            </a:pPr>
            <a:r>
              <a:rPr lang="ja-JP" altLang="en-US" b="1" dirty="0"/>
              <a:t>　② 蒔きたい</a:t>
            </a:r>
            <a:r>
              <a:rPr lang="ja-JP" altLang="en-US" b="1" dirty="0">
                <a:solidFill>
                  <a:srgbClr val="00B050"/>
                </a:solidFill>
              </a:rPr>
              <a:t>種</a:t>
            </a:r>
            <a:r>
              <a:rPr lang="ja-JP" altLang="en-US" b="1" dirty="0"/>
              <a:t>　⇒　新人の</a:t>
            </a:r>
            <a:r>
              <a:rPr lang="ja-JP" altLang="en-US" b="1" dirty="0">
                <a:solidFill>
                  <a:srgbClr val="FF0000"/>
                </a:solidFill>
              </a:rPr>
              <a:t>多様性</a:t>
            </a:r>
            <a:r>
              <a:rPr lang="ja-JP" altLang="en-US" b="1" dirty="0"/>
              <a:t>　⇒　</a:t>
            </a:r>
            <a:r>
              <a:rPr lang="ja-JP" altLang="en-US" b="1" dirty="0">
                <a:solidFill>
                  <a:srgbClr val="00B050"/>
                </a:solidFill>
              </a:rPr>
              <a:t>純粋な</a:t>
            </a:r>
            <a:r>
              <a:rPr lang="ja-JP" altLang="en-US" b="1" dirty="0">
                <a:solidFill>
                  <a:schemeClr val="accent2">
                    <a:lumMod val="75000"/>
                  </a:schemeClr>
                </a:solidFill>
              </a:rPr>
              <a:t>楽天性</a:t>
            </a:r>
            <a:endParaRPr lang="en-US" altLang="ja-JP" b="1" dirty="0">
              <a:solidFill>
                <a:schemeClr val="accent2">
                  <a:lumMod val="75000"/>
                </a:schemeClr>
              </a:solidFill>
            </a:endParaRPr>
          </a:p>
          <a:p>
            <a:pPr marL="0" indent="0">
              <a:buNone/>
            </a:pPr>
            <a:endParaRPr kumimoji="1" lang="en-US" altLang="ja-JP" b="1" dirty="0"/>
          </a:p>
          <a:p>
            <a:pPr marL="0" indent="0">
              <a:buNone/>
            </a:pPr>
            <a:endParaRPr lang="en-US" altLang="ja-JP" b="1" dirty="0"/>
          </a:p>
          <a:p>
            <a:pPr marL="0" indent="0">
              <a:buNone/>
            </a:pPr>
            <a:r>
              <a:rPr kumimoji="1" lang="ja-JP" altLang="en-US" b="1" dirty="0"/>
              <a:t>　③ 注がれる</a:t>
            </a:r>
            <a:r>
              <a:rPr kumimoji="1" lang="ja-JP" altLang="en-US" b="1" dirty="0">
                <a:solidFill>
                  <a:srgbClr val="0070C0"/>
                </a:solidFill>
              </a:rPr>
              <a:t>水</a:t>
            </a:r>
            <a:r>
              <a:rPr kumimoji="1" lang="ja-JP" altLang="en-US" b="1" dirty="0"/>
              <a:t>　⇒　</a:t>
            </a:r>
            <a:r>
              <a:rPr kumimoji="1" lang="ja-JP" altLang="en-US" b="1" dirty="0">
                <a:solidFill>
                  <a:srgbClr val="FF0000"/>
                </a:solidFill>
              </a:rPr>
              <a:t>現会員</a:t>
            </a:r>
            <a:r>
              <a:rPr kumimoji="1" lang="ja-JP" altLang="en-US" b="1" dirty="0"/>
              <a:t>の備え　⇒　</a:t>
            </a:r>
            <a:r>
              <a:rPr kumimoji="1" lang="ja-JP" altLang="en-US" b="1" dirty="0">
                <a:solidFill>
                  <a:schemeClr val="accent2">
                    <a:lumMod val="75000"/>
                  </a:schemeClr>
                </a:solidFill>
              </a:rPr>
              <a:t>寛容</a:t>
            </a:r>
            <a:r>
              <a:rPr kumimoji="1" lang="ja-JP" altLang="en-US" b="1" dirty="0">
                <a:solidFill>
                  <a:srgbClr val="7030A0"/>
                </a:solidFill>
              </a:rPr>
              <a:t>で公平な心</a:t>
            </a:r>
          </a:p>
        </p:txBody>
      </p:sp>
      <p:sp>
        <p:nvSpPr>
          <p:cNvPr id="5" name="テキスト ボックス 4">
            <a:extLst>
              <a:ext uri="{FF2B5EF4-FFF2-40B4-BE49-F238E27FC236}">
                <a16:creationId xmlns:a16="http://schemas.microsoft.com/office/drawing/2014/main" id="{84BC90AF-1E2B-C4FD-2ACA-FF258A767EBB}"/>
              </a:ext>
            </a:extLst>
          </p:cNvPr>
          <p:cNvSpPr txBox="1"/>
          <p:nvPr/>
        </p:nvSpPr>
        <p:spPr>
          <a:xfrm>
            <a:off x="1331650" y="2404025"/>
            <a:ext cx="1997476" cy="372346"/>
          </a:xfrm>
          <a:prstGeom prst="rect">
            <a:avLst/>
          </a:prstGeom>
          <a:noFill/>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a:t>
            </a:r>
            <a:r>
              <a:rPr kumimoji="1" lang="en-US" altLang="ja-JP" sz="20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Inclusion)</a:t>
            </a:r>
          </a:p>
        </p:txBody>
      </p:sp>
      <p:sp>
        <p:nvSpPr>
          <p:cNvPr id="7" name="テキスト ボックス 6">
            <a:extLst>
              <a:ext uri="{FF2B5EF4-FFF2-40B4-BE49-F238E27FC236}">
                <a16:creationId xmlns:a16="http://schemas.microsoft.com/office/drawing/2014/main" id="{D1E9EE33-10D4-3085-01AA-D1C1A1F9063C}"/>
              </a:ext>
            </a:extLst>
          </p:cNvPr>
          <p:cNvSpPr txBox="1"/>
          <p:nvPr/>
        </p:nvSpPr>
        <p:spPr>
          <a:xfrm>
            <a:off x="1331650" y="3876445"/>
            <a:ext cx="1828800" cy="40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a:t>
            </a:r>
            <a:r>
              <a:rPr kumimoji="1" lang="en-US" altLang="ja-JP" sz="20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Diversity</a:t>
            </a:r>
            <a:r>
              <a:rPr kumimoji="1" lang="ja-JP" altLang="en-US" sz="20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a:t>
            </a:r>
            <a:endParaRPr kumimoji="1" lang="ja-JP" altLang="en-US" sz="18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endParaRPr>
          </a:p>
        </p:txBody>
      </p:sp>
      <p:sp>
        <p:nvSpPr>
          <p:cNvPr id="9" name="テキスト ボックス 8">
            <a:extLst>
              <a:ext uri="{FF2B5EF4-FFF2-40B4-BE49-F238E27FC236}">
                <a16:creationId xmlns:a16="http://schemas.microsoft.com/office/drawing/2014/main" id="{5BA0F7A7-5D31-8302-13E1-562442059265}"/>
              </a:ext>
            </a:extLst>
          </p:cNvPr>
          <p:cNvSpPr txBox="1"/>
          <p:nvPr/>
        </p:nvSpPr>
        <p:spPr>
          <a:xfrm>
            <a:off x="1331649" y="5420124"/>
            <a:ext cx="1711171" cy="40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a:t>
            </a:r>
            <a:r>
              <a:rPr kumimoji="1" lang="en-US" altLang="ja-JP" sz="20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Equity</a:t>
            </a:r>
            <a:r>
              <a:rPr kumimoji="1" lang="ja-JP" altLang="en-US" sz="20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a:t>
            </a:r>
            <a:endParaRPr kumimoji="1" lang="ja-JP" altLang="en-US" sz="18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407456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1000"/>
                                        <p:tgtEl>
                                          <p:spTgt spid="3">
                                            <p:txEl>
                                              <p:pRg st="7" end="7"/>
                                            </p:txEl>
                                          </p:spTgt>
                                        </p:tgtEl>
                                      </p:cBhvr>
                                    </p:animEffect>
                                    <p:anim calcmode="lin" valueType="num">
                                      <p:cBhvr>
                                        <p:cTn id="2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dirty="0"/>
              <a:t>　</a:t>
            </a:r>
            <a:r>
              <a:rPr kumimoji="1" lang="ja-JP" altLang="en-US" sz="3200" b="1" dirty="0">
                <a:latin typeface="+mn-ea"/>
                <a:ea typeface="+mn-ea"/>
              </a:rPr>
              <a:t>「ロータリーの真髄」を知ろう</a:t>
            </a:r>
            <a:r>
              <a:rPr kumimoji="1" lang="en-US" altLang="ja-JP" sz="3200" b="1" dirty="0">
                <a:latin typeface="+mn-ea"/>
                <a:ea typeface="+mn-ea"/>
              </a:rPr>
              <a:t>…</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7" y="1420428"/>
            <a:ext cx="11416683" cy="5312144"/>
          </a:xfrm>
        </p:spPr>
        <p:txBody>
          <a:bodyPr>
            <a:normAutofit fontScale="92500" lnSpcReduction="20000"/>
          </a:bodyPr>
          <a:lstStyle/>
          <a:p>
            <a:pPr marL="0" indent="0">
              <a:buNone/>
            </a:pPr>
            <a:endParaRPr kumimoji="1" lang="en-US" altLang="ja-JP" dirty="0"/>
          </a:p>
          <a:p>
            <a:pPr marL="0" indent="0">
              <a:buNone/>
            </a:pPr>
            <a:r>
              <a:rPr lang="ja-JP" altLang="en-US" dirty="0"/>
              <a:t>　</a:t>
            </a:r>
            <a:r>
              <a:rPr lang="ja-JP" altLang="en-US" sz="2600" b="1" dirty="0">
                <a:solidFill>
                  <a:srgbClr val="0070C0"/>
                </a:solidFill>
                <a:highlight>
                  <a:srgbClr val="FFFF00"/>
                </a:highlight>
              </a:rPr>
              <a:t>質問</a:t>
            </a:r>
            <a:r>
              <a:rPr lang="ja-JP" altLang="en-US" sz="2600" b="1">
                <a:highlight>
                  <a:srgbClr val="FFFF00"/>
                </a:highlight>
              </a:rPr>
              <a:t>：</a:t>
            </a:r>
            <a:r>
              <a:rPr lang="ja-JP" altLang="en-US" sz="2600" b="1"/>
              <a:t> 　</a:t>
            </a:r>
            <a:r>
              <a:rPr lang="ja-JP" altLang="en-US" sz="2600" b="1">
                <a:solidFill>
                  <a:schemeClr val="accent6">
                    <a:lumMod val="50000"/>
                  </a:schemeClr>
                </a:solidFill>
              </a:rPr>
              <a:t>皆さん</a:t>
            </a:r>
            <a:r>
              <a:rPr lang="ja-JP" altLang="en-US" sz="2600" b="1" dirty="0">
                <a:solidFill>
                  <a:schemeClr val="accent6">
                    <a:lumMod val="50000"/>
                  </a:schemeClr>
                </a:solidFill>
              </a:rPr>
              <a:t>は、何故ロータリーを続けているのですか？</a:t>
            </a:r>
            <a:endParaRPr lang="en-US" altLang="ja-JP" sz="2600" b="1" dirty="0">
              <a:solidFill>
                <a:schemeClr val="accent6">
                  <a:lumMod val="50000"/>
                </a:schemeClr>
              </a:solidFill>
            </a:endParaRPr>
          </a:p>
          <a:p>
            <a:pPr marL="0" indent="0">
              <a:buNone/>
            </a:pPr>
            <a:endParaRPr kumimoji="1" lang="en-US" altLang="ja-JP" b="1"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b="1" dirty="0"/>
              <a:t>　</a:t>
            </a:r>
            <a:r>
              <a:rPr kumimoji="1" lang="ja-JP" altLang="en-US" sz="2300" b="1" i="0" u="none" strike="noStrike" kern="1200" cap="none" spc="0" normalizeH="0" baseline="0" noProof="0" dirty="0">
                <a:ln>
                  <a:noFill/>
                </a:ln>
                <a:effectLst/>
                <a:uLnTx/>
                <a:uFillTx/>
                <a:latin typeface="游ゴシック" panose="020F0502020204030204"/>
                <a:ea typeface="游ゴシック" panose="020B0400000000000000" pitchFamily="50" charset="-128"/>
              </a:rPr>
              <a:t>ロータリーでは、</a:t>
            </a:r>
            <a:r>
              <a:rPr kumimoji="1" lang="ja-JP" altLang="en-US" sz="23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「人生の目的」</a:t>
            </a:r>
            <a:r>
              <a:rPr kumimoji="1" lang="ja-JP" altLang="en-US" sz="2300" b="1" i="0" u="none" strike="noStrike" kern="1200" cap="none" spc="0" normalizeH="0" baseline="0" noProof="0" dirty="0">
                <a:ln>
                  <a:noFill/>
                </a:ln>
                <a:effectLst/>
                <a:uLnTx/>
                <a:uFillTx/>
                <a:latin typeface="游ゴシック" panose="020F0502020204030204"/>
                <a:ea typeface="游ゴシック" panose="020B0400000000000000" pitchFamily="50" charset="-128"/>
              </a:rPr>
              <a:t>を知ることができるという人がいます</a:t>
            </a:r>
            <a:endParaRPr kumimoji="1" lang="en-US" altLang="ja-JP" sz="23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「人生の目的」とは何か？　</a:t>
            </a:r>
            <a:r>
              <a:rPr kumimoji="1" lang="ja-JP" altLang="en-US" sz="22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先覚者たち</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はそれをどう説いているのか？</a:t>
            </a:r>
            <a:endPar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・新渡戸稲造・内村鑑三 ：　</a:t>
            </a:r>
            <a:r>
              <a:rPr kumimoji="1" lang="ja-JP" altLang="en-US"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「品格の完成」（＝ 「人生をエレガントに！」）</a:t>
            </a:r>
            <a:endParaRPr kumimoji="1" lang="en-US" altLang="ja-JP"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・仏教（真言宗）の教え ：　</a:t>
            </a:r>
            <a:r>
              <a:rPr kumimoji="1" lang="ja-JP" altLang="en-US"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「心を磨くこと」</a:t>
            </a:r>
            <a:endParaRPr kumimoji="1" lang="en-US" altLang="ja-JP"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・京セラ・稲盛和夫氏　 ：　</a:t>
            </a:r>
            <a:r>
              <a:rPr kumimoji="1" lang="ja-JP" altLang="en-US"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「心を磨き、魂を高めること」</a:t>
            </a:r>
            <a:endParaRPr kumimoji="1" lang="en-US" altLang="ja-JP"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　　　　　　　　　　　　　　　 　　　⇒「それは生きる意味、人生の意義そのもの」</a:t>
            </a:r>
            <a:endParaRPr kumimoji="1" lang="en-US" altLang="ja-JP"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endPar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ロータリーの魅力は</a:t>
            </a:r>
            <a:r>
              <a:rPr kumimoji="1" lang="ja-JP" altLang="en-US"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「自分磨きの旅」</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を経験できること（＝</a:t>
            </a:r>
            <a:r>
              <a:rPr kumimoji="1" lang="ja-JP" altLang="en-US" sz="2200" b="1" i="0" u="none" strike="noStrike" kern="1200" cap="none" spc="0" normalizeH="0" baseline="0" noProof="0" dirty="0">
                <a:ln>
                  <a:noFill/>
                </a:ln>
                <a:solidFill>
                  <a:srgbClr val="7030A0"/>
                </a:solidFill>
                <a:effectLst/>
                <a:uLnTx/>
                <a:uFillTx/>
                <a:latin typeface="游ゴシック" panose="020F0502020204030204"/>
                <a:ea typeface="游ゴシック" panose="020B0400000000000000" pitchFamily="50" charset="-128"/>
              </a:rPr>
              <a:t>「人生の道場」</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米山梅吉翁）</a:t>
            </a:r>
            <a:endPar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endPar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その答えは</a:t>
            </a:r>
            <a:r>
              <a:rPr kumimoji="1" lang="ja-JP" altLang="en-US" sz="2200" b="1" i="0" u="none" strike="noStrike" kern="1200" cap="none" spc="0" normalizeH="0" baseline="0" noProof="0" dirty="0">
                <a:ln>
                  <a:noFill/>
                </a:ln>
                <a:effectLst/>
                <a:highlight>
                  <a:srgbClr val="FFFF00"/>
                </a:highlight>
                <a:uLnTx/>
                <a:uFillTx/>
                <a:latin typeface="游ゴシック" panose="020F0502020204030204"/>
                <a:ea typeface="游ゴシック" panose="020B0400000000000000" pitchFamily="50" charset="-128"/>
              </a:rPr>
              <a:t>「例会」</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にあるはずです</a:t>
            </a:r>
          </a:p>
          <a:p>
            <a:pPr marL="0" indent="0">
              <a:buNone/>
            </a:pPr>
            <a:endParaRPr kumimoji="1" lang="ja-JP" altLang="en-US" dirty="0"/>
          </a:p>
        </p:txBody>
      </p:sp>
    </p:spTree>
    <p:extLst>
      <p:ext uri="{BB962C8B-B14F-4D97-AF65-F5344CB8AC3E}">
        <p14:creationId xmlns:p14="http://schemas.microsoft.com/office/powerpoint/2010/main" val="1855382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anim calcmode="lin" valueType="num">
                                      <p:cBhvr>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5" end="5"/>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fade">
                                      <p:cBhvr>
                                        <p:cTn id="41" dur="1000"/>
                                        <p:tgtEl>
                                          <p:spTgt spid="3">
                                            <p:txEl>
                                              <p:pRg st="8" end="8"/>
                                            </p:txEl>
                                          </p:spTgt>
                                        </p:tgtEl>
                                      </p:cBhvr>
                                    </p:animEffect>
                                    <p:anim calcmode="lin" valueType="num">
                                      <p:cBhvr>
                                        <p:cTn id="4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8" end="8"/>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Effect transition="in" filter="fade">
                                      <p:cBhvr>
                                        <p:cTn id="46" dur="1000"/>
                                        <p:tgtEl>
                                          <p:spTgt spid="3">
                                            <p:txEl>
                                              <p:pRg st="9" end="9"/>
                                            </p:txEl>
                                          </p:spTgt>
                                        </p:tgtEl>
                                      </p:cBhvr>
                                    </p:animEffect>
                                    <p:anim calcmode="lin" valueType="num">
                                      <p:cBhvr>
                                        <p:cTn id="4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9" end="9"/>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Effect transition="in" filter="fade">
                                      <p:cBhvr>
                                        <p:cTn id="51" dur="1000"/>
                                        <p:tgtEl>
                                          <p:spTgt spid="3">
                                            <p:txEl>
                                              <p:pRg st="10" end="10"/>
                                            </p:txEl>
                                          </p:spTgt>
                                        </p:tgtEl>
                                      </p:cBhvr>
                                    </p:animEffect>
                                    <p:anim calcmode="lin" valueType="num">
                                      <p:cBhvr>
                                        <p:cTn id="5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nodeType="clickEffect">
                                  <p:stCondLst>
                                    <p:cond delay="0"/>
                                  </p:stCondLst>
                                  <p:childTnLst>
                                    <p:set>
                                      <p:cBhvr>
                                        <p:cTn id="57" dur="1" fill="hold">
                                          <p:stCondLst>
                                            <p:cond delay="0"/>
                                          </p:stCondLst>
                                        </p:cTn>
                                        <p:tgtEl>
                                          <p:spTgt spid="3">
                                            <p:txEl>
                                              <p:pRg st="11" end="11"/>
                                            </p:txEl>
                                          </p:spTgt>
                                        </p:tgtEl>
                                        <p:attrNameLst>
                                          <p:attrName>style.visibility</p:attrName>
                                        </p:attrNameLst>
                                      </p:cBhvr>
                                      <p:to>
                                        <p:strVal val="visible"/>
                                      </p:to>
                                    </p:set>
                                    <p:animEffect transition="in" filter="fade">
                                      <p:cBhvr>
                                        <p:cTn id="58" dur="1000"/>
                                        <p:tgtEl>
                                          <p:spTgt spid="3">
                                            <p:txEl>
                                              <p:pRg st="11" end="11"/>
                                            </p:txEl>
                                          </p:spTgt>
                                        </p:tgtEl>
                                      </p:cBhvr>
                                    </p:animEffect>
                                    <p:anim calcmode="lin" valueType="num">
                                      <p:cBhvr>
                                        <p:cTn id="59"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61" presetID="42" presetClass="entr" presetSubtype="0" fill="hold" nodeType="withEffect">
                                  <p:stCondLst>
                                    <p:cond delay="0"/>
                                  </p:stCondLst>
                                  <p:childTnLst>
                                    <p:set>
                                      <p:cBhvr>
                                        <p:cTn id="62" dur="1" fill="hold">
                                          <p:stCondLst>
                                            <p:cond delay="0"/>
                                          </p:stCondLst>
                                        </p:cTn>
                                        <p:tgtEl>
                                          <p:spTgt spid="3">
                                            <p:txEl>
                                              <p:pRg st="12" end="12"/>
                                            </p:txEl>
                                          </p:spTgt>
                                        </p:tgtEl>
                                        <p:attrNameLst>
                                          <p:attrName>style.visibility</p:attrName>
                                        </p:attrNameLst>
                                      </p:cBhvr>
                                      <p:to>
                                        <p:strVal val="visible"/>
                                      </p:to>
                                    </p:set>
                                    <p:animEffect transition="in" filter="fade">
                                      <p:cBhvr>
                                        <p:cTn id="63" dur="1000"/>
                                        <p:tgtEl>
                                          <p:spTgt spid="3">
                                            <p:txEl>
                                              <p:pRg st="12" end="12"/>
                                            </p:txEl>
                                          </p:spTgt>
                                        </p:tgtEl>
                                      </p:cBhvr>
                                    </p:animEffect>
                                    <p:anim calcmode="lin" valueType="num">
                                      <p:cBhvr>
                                        <p:cTn id="64"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13" end="13"/>
                                            </p:txEl>
                                          </p:spTgt>
                                        </p:tgtEl>
                                        <p:attrNameLst>
                                          <p:attrName>style.visibility</p:attrName>
                                        </p:attrNameLst>
                                      </p:cBhvr>
                                      <p:to>
                                        <p:strVal val="visible"/>
                                      </p:to>
                                    </p:set>
                                    <p:animEffect transition="in" filter="fade">
                                      <p:cBhvr>
                                        <p:cTn id="70" dur="1000"/>
                                        <p:tgtEl>
                                          <p:spTgt spid="3">
                                            <p:txEl>
                                              <p:pRg st="13" end="13"/>
                                            </p:txEl>
                                          </p:spTgt>
                                        </p:tgtEl>
                                      </p:cBhvr>
                                    </p:animEffect>
                                    <p:anim calcmode="lin" valueType="num">
                                      <p:cBhvr>
                                        <p:cTn id="71"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dirty="0"/>
              <a:t>　</a:t>
            </a:r>
            <a:r>
              <a:rPr kumimoji="1" lang="ja-JP" altLang="en-US" sz="3200" b="1" dirty="0">
                <a:latin typeface="+mn-ea"/>
                <a:ea typeface="+mn-ea"/>
              </a:rPr>
              <a:t>大切なロータリー行事である</a:t>
            </a:r>
            <a:r>
              <a:rPr kumimoji="1" lang="ja-JP" altLang="en-US" sz="3200" b="1" dirty="0">
                <a:solidFill>
                  <a:srgbClr val="FF0000"/>
                </a:solidFill>
                <a:latin typeface="+mn-ea"/>
                <a:ea typeface="+mn-ea"/>
              </a:rPr>
              <a:t>「例会」</a:t>
            </a:r>
            <a:r>
              <a:rPr kumimoji="1" lang="ja-JP" altLang="en-US" sz="3200" b="1" dirty="0">
                <a:latin typeface="+mn-ea"/>
                <a:ea typeface="+mn-ea"/>
              </a:rPr>
              <a:t>の効用は？</a:t>
            </a: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normAutofit/>
          </a:bodyPr>
          <a:lstStyle/>
          <a:p>
            <a:endParaRPr kumimoji="1" lang="en-US" altLang="ja-JP"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a:t>
            </a:r>
            <a:r>
              <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ⅰ</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シニア会員</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にとっての例会の意義</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シニア会員には</a:t>
            </a:r>
            <a:r>
              <a:rPr kumimoji="1" lang="ja-JP" altLang="en-US" sz="20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「キョウヨウ」</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と</a:t>
            </a:r>
            <a:r>
              <a:rPr kumimoji="1" lang="ja-JP" altLang="en-US" sz="20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「キョウイク」</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が必要だという</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「キョウヨウ」：　</a:t>
            </a:r>
            <a:r>
              <a:rPr kumimoji="1" lang="ja-JP" altLang="en-US" sz="2000" b="1" i="0" u="none" strike="noStrike" kern="1200" cap="none" spc="0" normalizeH="0" baseline="0" noProof="0" dirty="0">
                <a:ln>
                  <a:noFill/>
                </a:ln>
                <a:effectLst/>
                <a:highlight>
                  <a:srgbClr val="FFFF00"/>
                </a:highlight>
                <a:uLnTx/>
                <a:uFillTx/>
                <a:latin typeface="游ゴシック" panose="020B0400000000000000" pitchFamily="50" charset="-128"/>
                <a:ea typeface="游ゴシック" panose="020B0400000000000000" pitchFamily="50" charset="-128"/>
                <a:cs typeface="+mn-cs"/>
              </a:rPr>
              <a:t>今日、用 </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がある</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「キョウイク」：　</a:t>
            </a:r>
            <a:r>
              <a:rPr kumimoji="1" lang="ja-JP" altLang="en-US" sz="2000" b="1" i="0" u="none" strike="noStrike" kern="1200" cap="none" spc="0" normalizeH="0" baseline="0" noProof="0" dirty="0">
                <a:ln>
                  <a:noFill/>
                </a:ln>
                <a:effectLst/>
                <a:highlight>
                  <a:srgbClr val="FFFF00"/>
                </a:highlight>
                <a:uLnTx/>
                <a:uFillTx/>
                <a:latin typeface="游ゴシック" panose="020B0400000000000000" pitchFamily="50" charset="-128"/>
                <a:ea typeface="游ゴシック" panose="020B0400000000000000" pitchFamily="50" charset="-128"/>
                <a:cs typeface="+mn-cs"/>
              </a:rPr>
              <a:t>今日、行く </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ところがある</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a:t>
            </a:r>
            <a:r>
              <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ⅱ</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中堅会員</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にとっての例会の意義</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仕事、家庭の充実のための人脈（エグゼクティブ・クラス）の活用</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a:t>
            </a:r>
            <a:r>
              <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ⅲ</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若手会員・新会員</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にとっての例会の意義</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a:t>
            </a: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未知の業界における多数・多様な人脈を一遍に手に入れられること</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地元財界へのスムースなデビューが果たせること</a:t>
            </a:r>
          </a:p>
          <a:p>
            <a:pPr marL="0" indent="0">
              <a:buNone/>
            </a:pPr>
            <a:endParaRPr kumimoji="1" lang="ja-JP" altLang="en-US" dirty="0"/>
          </a:p>
        </p:txBody>
      </p:sp>
    </p:spTree>
    <p:extLst>
      <p:ext uri="{BB962C8B-B14F-4D97-AF65-F5344CB8AC3E}">
        <p14:creationId xmlns:p14="http://schemas.microsoft.com/office/powerpoint/2010/main" val="3520815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 calcmode="lin" valueType="num">
                                      <p:cBhvr additive="base">
                                        <p:cTn id="4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dirty="0"/>
              <a:t>　</a:t>
            </a:r>
            <a:r>
              <a:rPr kumimoji="1" lang="ja-JP" altLang="en-US" sz="3200" b="1" dirty="0">
                <a:latin typeface="+mn-ea"/>
                <a:ea typeface="+mn-ea"/>
              </a:rPr>
              <a:t>日本のロータリー黎明期のガバナー諸氏のバランス感覚</a:t>
            </a: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endParaRPr kumimoji="1" lang="en-US" altLang="ja-JP" dirty="0"/>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1" lang="ja-JP" altLang="ja-JP" sz="2000" b="1" i="0" u="none" strike="noStrike" kern="1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米山梅吉氏</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1928-31</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年度</a:t>
            </a:r>
            <a:r>
              <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 RI</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第</a:t>
            </a:r>
            <a:r>
              <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70</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地区</a:t>
            </a:r>
            <a:r>
              <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 </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初代ガバナー 東京</a:t>
            </a:r>
            <a:r>
              <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RC</a:t>
            </a:r>
            <a:r>
              <a:rPr kumimoji="1" lang="ja-JP" altLang="en-US"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　　</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｢ロータリーの例会は人生の道場｣</a:t>
            </a:r>
            <a:endPar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b="1" kern="100" dirty="0">
                <a:latin typeface="游ゴシック" panose="020B0400000000000000" pitchFamily="50" charset="-128"/>
                <a:ea typeface="游ゴシック" panose="020B0400000000000000" pitchFamily="50" charset="-128"/>
                <a:cs typeface="Times New Roman" panose="02020603050405020304" pitchFamily="18" charset="0"/>
              </a:rPr>
              <a:t>　　</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｢ロータリーは見えないところに仕事があり、目立たないところに妙味がある｣</a:t>
            </a:r>
            <a:endPar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1" lang="ja-JP" altLang="ja-JP" sz="2000" b="1" i="0" u="none" strike="noStrike" kern="1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井坂 </a:t>
            </a:r>
            <a:r>
              <a:rPr kumimoji="1" lang="en-US" altLang="ja-JP" sz="2000" b="1" i="0" u="none" strike="noStrike" kern="1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a:t>
            </a:r>
            <a:r>
              <a:rPr kumimoji="1" lang="ja-JP" altLang="ja-JP" sz="2000" b="1" i="0" u="none" strike="noStrike" kern="1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孝氏</a:t>
            </a:r>
            <a:r>
              <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  (1931-33</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年度</a:t>
            </a:r>
            <a:r>
              <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 </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第</a:t>
            </a:r>
            <a:r>
              <a:rPr kumimoji="1" lang="ja-JP" altLang="en-US"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２</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代ガバナー 東京</a:t>
            </a:r>
            <a:r>
              <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RC)  </a:t>
            </a:r>
            <a:r>
              <a:rPr kumimoji="1" lang="ja-JP" altLang="en-US"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　　</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1" lang="ja-JP" altLang="en-US"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ロータリーは</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着物の裏を整えて、着心地を良くするような仕事をしている｣</a:t>
            </a:r>
            <a:endPar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1" lang="ja-JP" altLang="ja-JP" sz="2000" b="1" i="0" u="none" strike="noStrike" kern="1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村田省蔵氏</a:t>
            </a:r>
            <a:r>
              <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  (1933-35</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年度</a:t>
            </a:r>
            <a:r>
              <a:rPr kumimoji="1" lang="ja-JP" altLang="en-US"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 </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第</a:t>
            </a:r>
            <a:r>
              <a:rPr kumimoji="1" lang="ja-JP" altLang="en-US"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３</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代ガバナー 大阪</a:t>
            </a:r>
            <a:r>
              <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RC)  </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　　</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｢ロータリーは銭湯のごとし、着物を脱いで裸になれば身分</a:t>
            </a:r>
            <a:r>
              <a:rPr kumimoji="1" lang="ja-JP" altLang="en-US"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の上下</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はない。</a:t>
            </a:r>
            <a:endParaRPr kumimoji="1" lang="en-US"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　　  </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浴槽に一緒に浸かって本音で語り合</a:t>
            </a:r>
            <a:r>
              <a:rPr kumimoji="1" lang="ja-JP" altLang="en-US"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お</a:t>
            </a:r>
            <a:r>
              <a:rPr kumimoji="1" lang="ja-JP" altLang="ja-JP" sz="2000" b="1"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う｣</a:t>
            </a:r>
          </a:p>
          <a:p>
            <a:pPr marL="0" indent="0">
              <a:buNone/>
            </a:pPr>
            <a:endParaRPr kumimoji="1" lang="ja-JP" altLang="en-US" dirty="0"/>
          </a:p>
        </p:txBody>
      </p:sp>
    </p:spTree>
    <p:extLst>
      <p:ext uri="{BB962C8B-B14F-4D97-AF65-F5344CB8AC3E}">
        <p14:creationId xmlns:p14="http://schemas.microsoft.com/office/powerpoint/2010/main" val="32487140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dirty="0"/>
              <a:t>　</a:t>
            </a:r>
            <a:r>
              <a:rPr kumimoji="1" lang="ja-JP" altLang="en-US" sz="3200" b="1" i="0" u="none" strike="noStrike" kern="1200" cap="none" spc="0" normalizeH="0" baseline="0" noProof="0" dirty="0">
                <a:ln>
                  <a:noFill/>
                </a:ln>
                <a:solidFill>
                  <a:prstClr val="black"/>
                </a:solidFill>
                <a:uLnTx/>
                <a:uFillTx/>
                <a:latin typeface="+mn-ea"/>
                <a:ea typeface="+mn-ea"/>
                <a:cs typeface="+mj-cs"/>
              </a:rPr>
              <a:t>豊田章男会長に学ぶトヨタの経営指針</a:t>
            </a:r>
            <a:r>
              <a:rPr kumimoji="1" lang="en-US" altLang="ja-JP" sz="3200" b="1" i="0" u="none" strike="noStrike" kern="1200" cap="none" spc="0" normalizeH="0" baseline="0" noProof="0" dirty="0">
                <a:ln>
                  <a:noFill/>
                </a:ln>
                <a:solidFill>
                  <a:prstClr val="black"/>
                </a:solidFill>
                <a:uLnTx/>
                <a:uFillTx/>
                <a:latin typeface="+mn-ea"/>
                <a:ea typeface="+mn-ea"/>
              </a:rPr>
              <a:t>‥</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endParaRPr lang="en-US" altLang="ja-JP" sz="2000" dirty="0">
              <a:solidFill>
                <a:prstClr val="black"/>
              </a:solidFill>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ea typeface="游ゴシック" panose="020B0400000000000000" pitchFamily="50" charset="-128"/>
              </a:rPr>
              <a:t>売上高</a:t>
            </a:r>
            <a:r>
              <a:rPr kumimoji="1" lang="en-US" altLang="ja-JP" sz="2000" b="1" i="0" u="none" strike="noStrike" kern="1200" cap="none" spc="0" normalizeH="0" baseline="0" noProof="0" dirty="0">
                <a:ln>
                  <a:noFill/>
                </a:ln>
                <a:effectLst/>
                <a:uLnTx/>
                <a:uFillTx/>
                <a:ea typeface="游ゴシック" panose="020B0400000000000000" pitchFamily="50" charset="-128"/>
              </a:rPr>
              <a:t>48</a:t>
            </a:r>
            <a:r>
              <a:rPr kumimoji="1" lang="ja-JP" altLang="en-US" sz="2000" b="1" i="0" u="none" strike="noStrike" kern="1200" cap="none" spc="0" normalizeH="0" baseline="0" noProof="0" dirty="0">
                <a:ln>
                  <a:noFill/>
                </a:ln>
                <a:effectLst/>
                <a:uLnTx/>
                <a:uFillTx/>
                <a:ea typeface="游ゴシック" panose="020B0400000000000000" pitchFamily="50" charset="-128"/>
              </a:rPr>
              <a:t>兆円、営業利益</a:t>
            </a:r>
            <a:r>
              <a:rPr kumimoji="1" lang="en-US" altLang="ja-JP" sz="2000" b="1" i="0" u="none" strike="noStrike" kern="1200" cap="none" spc="0" normalizeH="0" baseline="0" noProof="0" dirty="0">
                <a:ln>
                  <a:noFill/>
                </a:ln>
                <a:effectLst/>
                <a:uLnTx/>
                <a:uFillTx/>
                <a:ea typeface="游ゴシック" panose="020B0400000000000000" pitchFamily="50" charset="-128"/>
              </a:rPr>
              <a:t>5</a:t>
            </a:r>
            <a:r>
              <a:rPr kumimoji="1" lang="ja-JP" altLang="en-US" sz="2000" b="1" i="0" u="none" strike="noStrike" kern="1200" cap="none" spc="0" normalizeH="0" baseline="0" noProof="0" dirty="0">
                <a:ln>
                  <a:noFill/>
                </a:ln>
                <a:effectLst/>
                <a:uLnTx/>
                <a:uFillTx/>
                <a:ea typeface="游ゴシック" panose="020B0400000000000000" pitchFamily="50" charset="-128"/>
              </a:rPr>
              <a:t>兆円、社員数</a:t>
            </a:r>
            <a:r>
              <a:rPr kumimoji="1" lang="en-US" altLang="ja-JP" sz="2000" b="1" i="0" u="none" strike="noStrike" kern="1200" cap="none" spc="0" normalizeH="0" baseline="0" noProof="0" dirty="0">
                <a:ln>
                  <a:noFill/>
                </a:ln>
                <a:effectLst/>
                <a:uLnTx/>
                <a:uFillTx/>
                <a:ea typeface="游ゴシック" panose="020B0400000000000000" pitchFamily="50" charset="-128"/>
              </a:rPr>
              <a:t>38</a:t>
            </a:r>
            <a:r>
              <a:rPr kumimoji="1" lang="ja-JP" altLang="en-US" sz="2000" b="1" i="0" u="none" strike="noStrike" kern="1200" cap="none" spc="0" normalizeH="0" baseline="0" noProof="0" dirty="0">
                <a:ln>
                  <a:noFill/>
                </a:ln>
                <a:effectLst/>
                <a:uLnTx/>
                <a:uFillTx/>
                <a:ea typeface="游ゴシック" panose="020B0400000000000000" pitchFamily="50" charset="-128"/>
              </a:rPr>
              <a:t>万人のトヨタ自動車</a:t>
            </a:r>
            <a:r>
              <a:rPr kumimoji="1" lang="en-US" altLang="ja-JP" sz="2000" b="1" i="0" u="none" strike="noStrike" kern="1200" cap="none" spc="0" normalizeH="0" baseline="0" noProof="0" dirty="0">
                <a:ln>
                  <a:noFill/>
                </a:ln>
                <a:effectLst/>
                <a:uLnTx/>
                <a:uFillTx/>
                <a:ea typeface="游ゴシック" panose="020B0400000000000000" pitchFamily="50" charset="-128"/>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rPr>
              <a:t>　その会長の豊田氏が使ってきたたった</a:t>
            </a:r>
            <a:r>
              <a:rPr kumimoji="1" lang="ja-JP" altLang="en-US" sz="2000" b="1" i="0" u="none" strike="noStrike" kern="1200" cap="none" spc="0" normalizeH="0" baseline="0" noProof="0" dirty="0">
                <a:ln>
                  <a:noFill/>
                </a:ln>
                <a:effectLst/>
                <a:highlight>
                  <a:srgbClr val="FFFF00"/>
                </a:highlight>
                <a:uLnTx/>
                <a:uFillTx/>
                <a:ea typeface="游ゴシック" panose="020B0400000000000000" pitchFamily="50" charset="-128"/>
              </a:rPr>
              <a:t>３つ</a:t>
            </a:r>
            <a:r>
              <a:rPr kumimoji="1" lang="ja-JP" altLang="en-US" sz="2000" b="1" i="0" u="none" strike="noStrike" kern="1200" cap="none" spc="0" normalizeH="0" baseline="0" noProof="0" dirty="0">
                <a:ln>
                  <a:noFill/>
                </a:ln>
                <a:effectLst/>
                <a:uLnTx/>
                <a:uFillTx/>
                <a:ea typeface="游ゴシック" panose="020B0400000000000000" pitchFamily="50" charset="-128"/>
              </a:rPr>
              <a:t>のシンプルな経営用語</a:t>
            </a:r>
            <a:r>
              <a:rPr kumimoji="1" lang="en-US" altLang="ja-JP" sz="2000" b="1" i="0" u="none" strike="noStrike" kern="1200" cap="none" spc="0" normalizeH="0" baseline="0" noProof="0" dirty="0">
                <a:ln>
                  <a:noFill/>
                </a:ln>
                <a:effectLst/>
                <a:uLnTx/>
                <a:uFillTx/>
                <a:ea typeface="游ゴシック" panose="020B0400000000000000" pitchFamily="50" charset="-128"/>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rPr>
              <a:t>　</a:t>
            </a:r>
            <a:endParaRPr kumimoji="1" lang="en-US" altLang="ja-JP" sz="2000" b="1" i="0" u="none" strike="noStrike" kern="1200" cap="none" spc="0" normalizeH="0" baseline="0" noProof="0" dirty="0">
              <a:ln>
                <a:noFill/>
              </a:ln>
              <a:effectLst/>
              <a:uLnTx/>
              <a:uFillTx/>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b="1" dirty="0">
                <a:ea typeface="游ゴシック" panose="020B0400000000000000" pitchFamily="50" charset="-128"/>
              </a:rPr>
              <a:t>　</a:t>
            </a:r>
            <a:r>
              <a:rPr kumimoji="1" lang="ja-JP" altLang="en-US" sz="2000" b="1" i="0" u="none" strike="noStrike" kern="1200" cap="none" spc="0" normalizeH="0" baseline="0" noProof="0" dirty="0">
                <a:ln>
                  <a:noFill/>
                </a:ln>
                <a:effectLst/>
                <a:uLnTx/>
                <a:uFillTx/>
                <a:ea typeface="游ゴシック" panose="020B0400000000000000" pitchFamily="50" charset="-128"/>
              </a:rPr>
              <a:t>　</a:t>
            </a:r>
            <a:r>
              <a:rPr kumimoji="1" lang="en-US" altLang="ja-JP" sz="2000" b="1" i="0" u="none" strike="noStrike" kern="1200" cap="none" spc="0" normalizeH="0" baseline="0" noProof="0" dirty="0">
                <a:ln>
                  <a:noFill/>
                </a:ln>
                <a:effectLst/>
                <a:uLnTx/>
                <a:uFillTx/>
                <a:ea typeface="游ゴシック" panose="020B0400000000000000" pitchFamily="50" charset="-128"/>
              </a:rPr>
              <a:t>1</a:t>
            </a:r>
            <a:r>
              <a:rPr kumimoji="1" lang="ja-JP" altLang="en-US" sz="2000" b="1" i="0" u="none" strike="noStrike" kern="1200" cap="none" spc="0" normalizeH="0" baseline="0" noProof="0" dirty="0">
                <a:ln>
                  <a:noFill/>
                </a:ln>
                <a:effectLst/>
                <a:uLnTx/>
                <a:uFillTx/>
                <a:ea typeface="游ゴシック" panose="020B0400000000000000" pitchFamily="50" charset="-128"/>
              </a:rPr>
              <a:t>　</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rPr>
              <a:t>もっといいクルマを</a:t>
            </a:r>
            <a:endParaRPr kumimoji="1" lang="en-US" altLang="ja-JP" sz="2000" b="1" i="0" u="none" strike="noStrike" kern="1200" cap="none" spc="0" normalizeH="0" baseline="0" noProof="0" dirty="0">
              <a:ln>
                <a:noFill/>
              </a:ln>
              <a:solidFill>
                <a:srgbClr val="FF0000"/>
              </a:solidFill>
              <a:effectLst/>
              <a:uLnTx/>
              <a:uFillTx/>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rPr>
              <a:t>　　</a:t>
            </a:r>
            <a:r>
              <a:rPr kumimoji="1" lang="en-US" altLang="ja-JP" sz="2000" b="1" i="0" u="none" strike="noStrike" kern="1200" cap="none" spc="0" normalizeH="0" baseline="0" noProof="0" dirty="0">
                <a:ln>
                  <a:noFill/>
                </a:ln>
                <a:effectLst/>
                <a:uLnTx/>
                <a:uFillTx/>
                <a:ea typeface="游ゴシック" panose="020B0400000000000000" pitchFamily="50" charset="-128"/>
              </a:rPr>
              <a:t>2</a:t>
            </a:r>
            <a:r>
              <a:rPr kumimoji="1" lang="ja-JP" altLang="en-US" sz="2000" b="1" i="0" u="none" strike="noStrike" kern="1200" cap="none" spc="0" normalizeH="0" baseline="0" noProof="0" dirty="0">
                <a:ln>
                  <a:noFill/>
                </a:ln>
                <a:effectLst/>
                <a:uLnTx/>
                <a:uFillTx/>
                <a:ea typeface="游ゴシック" panose="020B0400000000000000" pitchFamily="50" charset="-128"/>
              </a:rPr>
              <a:t>　</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rPr>
              <a:t>町いちばんに</a:t>
            </a:r>
            <a:endParaRPr kumimoji="1" lang="en-US" altLang="ja-JP" sz="2000" b="1" i="0" u="none" strike="noStrike" kern="1200" cap="none" spc="0" normalizeH="0" baseline="0" noProof="0" dirty="0">
              <a:ln>
                <a:noFill/>
              </a:ln>
              <a:solidFill>
                <a:srgbClr val="FF0000"/>
              </a:solidFill>
              <a:effectLst/>
              <a:uLnTx/>
              <a:uFillTx/>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rPr>
              <a:t>　　</a:t>
            </a:r>
            <a:r>
              <a:rPr kumimoji="1" lang="en-US" altLang="ja-JP" sz="2000" b="1" i="0" u="none" strike="noStrike" kern="1200" cap="none" spc="0" normalizeH="0" baseline="0" noProof="0" dirty="0">
                <a:ln>
                  <a:noFill/>
                </a:ln>
                <a:effectLst/>
                <a:uLnTx/>
                <a:uFillTx/>
                <a:ea typeface="游ゴシック" panose="020B0400000000000000" pitchFamily="50" charset="-128"/>
              </a:rPr>
              <a:t>3</a:t>
            </a:r>
            <a:r>
              <a:rPr kumimoji="1" lang="ja-JP" altLang="en-US" sz="2000" b="1" i="0" u="none" strike="noStrike" kern="1200" cap="none" spc="0" normalizeH="0" baseline="0" noProof="0" dirty="0">
                <a:ln>
                  <a:noFill/>
                </a:ln>
                <a:effectLst/>
                <a:uLnTx/>
                <a:uFillTx/>
                <a:ea typeface="游ゴシック" panose="020B0400000000000000" pitchFamily="50" charset="-128"/>
              </a:rPr>
              <a:t>　</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rPr>
              <a:t>自分以外の誰かのために</a:t>
            </a:r>
            <a:endParaRPr kumimoji="1" lang="en-US" altLang="ja-JP" sz="2000" b="1" i="0" u="none" strike="noStrike" kern="1200" cap="none" spc="0" normalizeH="0" baseline="0" noProof="0" dirty="0">
              <a:ln>
                <a:noFill/>
              </a:ln>
              <a:solidFill>
                <a:srgbClr val="FF0000"/>
              </a:solidFill>
              <a:effectLst/>
              <a:uLnTx/>
              <a:uFillTx/>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effectLst/>
              <a:uLnTx/>
              <a:uFillTx/>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i="0" u="none" strike="noStrike" kern="1200" cap="none" spc="0" normalizeH="0" baseline="0" noProof="0" dirty="0">
                <a:ln>
                  <a:noFill/>
                </a:ln>
                <a:effectLst/>
                <a:uLnTx/>
                <a:uFillTx/>
                <a:ea typeface="游ゴシック" panose="020B0400000000000000" pitchFamily="50" charset="-128"/>
                <a:cs typeface="+mn-cs"/>
              </a:rPr>
              <a:t>　　</a:t>
            </a:r>
            <a:r>
              <a:rPr kumimoji="1" lang="ja-JP" altLang="en-US" sz="2000" i="0" u="none" strike="noStrike" kern="1200" cap="none" spc="0" normalizeH="0" baseline="0" noProof="0" dirty="0">
                <a:ln>
                  <a:noFill/>
                </a:ln>
                <a:solidFill>
                  <a:schemeClr val="bg1"/>
                </a:solidFill>
                <a:effectLst/>
                <a:uLnTx/>
                <a:uFillTx/>
                <a:ea typeface="游ゴシック" panose="020B0400000000000000" pitchFamily="50" charset="-128"/>
                <a:cs typeface="+mn-cs"/>
              </a:rPr>
              <a:t>　↓</a:t>
            </a:r>
            <a:endParaRPr kumimoji="1" lang="en-US" altLang="ja-JP" sz="2000" i="0" u="none" strike="noStrike" kern="1200" cap="none" spc="0" normalizeH="0" baseline="0" noProof="0" dirty="0">
              <a:ln>
                <a:noFill/>
              </a:ln>
              <a:solidFill>
                <a:schemeClr val="bg1"/>
              </a:solidFill>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i="0" u="none" strike="noStrike" kern="1200" cap="none" spc="0" normalizeH="0" baseline="0" noProof="0" dirty="0">
              <a:ln>
                <a:noFill/>
              </a:ln>
              <a:solidFill>
                <a:schemeClr val="bg1"/>
              </a:solidFill>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i="0" u="none" strike="noStrike" kern="1200" cap="none" spc="0" normalizeH="0" baseline="0" noProof="0" dirty="0">
                <a:ln>
                  <a:noFill/>
                </a:ln>
                <a:solidFill>
                  <a:schemeClr val="bg1"/>
                </a:solidFill>
                <a:effectLst/>
                <a:uLnTx/>
                <a:uFillTx/>
                <a:ea typeface="游ゴシック" panose="020B0400000000000000" pitchFamily="50" charset="-128"/>
                <a:cs typeface="+mn-cs"/>
              </a:rPr>
              <a:t>　あなたの考える理想のクラブを３つの言葉で表すと</a:t>
            </a:r>
            <a:r>
              <a:rPr kumimoji="1" lang="en-US" altLang="ja-JP" sz="2000" i="0" u="none" strike="noStrike" kern="1200" cap="none" spc="0" normalizeH="0" baseline="0" noProof="0" dirty="0">
                <a:ln>
                  <a:noFill/>
                </a:ln>
                <a:solidFill>
                  <a:schemeClr val="bg1"/>
                </a:solidFill>
                <a:effectLst/>
                <a:uLnTx/>
                <a:uFillTx/>
                <a:ea typeface="游ゴシック" panose="020B0400000000000000" pitchFamily="50" charset="-128"/>
                <a:cs typeface="+mn-cs"/>
              </a:rPr>
              <a:t>‥</a:t>
            </a:r>
            <a:r>
              <a:rPr kumimoji="1" lang="ja-JP" altLang="en-US" sz="2000" i="0" u="none" strike="noStrike" kern="1200" cap="none" spc="0" normalizeH="0" baseline="0" noProof="0" dirty="0">
                <a:ln>
                  <a:noFill/>
                </a:ln>
                <a:solidFill>
                  <a:schemeClr val="bg1"/>
                </a:solidFill>
                <a:effectLst/>
                <a:uLnTx/>
                <a:uFillTx/>
                <a:ea typeface="游ゴシック" panose="020B0400000000000000" pitchFamily="50" charset="-128"/>
                <a:cs typeface="+mn-cs"/>
              </a:rPr>
              <a:t>　</a:t>
            </a:r>
            <a:r>
              <a:rPr kumimoji="1" lang="ja-JP" altLang="en-US" sz="2000" b="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　　　　</a:t>
            </a:r>
            <a:endParaRPr kumimoji="1" lang="en-US" altLang="ja-JP" sz="2000" b="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p>
          <a:p>
            <a:pPr marL="0" indent="0">
              <a:buNone/>
            </a:pPr>
            <a:endParaRPr kumimoji="1" lang="ja-JP" altLang="en-US" dirty="0"/>
          </a:p>
        </p:txBody>
      </p:sp>
    </p:spTree>
    <p:extLst>
      <p:ext uri="{BB962C8B-B14F-4D97-AF65-F5344CB8AC3E}">
        <p14:creationId xmlns:p14="http://schemas.microsoft.com/office/powerpoint/2010/main" val="2052765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anim calcmode="lin" valueType="num">
                                      <p:cBhvr>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1000"/>
                                        <p:tgtEl>
                                          <p:spTgt spid="3">
                                            <p:txEl>
                                              <p:pRg st="6" end="6"/>
                                            </p:txEl>
                                          </p:spTgt>
                                        </p:tgtEl>
                                      </p:cBhvr>
                                    </p:animEffect>
                                    <p:anim calcmode="lin" valueType="num">
                                      <p:cBhvr>
                                        <p:cTn id="3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dirty="0"/>
              <a:t>　</a:t>
            </a:r>
            <a:r>
              <a:rPr kumimoji="1" lang="ja-JP" altLang="en-US" sz="3200" b="1" i="0" u="none" strike="noStrike" kern="1200" cap="none" spc="0" normalizeH="0" baseline="0" noProof="0" dirty="0">
                <a:ln>
                  <a:noFill/>
                </a:ln>
                <a:solidFill>
                  <a:prstClr val="black"/>
                </a:solidFill>
                <a:uLnTx/>
                <a:uFillTx/>
                <a:latin typeface="+mn-ea"/>
                <a:ea typeface="+mn-ea"/>
                <a:cs typeface="+mj-cs"/>
              </a:rPr>
              <a:t>豊田章男会長に学ぶトヨタの経営指針</a:t>
            </a:r>
            <a:r>
              <a:rPr kumimoji="1" lang="en-US" altLang="ja-JP" sz="3200" b="1" i="0" u="none" strike="noStrike" kern="1200" cap="none" spc="0" normalizeH="0" baseline="0" noProof="0" dirty="0">
                <a:ln>
                  <a:noFill/>
                </a:ln>
                <a:solidFill>
                  <a:prstClr val="black"/>
                </a:solidFill>
                <a:uLnTx/>
                <a:uFillTx/>
                <a:latin typeface="+mn-ea"/>
                <a:ea typeface="+mn-ea"/>
              </a:rPr>
              <a:t>‥</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endParaRPr lang="en-US" altLang="ja-JP"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dirty="0">
                <a:solidFill>
                  <a:prstClr val="black"/>
                </a:solidFill>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売上高</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48</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兆円、営業利益</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5</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兆円、社員数</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38</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万人のトヨタ自動車</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その会長の豊田氏が使ってきたたった</a:t>
            </a:r>
            <a:r>
              <a:rPr kumimoji="1" lang="ja-JP" altLang="en-US" sz="2000" b="1" i="0" u="none" strike="noStrike" kern="1200" cap="none" spc="0" normalizeH="0" baseline="0" noProof="0" dirty="0">
                <a:ln>
                  <a:noFill/>
                </a:ln>
                <a:effectLst/>
                <a:highlight>
                  <a:srgbClr val="FFFF00"/>
                </a:highlight>
                <a:uLnTx/>
                <a:uFillTx/>
                <a:ea typeface="游ゴシック" panose="020B0400000000000000" pitchFamily="50" charset="-128"/>
                <a:cs typeface="+mn-cs"/>
              </a:rPr>
              <a:t>３つ</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のシンプルな経営用語</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b="1" dirty="0">
                <a:ea typeface="游ゴシック" panose="020B0400000000000000" pitchFamily="50" charset="-128"/>
              </a:rPr>
              <a:t>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1</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もっといいクルマを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1</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もっと良い奉仕活動を</a:t>
            </a: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2</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町いちばんに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2</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地区いちばんに</a:t>
            </a: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3</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自分以外の誰かのために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3</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超我（利他）の気持ちで</a:t>
            </a: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i="0" u="none" strike="noStrike" kern="1200" cap="none" spc="0" normalizeH="0" baseline="0" noProof="0" dirty="0">
                <a:ln>
                  <a:noFill/>
                </a:ln>
                <a:effectLst/>
                <a:uLnTx/>
                <a:uFillTx/>
                <a:ea typeface="游ゴシック" panose="020B0400000000000000" pitchFamily="50" charset="-128"/>
                <a:cs typeface="+mn-cs"/>
              </a:rPr>
              <a:t>　　　</a:t>
            </a:r>
            <a:r>
              <a:rPr kumimoji="1" lang="ja-JP" altLang="en-US" sz="2000" i="0" u="none" strike="noStrike" kern="1200" cap="none" spc="0" normalizeH="0" baseline="0" noProof="0" dirty="0">
                <a:ln>
                  <a:noFill/>
                </a:ln>
                <a:solidFill>
                  <a:schemeClr val="bg1"/>
                </a:solidFill>
                <a:effectLst/>
                <a:uLnTx/>
                <a:uFillTx/>
                <a:ea typeface="游ゴシック" panose="020B0400000000000000" pitchFamily="50" charset="-128"/>
                <a:cs typeface="+mn-cs"/>
              </a:rPr>
              <a:t>↓</a:t>
            </a:r>
            <a:endParaRPr kumimoji="1" lang="en-US" altLang="ja-JP" sz="2000" i="0" u="none" strike="noStrike" kern="1200" cap="none" spc="0" normalizeH="0" baseline="0" noProof="0" dirty="0">
              <a:ln>
                <a:noFill/>
              </a:ln>
              <a:solidFill>
                <a:schemeClr val="bg1"/>
              </a:solidFill>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i="0" u="none" strike="noStrike" kern="1200" cap="none" spc="0" normalizeH="0" baseline="0" noProof="0" dirty="0">
              <a:ln>
                <a:noFill/>
              </a:ln>
              <a:solidFill>
                <a:schemeClr val="bg1"/>
              </a:solidFill>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i="0" u="none" strike="noStrike" kern="1200" cap="none" spc="0" normalizeH="0" baseline="0" noProof="0" dirty="0">
                <a:ln>
                  <a:noFill/>
                </a:ln>
                <a:solidFill>
                  <a:schemeClr val="bg1"/>
                </a:solidFill>
                <a:effectLst/>
                <a:uLnTx/>
                <a:uFillTx/>
                <a:ea typeface="游ゴシック" panose="020B0400000000000000" pitchFamily="50" charset="-128"/>
                <a:cs typeface="+mn-cs"/>
              </a:rPr>
              <a:t>　あなたの考える理想のクラブを３つの言葉で表すと</a:t>
            </a:r>
            <a:r>
              <a:rPr kumimoji="1" lang="en-US" altLang="ja-JP" sz="2000" i="0" u="none" strike="noStrike" kern="1200" cap="none" spc="0" normalizeH="0" baseline="0" noProof="0" dirty="0">
                <a:ln>
                  <a:noFill/>
                </a:ln>
                <a:solidFill>
                  <a:schemeClr val="bg1"/>
                </a:solidFill>
                <a:effectLst/>
                <a:uLnTx/>
                <a:uFillTx/>
                <a:ea typeface="游ゴシック" panose="020B0400000000000000" pitchFamily="50" charset="-128"/>
                <a:cs typeface="+mn-cs"/>
              </a:rPr>
              <a:t>‥</a:t>
            </a:r>
            <a:r>
              <a:rPr kumimoji="1" lang="ja-JP" altLang="en-US" sz="2000" i="0" u="none" strike="noStrike" kern="1200" cap="none" spc="0" normalizeH="0" baseline="0" noProof="0" dirty="0">
                <a:ln>
                  <a:noFill/>
                </a:ln>
                <a:solidFill>
                  <a:schemeClr val="bg1"/>
                </a:solidFill>
                <a:effectLst/>
                <a:uLnTx/>
                <a:uFillTx/>
                <a:ea typeface="游ゴシック" panose="020B0400000000000000" pitchFamily="50" charset="-128"/>
                <a:cs typeface="+mn-cs"/>
              </a:rPr>
              <a:t>　</a:t>
            </a:r>
            <a:r>
              <a:rPr kumimoji="1" lang="ja-JP" altLang="en-US" sz="2000" b="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　　　　</a:t>
            </a:r>
            <a:endParaRPr kumimoji="1" lang="en-US" altLang="ja-JP" sz="2000" b="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p>
          <a:p>
            <a:pPr marL="0" indent="0">
              <a:buNone/>
            </a:pPr>
            <a:endParaRPr kumimoji="1" lang="ja-JP" altLang="en-US" dirty="0"/>
          </a:p>
        </p:txBody>
      </p:sp>
      <p:sp>
        <p:nvSpPr>
          <p:cNvPr id="4" name="矢印: 右 3">
            <a:extLst>
              <a:ext uri="{FF2B5EF4-FFF2-40B4-BE49-F238E27FC236}">
                <a16:creationId xmlns:a16="http://schemas.microsoft.com/office/drawing/2014/main" id="{DA2FE057-6942-8828-EA57-9B9607E9A268}"/>
              </a:ext>
            </a:extLst>
          </p:cNvPr>
          <p:cNvSpPr/>
          <p:nvPr/>
        </p:nvSpPr>
        <p:spPr>
          <a:xfrm>
            <a:off x="5124991" y="3130797"/>
            <a:ext cx="978408" cy="837519"/>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0489275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dirty="0"/>
              <a:t>　</a:t>
            </a:r>
            <a:r>
              <a:rPr kumimoji="1" lang="ja-JP" altLang="en-US" sz="3200" b="1" i="0" u="none" strike="noStrike" kern="1200" cap="none" spc="0" normalizeH="0" baseline="0" noProof="0" dirty="0">
                <a:ln>
                  <a:noFill/>
                </a:ln>
                <a:solidFill>
                  <a:prstClr val="black"/>
                </a:solidFill>
                <a:uLnTx/>
                <a:uFillTx/>
                <a:latin typeface="+mn-ea"/>
                <a:ea typeface="+mn-ea"/>
                <a:cs typeface="+mj-cs"/>
              </a:rPr>
              <a:t>豊田章男会長に学ぶトヨタの経営指針</a:t>
            </a:r>
            <a:r>
              <a:rPr kumimoji="1" lang="en-US" altLang="ja-JP" sz="3200" b="1" i="0" u="none" strike="noStrike" kern="1200" cap="none" spc="0" normalizeH="0" baseline="0" noProof="0" dirty="0">
                <a:ln>
                  <a:noFill/>
                </a:ln>
                <a:solidFill>
                  <a:prstClr val="black"/>
                </a:solidFill>
                <a:uLnTx/>
                <a:uFillTx/>
                <a:latin typeface="+mn-ea"/>
                <a:ea typeface="+mn-ea"/>
              </a:rPr>
              <a:t>‥</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endParaRPr lang="en-US" altLang="ja-JP"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dirty="0">
                <a:solidFill>
                  <a:prstClr val="black"/>
                </a:solidFill>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売上高</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48</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兆円、営業利益</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5</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兆円、社員数</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38</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万人のトヨタ自動車</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その会長の豊田氏が使ってきたたった</a:t>
            </a:r>
            <a:r>
              <a:rPr kumimoji="1" lang="ja-JP" altLang="en-US" sz="2000" b="1" i="0" u="none" strike="noStrike" kern="1200" cap="none" spc="0" normalizeH="0" baseline="0" noProof="0" dirty="0">
                <a:ln>
                  <a:noFill/>
                </a:ln>
                <a:effectLst/>
                <a:highlight>
                  <a:srgbClr val="FFFF00"/>
                </a:highlight>
                <a:uLnTx/>
                <a:uFillTx/>
                <a:ea typeface="游ゴシック" panose="020B0400000000000000" pitchFamily="50" charset="-128"/>
                <a:cs typeface="+mn-cs"/>
              </a:rPr>
              <a:t>３つ</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のシンプルな経営用語</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b="1" dirty="0">
                <a:ea typeface="游ゴシック" panose="020B0400000000000000" pitchFamily="50" charset="-128"/>
              </a:rPr>
              <a:t>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1</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もっといいクルマを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1</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もっと良い奉仕活動を</a:t>
            </a: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2</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町いちばんに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2</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地区いちばんに</a:t>
            </a: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3</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自分以外の誰かのために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3</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超我（利他）の気持ちで</a:t>
            </a: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a:t>
            </a:r>
            <a:endParaRPr kumimoji="1" lang="en-US" altLang="ja-JP" sz="2000" b="1" i="0" u="none" strike="noStrike" kern="1200" cap="none" spc="0" normalizeH="0" baseline="0" noProof="0" dirty="0">
              <a:ln>
                <a:noFill/>
              </a:ln>
              <a:solidFill>
                <a:srgbClr val="FF0000"/>
              </a:solidFill>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あなたの考える</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理想のクラブ</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を</a:t>
            </a:r>
            <a:r>
              <a:rPr kumimoji="1" lang="ja-JP" altLang="en-US" sz="2000" b="1" i="0" u="none" strike="noStrike" kern="1200" cap="none" spc="0" normalizeH="0" baseline="0" noProof="0" dirty="0">
                <a:ln>
                  <a:noFill/>
                </a:ln>
                <a:effectLst/>
                <a:highlight>
                  <a:srgbClr val="FFFF00"/>
                </a:highlight>
                <a:uLnTx/>
                <a:uFillTx/>
                <a:ea typeface="游ゴシック" panose="020B0400000000000000" pitchFamily="50" charset="-128"/>
                <a:cs typeface="+mn-cs"/>
              </a:rPr>
              <a:t>３つ</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の言葉で表すと</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endParaRPr kumimoji="1" lang="en-US" altLang="ja-JP"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p>
          <a:p>
            <a:pPr marL="0" indent="0">
              <a:buNone/>
            </a:pPr>
            <a:endParaRPr kumimoji="1" lang="ja-JP" altLang="en-US" dirty="0"/>
          </a:p>
        </p:txBody>
      </p:sp>
      <p:sp>
        <p:nvSpPr>
          <p:cNvPr id="4" name="矢印: 右 3">
            <a:extLst>
              <a:ext uri="{FF2B5EF4-FFF2-40B4-BE49-F238E27FC236}">
                <a16:creationId xmlns:a16="http://schemas.microsoft.com/office/drawing/2014/main" id="{DA2FE057-6942-8828-EA57-9B9607E9A268}"/>
              </a:ext>
            </a:extLst>
          </p:cNvPr>
          <p:cNvSpPr/>
          <p:nvPr/>
        </p:nvSpPr>
        <p:spPr>
          <a:xfrm>
            <a:off x="5124991" y="3130797"/>
            <a:ext cx="978408" cy="837519"/>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8424690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dirty="0"/>
              <a:t>　</a:t>
            </a:r>
            <a:r>
              <a:rPr kumimoji="1" lang="ja-JP" altLang="en-US" sz="3200" b="1" i="0" u="none" strike="noStrike" kern="1200" cap="none" spc="0" normalizeH="0" baseline="0" noProof="0" dirty="0">
                <a:ln>
                  <a:noFill/>
                </a:ln>
                <a:solidFill>
                  <a:prstClr val="black"/>
                </a:solidFill>
                <a:uLnTx/>
                <a:uFillTx/>
                <a:latin typeface="+mn-ea"/>
                <a:ea typeface="+mn-ea"/>
                <a:cs typeface="+mj-cs"/>
              </a:rPr>
              <a:t>豊田章男会長に学ぶトヨタの経営指針</a:t>
            </a:r>
            <a:r>
              <a:rPr kumimoji="1" lang="en-US" altLang="ja-JP" sz="3200" b="1" i="0" u="none" strike="noStrike" kern="1200" cap="none" spc="0" normalizeH="0" baseline="0" noProof="0" dirty="0">
                <a:ln>
                  <a:noFill/>
                </a:ln>
                <a:solidFill>
                  <a:prstClr val="black"/>
                </a:solidFill>
                <a:uLnTx/>
                <a:uFillTx/>
                <a:latin typeface="+mn-ea"/>
                <a:ea typeface="+mn-ea"/>
              </a:rPr>
              <a:t>‥</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endParaRPr lang="en-US" altLang="ja-JP"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dirty="0">
                <a:solidFill>
                  <a:prstClr val="black"/>
                </a:solidFill>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売上高</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48</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兆円、営業利益</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5</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兆円、社員数</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38</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万人のトヨタ自動車</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その会長の豊田氏が使ってきたたった</a:t>
            </a:r>
            <a:r>
              <a:rPr kumimoji="1" lang="ja-JP" altLang="en-US" sz="2000" b="1" i="0" u="none" strike="noStrike" kern="1200" cap="none" spc="0" normalizeH="0" baseline="0" noProof="0" dirty="0">
                <a:ln>
                  <a:noFill/>
                </a:ln>
                <a:effectLst/>
                <a:highlight>
                  <a:srgbClr val="FFFF00"/>
                </a:highlight>
                <a:uLnTx/>
                <a:uFillTx/>
                <a:ea typeface="游ゴシック" panose="020B0400000000000000" pitchFamily="50" charset="-128"/>
                <a:cs typeface="+mn-cs"/>
              </a:rPr>
              <a:t>３つ</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のシンプルな経営用語</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b="1" dirty="0">
                <a:ea typeface="游ゴシック" panose="020B0400000000000000" pitchFamily="50" charset="-128"/>
              </a:rPr>
              <a:t>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1</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もっといいクルマを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1</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もっと良い奉仕活動を</a:t>
            </a: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2</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町いちばんに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2</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地区いちばんに</a:t>
            </a: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3</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自分以外の誰かのために　　　　　　　　　　　</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3</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超我（利他）の気持ちで</a:t>
            </a: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a:t>
            </a:r>
            <a:endParaRPr kumimoji="1" lang="en-US" altLang="ja-JP" sz="2000" b="1" i="0" u="none" strike="noStrike" kern="1200" cap="none" spc="0" normalizeH="0" baseline="0" noProof="0" dirty="0">
              <a:ln>
                <a:noFill/>
              </a:ln>
              <a:solidFill>
                <a:srgbClr val="FF0000"/>
              </a:solidFill>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000" b="1" i="0" u="none" strike="noStrike" kern="1200" cap="none" spc="0" normalizeH="0" baseline="0" noProof="0" dirty="0">
              <a:ln>
                <a:noFill/>
              </a:ln>
              <a:effectLst/>
              <a:uLnTx/>
              <a:uFillTx/>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あなたの考える</a:t>
            </a:r>
            <a:r>
              <a:rPr kumimoji="1" lang="ja-JP" altLang="en-US" sz="2000" b="1" i="0" u="none" strike="noStrike" kern="1200" cap="none" spc="0" normalizeH="0" baseline="0" noProof="0" dirty="0">
                <a:ln>
                  <a:noFill/>
                </a:ln>
                <a:solidFill>
                  <a:srgbClr val="FF0000"/>
                </a:solidFill>
                <a:effectLst/>
                <a:uLnTx/>
                <a:uFillTx/>
                <a:ea typeface="游ゴシック" panose="020B0400000000000000" pitchFamily="50" charset="-128"/>
                <a:cs typeface="+mn-cs"/>
              </a:rPr>
              <a:t>理想のクラブ</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を</a:t>
            </a:r>
            <a:r>
              <a:rPr kumimoji="1" lang="ja-JP" altLang="en-US" sz="2000" b="1" i="0" u="none" strike="noStrike" kern="1200" cap="none" spc="0" normalizeH="0" baseline="0" noProof="0" dirty="0">
                <a:ln>
                  <a:noFill/>
                </a:ln>
                <a:effectLst/>
                <a:highlight>
                  <a:srgbClr val="FFFF00"/>
                </a:highlight>
                <a:uLnTx/>
                <a:uFillTx/>
                <a:ea typeface="游ゴシック" panose="020B0400000000000000" pitchFamily="50" charset="-128"/>
                <a:cs typeface="+mn-cs"/>
              </a:rPr>
              <a:t>３つ</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の言葉で表すと</a:t>
            </a:r>
            <a:r>
              <a:rPr kumimoji="1" lang="en-US" altLang="ja-JP" sz="2000" b="1" i="0" u="none" strike="noStrike" kern="1200" cap="none" spc="0" normalizeH="0" baseline="0" noProof="0" dirty="0">
                <a:ln>
                  <a:noFill/>
                </a:ln>
                <a:effectLst/>
                <a:uLnTx/>
                <a:uFillTx/>
                <a:ea typeface="游ゴシック" panose="020B0400000000000000" pitchFamily="50" charset="-128"/>
                <a:cs typeface="+mn-cs"/>
              </a:rPr>
              <a:t>‥</a:t>
            </a:r>
            <a:r>
              <a:rPr kumimoji="1" lang="ja-JP" altLang="en-US" sz="2000" b="1" i="0" u="none" strike="noStrike" kern="1200" cap="none" spc="0" normalizeH="0" baseline="0" noProof="0" dirty="0">
                <a:ln>
                  <a:noFill/>
                </a:ln>
                <a:effectLst/>
                <a:uLnTx/>
                <a:uFillTx/>
                <a:ea typeface="游ゴシック" panose="020B0400000000000000" pitchFamily="50" charset="-128"/>
                <a:cs typeface="+mn-cs"/>
              </a:rPr>
              <a:t>　</a:t>
            </a: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endParaRPr kumimoji="1" lang="en-US" altLang="ja-JP"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p>
          <a:p>
            <a:pPr marL="0" indent="0">
              <a:buNone/>
            </a:pPr>
            <a:endParaRPr kumimoji="1" lang="ja-JP" altLang="en-US" dirty="0"/>
          </a:p>
        </p:txBody>
      </p:sp>
      <p:sp>
        <p:nvSpPr>
          <p:cNvPr id="4" name="矢印: 右 3">
            <a:extLst>
              <a:ext uri="{FF2B5EF4-FFF2-40B4-BE49-F238E27FC236}">
                <a16:creationId xmlns:a16="http://schemas.microsoft.com/office/drawing/2014/main" id="{DA2FE057-6942-8828-EA57-9B9607E9A268}"/>
              </a:ext>
            </a:extLst>
          </p:cNvPr>
          <p:cNvSpPr/>
          <p:nvPr/>
        </p:nvSpPr>
        <p:spPr>
          <a:xfrm>
            <a:off x="5124991" y="3130797"/>
            <a:ext cx="978408" cy="837519"/>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pic>
        <p:nvPicPr>
          <p:cNvPr id="6" name="グラフィックス 5" descr="ヘルプ 単色塗りつぶし">
            <a:extLst>
              <a:ext uri="{FF2B5EF4-FFF2-40B4-BE49-F238E27FC236}">
                <a16:creationId xmlns:a16="http://schemas.microsoft.com/office/drawing/2014/main" id="{69D3791A-9ACE-686C-4CD1-D24DC8D7937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7802733" y="4757691"/>
            <a:ext cx="1607598" cy="1607598"/>
          </a:xfrm>
          <a:prstGeom prst="rect">
            <a:avLst/>
          </a:prstGeom>
        </p:spPr>
      </p:pic>
    </p:spTree>
    <p:extLst>
      <p:ext uri="{BB962C8B-B14F-4D97-AF65-F5344CB8AC3E}">
        <p14:creationId xmlns:p14="http://schemas.microsoft.com/office/powerpoint/2010/main" val="15481064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dirty="0"/>
              <a:t>　</a:t>
            </a:r>
            <a:r>
              <a:rPr kumimoji="1" lang="ja-JP" altLang="en-US" sz="3200" b="1" dirty="0">
                <a:latin typeface="+mn-ea"/>
                <a:ea typeface="+mn-ea"/>
              </a:rPr>
              <a:t>最後に一言</a:t>
            </a:r>
            <a:r>
              <a:rPr kumimoji="1" lang="en-US" altLang="ja-JP" sz="3200" b="1" dirty="0">
                <a:latin typeface="+mn-ea"/>
                <a:ea typeface="+mn-ea"/>
              </a:rPr>
              <a:t>…</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748902"/>
            <a:ext cx="11194742" cy="4983669"/>
          </a:xfrm>
        </p:spPr>
        <p:txBody>
          <a:bodyPr/>
          <a:lstStyle/>
          <a:p>
            <a:pPr marL="0" indent="0">
              <a:buNone/>
            </a:pPr>
            <a:r>
              <a:rPr lang="ja-JP" altLang="en-US" dirty="0"/>
              <a:t>　</a:t>
            </a:r>
            <a:r>
              <a:rPr lang="ja-JP" altLang="en-US" sz="2000" b="1" dirty="0"/>
              <a:t>禅宗の寺院（金沢）に掲げられていた一言</a:t>
            </a:r>
            <a:r>
              <a:rPr lang="en-US" altLang="ja-JP" sz="2000" b="1" dirty="0"/>
              <a:t>…</a:t>
            </a:r>
          </a:p>
          <a:p>
            <a:pPr marL="0" indent="0">
              <a:buNone/>
            </a:pPr>
            <a:endParaRPr kumimoji="1" lang="en-US" altLang="ja-JP" sz="2000" b="1" dirty="0"/>
          </a:p>
          <a:p>
            <a:pPr marL="0" indent="0">
              <a:buNone/>
            </a:pPr>
            <a:r>
              <a:rPr lang="ja-JP" altLang="en-US" sz="2000" b="1" dirty="0"/>
              <a:t>　　</a:t>
            </a:r>
            <a:r>
              <a:rPr lang="ja-JP" altLang="en-US" sz="2000" b="1" dirty="0">
                <a:solidFill>
                  <a:srgbClr val="FF0000"/>
                </a:solidFill>
              </a:rPr>
              <a:t>「あなたの　これ</a:t>
            </a:r>
            <a:r>
              <a:rPr lang="ja-JP" altLang="en-US" sz="2000" b="1" dirty="0"/>
              <a:t>まで</a:t>
            </a:r>
            <a:r>
              <a:rPr lang="ja-JP" altLang="en-US" sz="2000" b="1" dirty="0">
                <a:solidFill>
                  <a:srgbClr val="FF0000"/>
                </a:solidFill>
              </a:rPr>
              <a:t>が　これ</a:t>
            </a:r>
            <a:r>
              <a:rPr lang="ja-JP" altLang="en-US" sz="2000" b="1" dirty="0">
                <a:solidFill>
                  <a:srgbClr val="00B050"/>
                </a:solidFill>
              </a:rPr>
              <a:t>から</a:t>
            </a:r>
            <a:r>
              <a:rPr lang="ja-JP" altLang="en-US" sz="2000" b="1" dirty="0">
                <a:solidFill>
                  <a:srgbClr val="FF0000"/>
                </a:solidFill>
              </a:rPr>
              <a:t>を　決めるのではなく</a:t>
            </a:r>
            <a:endParaRPr lang="en-US" altLang="ja-JP" sz="2000" b="1" dirty="0">
              <a:solidFill>
                <a:srgbClr val="FF0000"/>
              </a:solidFill>
            </a:endParaRPr>
          </a:p>
          <a:p>
            <a:pPr marL="0" indent="0">
              <a:buNone/>
            </a:pPr>
            <a:endParaRPr kumimoji="1" lang="en-US" altLang="ja-JP" sz="2000" b="1" dirty="0">
              <a:solidFill>
                <a:srgbClr val="FF0000"/>
              </a:solidFill>
            </a:endParaRPr>
          </a:p>
          <a:p>
            <a:pPr marL="0" indent="0">
              <a:buNone/>
            </a:pPr>
            <a:r>
              <a:rPr lang="ja-JP" altLang="en-US" sz="2000" b="1" dirty="0">
                <a:solidFill>
                  <a:srgbClr val="FF0000"/>
                </a:solidFill>
              </a:rPr>
              <a:t>　　　あなたの　これ</a:t>
            </a:r>
            <a:r>
              <a:rPr lang="ja-JP" altLang="en-US" sz="2000" b="1" dirty="0">
                <a:solidFill>
                  <a:srgbClr val="00B050"/>
                </a:solidFill>
              </a:rPr>
              <a:t>から</a:t>
            </a:r>
            <a:r>
              <a:rPr lang="ja-JP" altLang="en-US" sz="2000" b="1" dirty="0">
                <a:solidFill>
                  <a:srgbClr val="FF0000"/>
                </a:solidFill>
              </a:rPr>
              <a:t>が　これ</a:t>
            </a:r>
            <a:r>
              <a:rPr lang="ja-JP" altLang="en-US" sz="2000" b="1" dirty="0"/>
              <a:t>まで</a:t>
            </a:r>
            <a:r>
              <a:rPr lang="ja-JP" altLang="en-US" sz="2000" b="1" dirty="0">
                <a:solidFill>
                  <a:srgbClr val="FF0000"/>
                </a:solidFill>
              </a:rPr>
              <a:t>を　決めるのです」</a:t>
            </a:r>
            <a:endParaRPr lang="en-US" altLang="ja-JP" sz="2000" b="1" dirty="0">
              <a:solidFill>
                <a:srgbClr val="FF0000"/>
              </a:solidFill>
            </a:endParaRPr>
          </a:p>
          <a:p>
            <a:pPr marL="0" indent="0">
              <a:buNone/>
            </a:pPr>
            <a:endParaRPr kumimoji="1" lang="en-US" altLang="ja-JP" sz="2000" b="1" dirty="0"/>
          </a:p>
          <a:p>
            <a:pPr marL="0" indent="0">
              <a:buNone/>
            </a:pPr>
            <a:r>
              <a:rPr lang="ja-JP" altLang="en-US" sz="2000" b="1" dirty="0"/>
              <a:t>　</a:t>
            </a:r>
            <a:r>
              <a:rPr lang="ja-JP" altLang="en-US" sz="2000" b="1" dirty="0">
                <a:solidFill>
                  <a:srgbClr val="FF0000"/>
                </a:solidFill>
              </a:rPr>
              <a:t>☆</a:t>
            </a:r>
            <a:r>
              <a:rPr lang="ja-JP" altLang="en-US" sz="2000" b="1" dirty="0"/>
              <a:t> これから（将来）の生き方次第で、これまで（過去）の評価（価値）は変えられます</a:t>
            </a:r>
            <a:endParaRPr lang="en-US" altLang="ja-JP" sz="2000" b="1" dirty="0"/>
          </a:p>
          <a:p>
            <a:pPr marL="0" indent="0">
              <a:buNone/>
            </a:pPr>
            <a:endParaRPr kumimoji="1" lang="en-US" altLang="ja-JP" sz="2000" b="1" dirty="0"/>
          </a:p>
          <a:p>
            <a:pPr marL="0" indent="0">
              <a:buNone/>
            </a:pPr>
            <a:r>
              <a:rPr lang="ja-JP" altLang="en-US" sz="2000" b="1" dirty="0"/>
              <a:t>　</a:t>
            </a:r>
            <a:r>
              <a:rPr lang="ja-JP" altLang="en-US" b="1" dirty="0">
                <a:solidFill>
                  <a:srgbClr val="0070C0"/>
                </a:solidFill>
              </a:rPr>
              <a:t>「いま“</a:t>
            </a:r>
            <a:r>
              <a:rPr lang="ja-JP" altLang="en-US" b="1" dirty="0">
                <a:solidFill>
                  <a:srgbClr val="7030A0"/>
                </a:solidFill>
              </a:rPr>
              <a:t>さ</a:t>
            </a:r>
            <a:r>
              <a:rPr lang="ja-JP" altLang="en-US" b="1" dirty="0">
                <a:solidFill>
                  <a:srgbClr val="0070C0"/>
                </a:solidFill>
              </a:rPr>
              <a:t>”ら」　を　「いま“</a:t>
            </a:r>
            <a:r>
              <a:rPr lang="ja-JP" altLang="en-US" b="1" dirty="0">
                <a:solidFill>
                  <a:srgbClr val="FF0000"/>
                </a:solidFill>
              </a:rPr>
              <a:t>か</a:t>
            </a:r>
            <a:r>
              <a:rPr lang="ja-JP" altLang="en-US" b="1" dirty="0">
                <a:solidFill>
                  <a:srgbClr val="0070C0"/>
                </a:solidFill>
              </a:rPr>
              <a:t>”ら」　に変えましょう！</a:t>
            </a:r>
            <a:endParaRPr kumimoji="1" lang="ja-JP" altLang="en-US" b="1" dirty="0">
              <a:solidFill>
                <a:srgbClr val="0070C0"/>
              </a:solidFill>
            </a:endParaRPr>
          </a:p>
        </p:txBody>
      </p:sp>
    </p:spTree>
    <p:extLst>
      <p:ext uri="{BB962C8B-B14F-4D97-AF65-F5344CB8AC3E}">
        <p14:creationId xmlns:p14="http://schemas.microsoft.com/office/powerpoint/2010/main" val="2252091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1000"/>
                                        <p:tgtEl>
                                          <p:spTgt spid="3">
                                            <p:txEl>
                                              <p:pRg st="8" end="8"/>
                                            </p:txEl>
                                          </p:spTgt>
                                        </p:tgtEl>
                                      </p:cBhvr>
                                    </p:animEffect>
                                    <p:anim calcmode="lin" valueType="num">
                                      <p:cBhvr>
                                        <p:cTn id="3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dirty="0"/>
              <a:t>　</a:t>
            </a:r>
            <a:r>
              <a:rPr kumimoji="1" lang="ja-JP" altLang="en-US" sz="3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そして、私たちがクラブに</a:t>
            </a:r>
            <a:r>
              <a:rPr kumimoji="1" lang="ja-JP" altLang="en-US" sz="32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rPr>
              <a:t>「約束」</a:t>
            </a:r>
            <a:r>
              <a:rPr kumimoji="1" lang="ja-JP" altLang="en-US" sz="3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すること</a:t>
            </a:r>
            <a:r>
              <a:rPr kumimoji="1" lang="en-US" altLang="ja-JP" sz="3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a:t>
            </a:r>
            <a:endParaRPr kumimoji="1" lang="ja-JP" altLang="en-US" sz="3200" b="1" dirty="0">
              <a:latin typeface="游ゴシック" panose="020B0400000000000000" pitchFamily="50" charset="-128"/>
              <a:ea typeface="游ゴシック" panose="020B0400000000000000" pitchFamily="50" charset="-128"/>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748902"/>
            <a:ext cx="11194742" cy="4536489"/>
          </a:xfrm>
        </p:spPr>
        <p:txBody>
          <a:bodyPr/>
          <a:lstStyle/>
          <a:p>
            <a:pPr marL="0" lvl="0" indent="0">
              <a:buNone/>
              <a:defRPr/>
            </a:pPr>
            <a:r>
              <a:rPr lang="ja-JP" altLang="en-US" dirty="0"/>
              <a:t>　</a:t>
            </a:r>
            <a:r>
              <a:rPr lang="ja-JP" altLang="en-US" sz="2400" b="1" dirty="0">
                <a:solidFill>
                  <a:srgbClr val="7030A0"/>
                </a:solidFill>
              </a:rPr>
              <a:t>年齢、性別、在籍年数などに関わらず　</a:t>
            </a:r>
            <a:endParaRPr lang="en-US" altLang="ja-JP" sz="2400" b="1" dirty="0">
              <a:solidFill>
                <a:srgbClr val="7030A0"/>
              </a:solidFill>
            </a:endParaRPr>
          </a:p>
          <a:p>
            <a:pPr lvl="0">
              <a:buFont typeface="Wingdings" panose="05000000000000000000" pitchFamily="2" charset="2"/>
              <a:buChar char="Ø"/>
              <a:defRPr/>
            </a:pPr>
            <a:endParaRPr lang="en-US" altLang="ja-JP" sz="2400" b="1" dirty="0">
              <a:solidFill>
                <a:srgbClr val="002060"/>
              </a:solidFill>
            </a:endParaRPr>
          </a:p>
          <a:p>
            <a:pPr lvl="0">
              <a:buFont typeface="Wingdings" panose="05000000000000000000" pitchFamily="2" charset="2"/>
              <a:buChar char="Ø"/>
              <a:defRPr/>
            </a:pPr>
            <a:r>
              <a:rPr lang="ja-JP" altLang="en-US" sz="2400" b="1" dirty="0">
                <a:solidFill>
                  <a:srgbClr val="002060"/>
                </a:solidFill>
              </a:rPr>
              <a:t>　クラブから求められる</a:t>
            </a:r>
            <a:r>
              <a:rPr lang="ja-JP" altLang="en-US" sz="3200" b="1" dirty="0">
                <a:solidFill>
                  <a:srgbClr val="002060"/>
                </a:solidFill>
                <a:highlight>
                  <a:srgbClr val="FFFF00"/>
                </a:highlight>
              </a:rPr>
              <a:t> </a:t>
            </a:r>
            <a:r>
              <a:rPr lang="ja-JP" altLang="en-US" sz="3200" b="1" dirty="0">
                <a:solidFill>
                  <a:srgbClr val="FF0000"/>
                </a:solidFill>
                <a:highlight>
                  <a:srgbClr val="FFFF00"/>
                </a:highlight>
              </a:rPr>
              <a:t>適材 </a:t>
            </a:r>
            <a:r>
              <a:rPr lang="ja-JP" altLang="en-US" sz="2400" b="1" dirty="0">
                <a:solidFill>
                  <a:srgbClr val="002060"/>
                </a:solidFill>
              </a:rPr>
              <a:t>になること</a:t>
            </a:r>
            <a:endParaRPr lang="en-US" altLang="ja-JP" sz="2400" b="1" dirty="0">
              <a:solidFill>
                <a:srgbClr val="002060"/>
              </a:solidFill>
            </a:endParaRPr>
          </a:p>
          <a:p>
            <a:pPr marL="0" lvl="0" indent="0">
              <a:buNone/>
              <a:defRPr/>
            </a:pPr>
            <a:r>
              <a:rPr lang="ja-JP" altLang="en-US" sz="2400" b="1" dirty="0">
                <a:solidFill>
                  <a:srgbClr val="002060"/>
                </a:solidFill>
              </a:rPr>
              <a:t>　</a:t>
            </a:r>
            <a:endParaRPr lang="en-US" altLang="ja-JP" sz="2400" b="1" dirty="0">
              <a:solidFill>
                <a:srgbClr val="002060"/>
              </a:solidFill>
            </a:endParaRPr>
          </a:p>
          <a:p>
            <a:pPr lvl="0">
              <a:buFont typeface="Wingdings" panose="05000000000000000000" pitchFamily="2" charset="2"/>
              <a:buChar char="Ø"/>
              <a:defRPr/>
            </a:pPr>
            <a:r>
              <a:rPr lang="ja-JP" altLang="en-US" sz="2400" b="1" dirty="0">
                <a:solidFill>
                  <a:srgbClr val="002060"/>
                </a:solidFill>
              </a:rPr>
              <a:t>　クラブにおける自分の</a:t>
            </a:r>
            <a:r>
              <a:rPr lang="ja-JP" altLang="en-US" sz="3200" b="1" dirty="0">
                <a:solidFill>
                  <a:srgbClr val="002060"/>
                </a:solidFill>
                <a:highlight>
                  <a:srgbClr val="FFFF00"/>
                </a:highlight>
              </a:rPr>
              <a:t> </a:t>
            </a:r>
            <a:r>
              <a:rPr lang="ja-JP" altLang="en-US" sz="3200" b="1" dirty="0">
                <a:solidFill>
                  <a:srgbClr val="FF0000"/>
                </a:solidFill>
                <a:highlight>
                  <a:srgbClr val="FFFF00"/>
                </a:highlight>
              </a:rPr>
              <a:t>役割 </a:t>
            </a:r>
            <a:r>
              <a:rPr lang="ja-JP" altLang="en-US" sz="2400" b="1" dirty="0">
                <a:solidFill>
                  <a:srgbClr val="002060"/>
                </a:solidFill>
              </a:rPr>
              <a:t>を知ること</a:t>
            </a:r>
            <a:endParaRPr lang="en-US" altLang="ja-JP" sz="2400" b="1" dirty="0">
              <a:solidFill>
                <a:srgbClr val="002060"/>
              </a:solidFill>
            </a:endParaRPr>
          </a:p>
          <a:p>
            <a:pPr lvl="0">
              <a:buFont typeface="Wingdings" panose="05000000000000000000" pitchFamily="2" charset="2"/>
              <a:buChar char="Ø"/>
              <a:defRPr/>
            </a:pPr>
            <a:endParaRPr lang="en-US" altLang="ja-JP" sz="2400" b="1" dirty="0">
              <a:solidFill>
                <a:srgbClr val="002060"/>
              </a:solidFill>
            </a:endParaRPr>
          </a:p>
          <a:p>
            <a:pPr lvl="0">
              <a:buFont typeface="Wingdings" panose="05000000000000000000" pitchFamily="2" charset="2"/>
              <a:buChar char="Ø"/>
              <a:defRPr/>
            </a:pPr>
            <a:r>
              <a:rPr lang="ja-JP" altLang="en-US" sz="2400" b="1" dirty="0">
                <a:solidFill>
                  <a:srgbClr val="002060"/>
                </a:solidFill>
              </a:rPr>
              <a:t>　その役割を果たすために</a:t>
            </a:r>
            <a:r>
              <a:rPr lang="ja-JP" altLang="en-US" sz="3200" b="1" dirty="0">
                <a:solidFill>
                  <a:srgbClr val="002060"/>
                </a:solidFill>
                <a:highlight>
                  <a:srgbClr val="FFFF00"/>
                </a:highlight>
              </a:rPr>
              <a:t> </a:t>
            </a:r>
            <a:r>
              <a:rPr lang="ja-JP" altLang="en-US" sz="3200" b="1" dirty="0">
                <a:solidFill>
                  <a:srgbClr val="FF0000"/>
                </a:solidFill>
                <a:highlight>
                  <a:srgbClr val="FFFF00"/>
                </a:highlight>
              </a:rPr>
              <a:t>努力 </a:t>
            </a:r>
            <a:r>
              <a:rPr lang="ja-JP" altLang="en-US" sz="2400" b="1" dirty="0">
                <a:solidFill>
                  <a:srgbClr val="002060"/>
                </a:solidFill>
              </a:rPr>
              <a:t>すること</a:t>
            </a:r>
            <a:endParaRPr lang="en-US" altLang="ja-JP" sz="2400" b="1" dirty="0">
              <a:solidFill>
                <a:srgbClr val="002060"/>
              </a:solidFill>
            </a:endParaRPr>
          </a:p>
          <a:p>
            <a:pPr marL="0" indent="0">
              <a:buNone/>
            </a:pPr>
            <a:endParaRPr kumimoji="1" lang="ja-JP" altLang="en-US" sz="2000" dirty="0">
              <a:solidFill>
                <a:srgbClr val="0070C0"/>
              </a:solidFill>
            </a:endParaRPr>
          </a:p>
        </p:txBody>
      </p:sp>
      <p:pic>
        <p:nvPicPr>
          <p:cNvPr id="6" name="図 5">
            <a:extLst>
              <a:ext uri="{FF2B5EF4-FFF2-40B4-BE49-F238E27FC236}">
                <a16:creationId xmlns:a16="http://schemas.microsoft.com/office/drawing/2014/main" id="{1DD2151A-AE43-D24A-40EB-F43C75385E34}"/>
              </a:ext>
            </a:extLst>
          </p:cNvPr>
          <p:cNvPicPr>
            <a:picLocks noChangeAspect="1"/>
          </p:cNvPicPr>
          <p:nvPr/>
        </p:nvPicPr>
        <p:blipFill>
          <a:blip r:embed="rId2"/>
          <a:stretch>
            <a:fillRect/>
          </a:stretch>
        </p:blipFill>
        <p:spPr>
          <a:xfrm>
            <a:off x="6433351" y="2115748"/>
            <a:ext cx="4572396" cy="3603048"/>
          </a:xfrm>
          <a:prstGeom prst="rect">
            <a:avLst/>
          </a:prstGeom>
        </p:spPr>
      </p:pic>
    </p:spTree>
    <p:extLst>
      <p:ext uri="{BB962C8B-B14F-4D97-AF65-F5344CB8AC3E}">
        <p14:creationId xmlns:p14="http://schemas.microsoft.com/office/powerpoint/2010/main" val="1141424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dirty="0"/>
              <a:t>　</a:t>
            </a:r>
            <a:r>
              <a:rPr kumimoji="1" lang="ja-JP" altLang="en-US" sz="3200" b="1" dirty="0">
                <a:latin typeface="+mn-ea"/>
                <a:ea typeface="+mn-ea"/>
              </a:rPr>
              <a:t>果たして、</a:t>
            </a:r>
            <a:r>
              <a:rPr kumimoji="1" lang="ja-JP" altLang="en-US" sz="3200" b="1" dirty="0">
                <a:highlight>
                  <a:srgbClr val="FFFF00"/>
                </a:highlight>
                <a:latin typeface="+mn-ea"/>
                <a:ea typeface="+mn-ea"/>
              </a:rPr>
              <a:t>会員増強の要諦</a:t>
            </a:r>
            <a:r>
              <a:rPr kumimoji="1" lang="ja-JP" altLang="en-US" sz="3200" b="1" dirty="0">
                <a:latin typeface="+mn-ea"/>
                <a:ea typeface="+mn-ea"/>
              </a:rPr>
              <a:t>とは？</a:t>
            </a:r>
            <a:r>
              <a:rPr kumimoji="1" lang="en-US" altLang="ja-JP" sz="3200" b="1" dirty="0">
                <a:latin typeface="+mn-ea"/>
                <a:ea typeface="+mn-ea"/>
              </a:rPr>
              <a:t>…</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748902"/>
            <a:ext cx="11540970" cy="4536489"/>
          </a:xfrm>
        </p:spPr>
        <p:txBody>
          <a:bodyPr>
            <a:normAutofit fontScale="85000" lnSpcReduction="20000"/>
          </a:bodyPr>
          <a:lstStyle/>
          <a:p>
            <a:pPr marL="0" lvl="0" indent="0">
              <a:buNone/>
              <a:defRPr/>
            </a:pPr>
            <a:r>
              <a:rPr lang="ja-JP" altLang="en-US" sz="2400" dirty="0"/>
              <a:t>　</a:t>
            </a:r>
            <a:r>
              <a:rPr lang="ja-JP" altLang="en-US" sz="2400" b="1" dirty="0">
                <a:solidFill>
                  <a:srgbClr val="FF0000"/>
                </a:solidFill>
              </a:rPr>
              <a:t>孔子の</a:t>
            </a:r>
            <a:r>
              <a:rPr lang="en-US" altLang="ja-JP" sz="2400" b="1" dirty="0">
                <a:solidFill>
                  <a:srgbClr val="FF0000"/>
                </a:solidFill>
              </a:rPr>
              <a:t>『</a:t>
            </a:r>
            <a:r>
              <a:rPr lang="ja-JP" altLang="en-US" sz="2400" b="1" dirty="0">
                <a:solidFill>
                  <a:srgbClr val="FF0000"/>
                </a:solidFill>
              </a:rPr>
              <a:t>論語</a:t>
            </a:r>
            <a:r>
              <a:rPr lang="en-US" altLang="ja-JP" sz="2400" b="1" dirty="0">
                <a:solidFill>
                  <a:srgbClr val="FF0000"/>
                </a:solidFill>
              </a:rPr>
              <a:t>』</a:t>
            </a:r>
            <a:r>
              <a:rPr lang="ja-JP" altLang="en-US" sz="2400" b="1" dirty="0">
                <a:solidFill>
                  <a:prstClr val="black"/>
                </a:solidFill>
              </a:rPr>
              <a:t>（「仁」の基本）に基づいて</a:t>
            </a:r>
            <a:r>
              <a:rPr lang="ja-JP" altLang="en-US" sz="2400" b="1" dirty="0"/>
              <a:t>、</a:t>
            </a:r>
            <a:r>
              <a:rPr lang="ja-JP" altLang="en-US" sz="2400" b="1" dirty="0">
                <a:solidFill>
                  <a:srgbClr val="FF0000"/>
                </a:solidFill>
              </a:rPr>
              <a:t>会員増強の要諦</a:t>
            </a:r>
            <a:r>
              <a:rPr lang="ja-JP" altLang="en-US" sz="2400" b="1" dirty="0"/>
              <a:t>をまとめると</a:t>
            </a:r>
            <a:r>
              <a:rPr lang="en-US" altLang="ja-JP" sz="2400" b="1" dirty="0"/>
              <a:t>…</a:t>
            </a:r>
            <a:r>
              <a:rPr lang="ja-JP" altLang="en-US" sz="2400" b="1" dirty="0">
                <a:solidFill>
                  <a:srgbClr val="7030A0"/>
                </a:solidFill>
              </a:rPr>
              <a:t>　</a:t>
            </a:r>
            <a:endParaRPr lang="en-US" altLang="ja-JP" sz="2400" b="1" dirty="0">
              <a:solidFill>
                <a:srgbClr val="7030A0"/>
              </a:solidFill>
            </a:endParaRPr>
          </a:p>
          <a:p>
            <a:pPr lvl="0">
              <a:buFont typeface="Wingdings" panose="05000000000000000000" pitchFamily="2" charset="2"/>
              <a:buChar char="Ø"/>
              <a:defRPr/>
            </a:pPr>
            <a:endParaRPr lang="en-US" altLang="ja-JP" sz="2000" b="1" dirty="0">
              <a:solidFill>
                <a:srgbClr val="002060"/>
              </a:solidFill>
            </a:endParaRPr>
          </a:p>
          <a:p>
            <a:pPr marL="0" lvl="0" indent="0">
              <a:buNone/>
              <a:defRPr/>
            </a:pPr>
            <a:r>
              <a:rPr lang="ja-JP" altLang="en-US" sz="2000" b="1" dirty="0">
                <a:solidFill>
                  <a:srgbClr val="002060"/>
                </a:solidFill>
              </a:rPr>
              <a:t>　　</a:t>
            </a:r>
            <a:endParaRPr lang="en-US" altLang="ja-JP" sz="2000" b="1" dirty="0">
              <a:solidFill>
                <a:srgbClr val="002060"/>
              </a:solidFill>
            </a:endParaRPr>
          </a:p>
          <a:p>
            <a:pPr marL="0" lvl="0" indent="0">
              <a:buNone/>
              <a:defRPr/>
            </a:pPr>
            <a:r>
              <a:rPr lang="ja-JP" altLang="en-US" sz="2000" b="1" dirty="0">
                <a:solidFill>
                  <a:srgbClr val="002060"/>
                </a:solidFill>
              </a:rPr>
              <a:t>　　</a:t>
            </a:r>
            <a:r>
              <a:rPr lang="ja-JP" altLang="en-US" sz="4000" b="1" dirty="0">
                <a:solidFill>
                  <a:srgbClr val="002060"/>
                </a:solidFill>
              </a:rPr>
              <a:t>「己の欲せざる所を人に施すことなかれ」</a:t>
            </a:r>
            <a:endParaRPr lang="en-US" altLang="ja-JP" sz="4000" b="1" dirty="0">
              <a:solidFill>
                <a:srgbClr val="002060"/>
              </a:solidFill>
            </a:endParaRPr>
          </a:p>
          <a:p>
            <a:pPr marL="0" lvl="0" indent="0">
              <a:buNone/>
              <a:defRPr/>
            </a:pPr>
            <a:endParaRPr kumimoji="1" lang="en-US" altLang="ja-JP" sz="4000" b="1" dirty="0">
              <a:solidFill>
                <a:srgbClr val="002060"/>
              </a:solidFill>
            </a:endParaRPr>
          </a:p>
          <a:p>
            <a:pPr marL="0" lvl="0" indent="0">
              <a:buNone/>
              <a:defRPr/>
            </a:pPr>
            <a:r>
              <a:rPr kumimoji="1" lang="ja-JP" altLang="en-US" sz="4000" b="1" dirty="0">
                <a:solidFill>
                  <a:srgbClr val="002060"/>
                </a:solidFill>
              </a:rPr>
              <a:t>　　</a:t>
            </a:r>
            <a:r>
              <a:rPr lang="ja-JP" altLang="en-US" sz="4000" b="1" dirty="0">
                <a:solidFill>
                  <a:srgbClr val="002060"/>
                </a:solidFill>
              </a:rPr>
              <a:t> </a:t>
            </a:r>
            <a:r>
              <a:rPr kumimoji="1" lang="ja-JP" altLang="en-US" sz="2400" b="1" dirty="0">
                <a:solidFill>
                  <a:srgbClr val="FF0000"/>
                </a:solidFill>
              </a:rPr>
              <a:t>さすれば</a:t>
            </a:r>
            <a:endParaRPr kumimoji="1" lang="en-US" altLang="ja-JP" sz="2400" b="1" dirty="0">
              <a:solidFill>
                <a:srgbClr val="FF0000"/>
              </a:solidFill>
            </a:endParaRPr>
          </a:p>
          <a:p>
            <a:pPr marL="0" lvl="0" indent="0">
              <a:buNone/>
              <a:defRPr/>
            </a:pPr>
            <a:endParaRPr kumimoji="1" lang="en-US" altLang="ja-JP" sz="4000" b="1" dirty="0">
              <a:solidFill>
                <a:srgbClr val="002060"/>
              </a:solidFill>
            </a:endParaRPr>
          </a:p>
          <a:p>
            <a:pPr marL="0" lvl="0" indent="0">
              <a:buNone/>
              <a:defRPr/>
            </a:pPr>
            <a:r>
              <a:rPr lang="ja-JP" altLang="en-US" sz="4000" b="1" dirty="0">
                <a:solidFill>
                  <a:srgbClr val="002060"/>
                </a:solidFill>
              </a:rPr>
              <a:t>　「近き者は悦こび、遠き者は来たる」</a:t>
            </a:r>
            <a:endParaRPr lang="en-US" altLang="ja-JP" sz="4000" b="1" dirty="0">
              <a:solidFill>
                <a:srgbClr val="002060"/>
              </a:solidFill>
            </a:endParaRPr>
          </a:p>
          <a:p>
            <a:pPr marL="0" lvl="0" indent="0">
              <a:buNone/>
              <a:defRPr/>
            </a:pPr>
            <a:endParaRPr kumimoji="1" lang="en-US" altLang="ja-JP" sz="4000" b="1" dirty="0">
              <a:solidFill>
                <a:srgbClr val="002060"/>
              </a:solidFill>
            </a:endParaRPr>
          </a:p>
          <a:p>
            <a:pPr marL="0" lvl="0" indent="0">
              <a:buNone/>
              <a:defRPr/>
            </a:pPr>
            <a:r>
              <a:rPr lang="ja-JP" altLang="en-US" sz="4000" b="1" dirty="0">
                <a:solidFill>
                  <a:srgbClr val="002060"/>
                </a:solidFill>
              </a:rPr>
              <a:t>　</a:t>
            </a:r>
            <a:r>
              <a:rPr lang="ja-JP" altLang="en-US" sz="2400" b="1" dirty="0">
                <a:highlight>
                  <a:srgbClr val="FFFF00"/>
                </a:highlight>
              </a:rPr>
              <a:t>この言葉に尽きる</a:t>
            </a:r>
            <a:r>
              <a:rPr lang="ja-JP" altLang="en-US" sz="2400" b="1" dirty="0"/>
              <a:t>と思います</a:t>
            </a:r>
            <a:endParaRPr kumimoji="1" lang="ja-JP" altLang="en-US" sz="4000" b="1" dirty="0"/>
          </a:p>
        </p:txBody>
      </p:sp>
    </p:spTree>
    <p:extLst>
      <p:ext uri="{BB962C8B-B14F-4D97-AF65-F5344CB8AC3E}">
        <p14:creationId xmlns:p14="http://schemas.microsoft.com/office/powerpoint/2010/main" val="3879904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1000"/>
                                        <p:tgtEl>
                                          <p:spTgt spid="3">
                                            <p:txEl>
                                              <p:pRg st="7" end="7"/>
                                            </p:txEl>
                                          </p:spTgt>
                                        </p:tgtEl>
                                      </p:cBhvr>
                                    </p:animEffect>
                                    <p:anim calcmode="lin" valueType="num">
                                      <p:cBhvr>
                                        <p:cTn id="2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fade">
                                      <p:cBhvr>
                                        <p:cTn id="35" dur="1000"/>
                                        <p:tgtEl>
                                          <p:spTgt spid="3">
                                            <p:txEl>
                                              <p:pRg st="9" end="9"/>
                                            </p:txEl>
                                          </p:spTgt>
                                        </p:tgtEl>
                                      </p:cBhvr>
                                    </p:animEffect>
                                    <p:anim calcmode="lin" valueType="num">
                                      <p:cBhvr>
                                        <p:cTn id="36"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dirty="0"/>
              <a:t>　</a:t>
            </a:r>
            <a:r>
              <a:rPr kumimoji="1" lang="ja-JP" altLang="en-US" sz="3200" b="1" dirty="0">
                <a:highlight>
                  <a:srgbClr val="FFFF00"/>
                </a:highlight>
                <a:latin typeface="+mn-ea"/>
                <a:ea typeface="+mn-ea"/>
              </a:rPr>
              <a:t>会員増強（クラブの成長）</a:t>
            </a:r>
            <a:r>
              <a:rPr kumimoji="1" lang="ja-JP" altLang="en-US" sz="3200" b="1" dirty="0">
                <a:latin typeface="+mn-ea"/>
                <a:ea typeface="+mn-ea"/>
              </a:rPr>
              <a:t>に必要な３つの </a:t>
            </a:r>
            <a:r>
              <a:rPr kumimoji="1" lang="en-US" altLang="ja-JP" b="1" dirty="0">
                <a:solidFill>
                  <a:srgbClr val="FF0000"/>
                </a:solidFill>
                <a:latin typeface="+mn-ea"/>
                <a:ea typeface="+mn-ea"/>
              </a:rPr>
              <a:t>D E I</a:t>
            </a:r>
            <a:r>
              <a:rPr kumimoji="1" lang="en-US" altLang="ja-JP" sz="3200" b="1" dirty="0">
                <a:latin typeface="+mn-ea"/>
                <a:ea typeface="+mn-ea"/>
              </a:rPr>
              <a:t> …</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pPr marL="0" indent="0">
              <a:buNone/>
            </a:pPr>
            <a:r>
              <a:rPr kumimoji="1" lang="ja-JP" altLang="en-US" dirty="0"/>
              <a:t>　</a:t>
            </a:r>
            <a:endParaRPr kumimoji="1" lang="en-US" altLang="ja-JP" dirty="0"/>
          </a:p>
          <a:p>
            <a:pPr marL="0" indent="0">
              <a:buNone/>
            </a:pPr>
            <a:r>
              <a:rPr lang="ja-JP" altLang="en-US" dirty="0"/>
              <a:t>　</a:t>
            </a:r>
            <a:r>
              <a:rPr kumimoji="1" lang="ja-JP" altLang="en-US" b="1" dirty="0"/>
              <a:t>① 迎える</a:t>
            </a:r>
            <a:r>
              <a:rPr kumimoji="1" lang="ja-JP" altLang="en-US" b="1" dirty="0">
                <a:solidFill>
                  <a:schemeClr val="accent4">
                    <a:lumMod val="50000"/>
                  </a:schemeClr>
                </a:solidFill>
              </a:rPr>
              <a:t>土壌</a:t>
            </a:r>
            <a:r>
              <a:rPr kumimoji="1" lang="ja-JP" altLang="en-US" b="1" dirty="0"/>
              <a:t>　⇒　クラブの</a:t>
            </a:r>
            <a:r>
              <a:rPr kumimoji="1" lang="ja-JP" altLang="en-US" b="1" dirty="0">
                <a:solidFill>
                  <a:srgbClr val="FF0000"/>
                </a:solidFill>
              </a:rPr>
              <a:t>文化</a:t>
            </a:r>
            <a:r>
              <a:rPr kumimoji="1" lang="ja-JP" altLang="en-US" b="1" dirty="0"/>
              <a:t>　⇒　</a:t>
            </a:r>
            <a:r>
              <a:rPr kumimoji="1" lang="ja-JP" altLang="en-US" b="1" dirty="0">
                <a:solidFill>
                  <a:srgbClr val="0070C0"/>
                </a:solidFill>
              </a:rPr>
              <a:t>良質な</a:t>
            </a:r>
            <a:r>
              <a:rPr kumimoji="1" lang="ja-JP" altLang="en-US" b="1" dirty="0">
                <a:solidFill>
                  <a:schemeClr val="accent2">
                    <a:lumMod val="75000"/>
                  </a:schemeClr>
                </a:solidFill>
              </a:rPr>
              <a:t>居心地</a:t>
            </a:r>
            <a:endParaRPr kumimoji="1" lang="en-US" altLang="ja-JP" b="1" dirty="0">
              <a:solidFill>
                <a:schemeClr val="accent2">
                  <a:lumMod val="75000"/>
                </a:schemeClr>
              </a:solidFill>
            </a:endParaRPr>
          </a:p>
          <a:p>
            <a:pPr marL="0" indent="0">
              <a:buNone/>
            </a:pPr>
            <a:endParaRPr lang="en-US" altLang="ja-JP" b="1" dirty="0"/>
          </a:p>
          <a:p>
            <a:pPr marL="0" indent="0">
              <a:buNone/>
            </a:pPr>
            <a:endParaRPr kumimoji="1" lang="en-US" altLang="ja-JP" b="1" dirty="0"/>
          </a:p>
          <a:p>
            <a:pPr marL="0" indent="0">
              <a:buNone/>
            </a:pPr>
            <a:r>
              <a:rPr lang="ja-JP" altLang="en-US" b="1" dirty="0"/>
              <a:t>　② 蒔きたい</a:t>
            </a:r>
            <a:r>
              <a:rPr lang="ja-JP" altLang="en-US" b="1" dirty="0">
                <a:solidFill>
                  <a:srgbClr val="00B050"/>
                </a:solidFill>
              </a:rPr>
              <a:t>種</a:t>
            </a:r>
            <a:r>
              <a:rPr lang="ja-JP" altLang="en-US" b="1" dirty="0"/>
              <a:t>　⇒　新人の</a:t>
            </a:r>
            <a:r>
              <a:rPr lang="ja-JP" altLang="en-US" b="1" dirty="0">
                <a:solidFill>
                  <a:srgbClr val="FF0000"/>
                </a:solidFill>
              </a:rPr>
              <a:t>多様性</a:t>
            </a:r>
            <a:r>
              <a:rPr lang="ja-JP" altLang="en-US" b="1" dirty="0"/>
              <a:t>　⇒　</a:t>
            </a:r>
            <a:r>
              <a:rPr lang="ja-JP" altLang="en-US" b="1" dirty="0">
                <a:solidFill>
                  <a:srgbClr val="00B050"/>
                </a:solidFill>
              </a:rPr>
              <a:t>純粋な</a:t>
            </a:r>
            <a:r>
              <a:rPr lang="ja-JP" altLang="en-US" b="1" dirty="0">
                <a:solidFill>
                  <a:schemeClr val="accent2">
                    <a:lumMod val="75000"/>
                  </a:schemeClr>
                </a:solidFill>
              </a:rPr>
              <a:t>楽天性</a:t>
            </a:r>
            <a:endParaRPr lang="en-US" altLang="ja-JP" b="1" dirty="0">
              <a:solidFill>
                <a:schemeClr val="accent2">
                  <a:lumMod val="75000"/>
                </a:schemeClr>
              </a:solidFill>
            </a:endParaRPr>
          </a:p>
          <a:p>
            <a:pPr marL="0" indent="0">
              <a:buNone/>
            </a:pPr>
            <a:endParaRPr kumimoji="1" lang="en-US" altLang="ja-JP" b="1" dirty="0"/>
          </a:p>
          <a:p>
            <a:pPr marL="0" indent="0">
              <a:buNone/>
            </a:pPr>
            <a:endParaRPr lang="en-US" altLang="ja-JP" b="1" dirty="0"/>
          </a:p>
          <a:p>
            <a:pPr marL="0" indent="0">
              <a:buNone/>
            </a:pPr>
            <a:r>
              <a:rPr kumimoji="1" lang="ja-JP" altLang="en-US" b="1" dirty="0"/>
              <a:t>　③ 注がれる</a:t>
            </a:r>
            <a:r>
              <a:rPr kumimoji="1" lang="ja-JP" altLang="en-US" b="1" dirty="0">
                <a:solidFill>
                  <a:srgbClr val="0070C0"/>
                </a:solidFill>
              </a:rPr>
              <a:t>水</a:t>
            </a:r>
            <a:r>
              <a:rPr kumimoji="1" lang="ja-JP" altLang="en-US" b="1" dirty="0"/>
              <a:t>　⇒　</a:t>
            </a:r>
            <a:r>
              <a:rPr kumimoji="1" lang="ja-JP" altLang="en-US" b="1" dirty="0">
                <a:solidFill>
                  <a:srgbClr val="FF0000"/>
                </a:solidFill>
              </a:rPr>
              <a:t>現会員</a:t>
            </a:r>
            <a:r>
              <a:rPr kumimoji="1" lang="ja-JP" altLang="en-US" b="1" dirty="0"/>
              <a:t>の備え　⇒　</a:t>
            </a:r>
            <a:r>
              <a:rPr kumimoji="1" lang="ja-JP" altLang="en-US" b="1" dirty="0">
                <a:solidFill>
                  <a:schemeClr val="accent2">
                    <a:lumMod val="75000"/>
                  </a:schemeClr>
                </a:solidFill>
              </a:rPr>
              <a:t>寛容</a:t>
            </a:r>
            <a:r>
              <a:rPr kumimoji="1" lang="ja-JP" altLang="en-US" b="1" dirty="0">
                <a:solidFill>
                  <a:srgbClr val="7030A0"/>
                </a:solidFill>
              </a:rPr>
              <a:t>で公平な心</a:t>
            </a:r>
          </a:p>
        </p:txBody>
      </p:sp>
      <p:sp>
        <p:nvSpPr>
          <p:cNvPr id="5" name="テキスト ボックス 4">
            <a:extLst>
              <a:ext uri="{FF2B5EF4-FFF2-40B4-BE49-F238E27FC236}">
                <a16:creationId xmlns:a16="http://schemas.microsoft.com/office/drawing/2014/main" id="{84BC90AF-1E2B-C4FD-2ACA-FF258A767EBB}"/>
              </a:ext>
            </a:extLst>
          </p:cNvPr>
          <p:cNvSpPr txBox="1"/>
          <p:nvPr/>
        </p:nvSpPr>
        <p:spPr>
          <a:xfrm>
            <a:off x="1322772" y="2421780"/>
            <a:ext cx="1997476" cy="372346"/>
          </a:xfrm>
          <a:prstGeom prst="rect">
            <a:avLst/>
          </a:prstGeom>
          <a:noFill/>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a:t>
            </a:r>
            <a:r>
              <a:rPr kumimoji="1" lang="en-US" altLang="ja-JP"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Inclusion)</a:t>
            </a:r>
          </a:p>
        </p:txBody>
      </p:sp>
      <p:sp>
        <p:nvSpPr>
          <p:cNvPr id="7" name="テキスト ボックス 6">
            <a:extLst>
              <a:ext uri="{FF2B5EF4-FFF2-40B4-BE49-F238E27FC236}">
                <a16:creationId xmlns:a16="http://schemas.microsoft.com/office/drawing/2014/main" id="{D1E9EE33-10D4-3085-01AA-D1C1A1F9063C}"/>
              </a:ext>
            </a:extLst>
          </p:cNvPr>
          <p:cNvSpPr txBox="1"/>
          <p:nvPr/>
        </p:nvSpPr>
        <p:spPr>
          <a:xfrm>
            <a:off x="4394446" y="3938589"/>
            <a:ext cx="1828800" cy="400110"/>
          </a:xfrm>
          <a:prstGeom prst="rect">
            <a:avLst/>
          </a:prstGeom>
          <a:noFill/>
        </p:spPr>
        <p:txBody>
          <a:bodyPr wrap="square">
            <a:spAutoFit/>
          </a:bodyPr>
          <a:lstStyle/>
          <a:p>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a:t>
            </a:r>
            <a:r>
              <a:rPr kumimoji="1" lang="en-US" altLang="ja-JP"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Diversity</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a:t>
            </a:r>
            <a:endParaRPr lang="ja-JP" altLang="en-US" b="1" dirty="0">
              <a:solidFill>
                <a:srgbClr val="FF0000"/>
              </a:solidFill>
            </a:endParaRPr>
          </a:p>
        </p:txBody>
      </p:sp>
      <p:sp>
        <p:nvSpPr>
          <p:cNvPr id="9" name="テキスト ボックス 8">
            <a:extLst>
              <a:ext uri="{FF2B5EF4-FFF2-40B4-BE49-F238E27FC236}">
                <a16:creationId xmlns:a16="http://schemas.microsoft.com/office/drawing/2014/main" id="{5BA0F7A7-5D31-8302-13E1-562442059265}"/>
              </a:ext>
            </a:extLst>
          </p:cNvPr>
          <p:cNvSpPr txBox="1"/>
          <p:nvPr/>
        </p:nvSpPr>
        <p:spPr>
          <a:xfrm>
            <a:off x="7608162" y="5437572"/>
            <a:ext cx="1711171" cy="400110"/>
          </a:xfrm>
          <a:prstGeom prst="rect">
            <a:avLst/>
          </a:prstGeom>
          <a:noFill/>
        </p:spPr>
        <p:txBody>
          <a:bodyPr wrap="square">
            <a:spAutoFit/>
          </a:bodyPr>
          <a:lstStyle/>
          <a:p>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a:t>
            </a:r>
            <a:r>
              <a:rPr kumimoji="1" lang="en-US" altLang="ja-JP"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Equity</a:t>
            </a:r>
            <a:r>
              <a:rPr kumimoji="1" lang="ja-JP" altLang="en-US" sz="20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a:t>
            </a:r>
            <a:endParaRPr lang="ja-JP" altLang="en-US" b="1" dirty="0">
              <a:solidFill>
                <a:srgbClr val="FF0000"/>
              </a:solidFill>
            </a:endParaRPr>
          </a:p>
        </p:txBody>
      </p:sp>
    </p:spTree>
    <p:extLst>
      <p:ext uri="{BB962C8B-B14F-4D97-AF65-F5344CB8AC3E}">
        <p14:creationId xmlns:p14="http://schemas.microsoft.com/office/powerpoint/2010/main" val="22093992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rPr>
              <a:t>結論 </a:t>
            </a:r>
            <a:r>
              <a:rPr kumimoji="1" lang="en-US" altLang="ja-JP" sz="3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rPr>
              <a:t>⁈</a:t>
            </a:r>
            <a:r>
              <a:rPr kumimoji="1" lang="ja-JP" altLang="en-US" sz="3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rPr>
              <a:t>　いま、</a:t>
            </a:r>
            <a:r>
              <a:rPr kumimoji="1" lang="en-US" altLang="ja-JP" sz="32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j-cs"/>
              </a:rPr>
              <a:t>2830</a:t>
            </a:r>
            <a:r>
              <a:rPr kumimoji="1" lang="ja-JP" altLang="en-US" sz="32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j-cs"/>
              </a:rPr>
              <a:t>地区</a:t>
            </a:r>
            <a:r>
              <a:rPr kumimoji="1" lang="ja-JP" altLang="en-US" sz="3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rPr>
              <a:t>が求めているものとは？　</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748902"/>
            <a:ext cx="11540970" cy="4536489"/>
          </a:xfrm>
        </p:spPr>
        <p:txBody>
          <a:bodyPr>
            <a:normAutofit fontScale="85000" lnSpcReduction="20000"/>
          </a:bodyPr>
          <a:lstStyle/>
          <a:p>
            <a:pPr marL="0" lvl="0" indent="0">
              <a:buNone/>
              <a:defRPr/>
            </a:pPr>
            <a:r>
              <a:rPr lang="ja-JP" altLang="en-US" sz="2400" dirty="0"/>
              <a:t>　</a:t>
            </a:r>
            <a:r>
              <a:rPr lang="en-US" altLang="ja-JP" sz="2400" b="1" dirty="0">
                <a:solidFill>
                  <a:srgbClr val="FF0000"/>
                </a:solidFill>
                <a:highlight>
                  <a:srgbClr val="FFFF00"/>
                </a:highlight>
                <a:latin typeface="+mn-ea"/>
              </a:rPr>
              <a:t>2830</a:t>
            </a:r>
            <a:r>
              <a:rPr lang="ja-JP" altLang="en-US" sz="2400" b="1" dirty="0">
                <a:solidFill>
                  <a:srgbClr val="FF0000"/>
                </a:solidFill>
                <a:highlight>
                  <a:srgbClr val="FFFF00"/>
                </a:highlight>
                <a:latin typeface="+mn-ea"/>
              </a:rPr>
              <a:t>地区</a:t>
            </a:r>
            <a:r>
              <a:rPr lang="ja-JP" altLang="en-US" sz="2400" b="1" dirty="0">
                <a:solidFill>
                  <a:srgbClr val="FF0000"/>
                </a:solidFill>
                <a:highlight>
                  <a:srgbClr val="FFFF00"/>
                </a:highlight>
                <a:latin typeface="游ゴシック" panose="020B0400000000000000" pitchFamily="50" charset="-128"/>
              </a:rPr>
              <a:t>が求めているもの</a:t>
            </a:r>
            <a:r>
              <a:rPr lang="ja-JP" altLang="en-US" sz="2400" b="1" dirty="0">
                <a:solidFill>
                  <a:srgbClr val="FF0000"/>
                </a:solidFill>
                <a:latin typeface="游ゴシック" panose="020B0400000000000000" pitchFamily="50" charset="-128"/>
              </a:rPr>
              <a:t> </a:t>
            </a:r>
            <a:r>
              <a:rPr lang="ja-JP" altLang="en-US" sz="2400" b="1" dirty="0">
                <a:solidFill>
                  <a:prstClr val="black"/>
                </a:solidFill>
                <a:latin typeface="游ゴシック" panose="020B0400000000000000" pitchFamily="50" charset="-128"/>
              </a:rPr>
              <a:t>は</a:t>
            </a:r>
            <a:r>
              <a:rPr lang="en-US" altLang="ja-JP" sz="2400" b="1" dirty="0">
                <a:solidFill>
                  <a:prstClr val="black"/>
                </a:solidFill>
                <a:latin typeface="游ゴシック" panose="020B0400000000000000" pitchFamily="50" charset="-128"/>
              </a:rPr>
              <a:t>…</a:t>
            </a:r>
            <a:r>
              <a:rPr lang="ja-JP" altLang="en-US" sz="2400" dirty="0">
                <a:solidFill>
                  <a:srgbClr val="7030A0"/>
                </a:solidFill>
                <a:latin typeface="游ゴシック" panose="020B0400000000000000" pitchFamily="50" charset="-128"/>
              </a:rPr>
              <a:t>　</a:t>
            </a:r>
            <a:endParaRPr lang="en-US" altLang="ja-JP" sz="2400" dirty="0">
              <a:solidFill>
                <a:srgbClr val="7030A0"/>
              </a:solidFill>
              <a:latin typeface="游ゴシック" panose="020B0400000000000000" pitchFamily="50" charset="-128"/>
            </a:endParaRPr>
          </a:p>
          <a:p>
            <a:pPr lvl="0">
              <a:buFont typeface="Wingdings" panose="05000000000000000000" pitchFamily="2" charset="2"/>
              <a:buChar char="Ø"/>
              <a:defRPr/>
            </a:pPr>
            <a:endParaRPr lang="en-US" altLang="ja-JP" sz="2000" dirty="0">
              <a:solidFill>
                <a:srgbClr val="002060"/>
              </a:solidFill>
              <a:latin typeface="游ゴシック" panose="020B0400000000000000" pitchFamily="50" charset="-128"/>
            </a:endParaRPr>
          </a:p>
          <a:p>
            <a:pPr marL="0" lvl="0" indent="0">
              <a:buNone/>
              <a:defRPr/>
            </a:pPr>
            <a:r>
              <a:rPr lang="ja-JP" altLang="en-US" sz="2000" dirty="0">
                <a:solidFill>
                  <a:srgbClr val="002060"/>
                </a:solidFill>
                <a:latin typeface="游ゴシック" panose="020B0400000000000000" pitchFamily="50" charset="-128"/>
              </a:rPr>
              <a:t>　　</a:t>
            </a:r>
            <a:endParaRPr lang="en-US" altLang="ja-JP" sz="2000" dirty="0">
              <a:solidFill>
                <a:srgbClr val="002060"/>
              </a:solidFill>
              <a:latin typeface="游ゴシック" panose="020B0400000000000000" pitchFamily="50" charset="-128"/>
            </a:endParaRPr>
          </a:p>
          <a:p>
            <a:pPr marL="0" lvl="0" indent="0">
              <a:buNone/>
              <a:defRPr/>
            </a:pPr>
            <a:r>
              <a:rPr lang="ja-JP" altLang="en-US" sz="2000" dirty="0">
                <a:solidFill>
                  <a:srgbClr val="002060"/>
                </a:solidFill>
                <a:latin typeface="游ゴシック" panose="020B0400000000000000" pitchFamily="50" charset="-128"/>
              </a:rPr>
              <a:t>　　</a:t>
            </a:r>
            <a:r>
              <a:rPr lang="ja-JP" altLang="en-US" sz="4000" b="1" dirty="0">
                <a:solidFill>
                  <a:srgbClr val="7030A0"/>
                </a:solidFill>
                <a:latin typeface="游ゴシック" panose="020B0400000000000000" pitchFamily="50" charset="-128"/>
              </a:rPr>
              <a:t>「あなたは 誰かの紹介があって クラブに入った」</a:t>
            </a:r>
            <a:endParaRPr lang="en-US" altLang="ja-JP" sz="4000" b="1" dirty="0">
              <a:solidFill>
                <a:srgbClr val="7030A0"/>
              </a:solidFill>
              <a:latin typeface="游ゴシック" panose="020B0400000000000000" pitchFamily="50" charset="-128"/>
            </a:endParaRPr>
          </a:p>
          <a:p>
            <a:pPr marL="0" lvl="0" indent="0">
              <a:buNone/>
              <a:defRPr/>
            </a:pPr>
            <a:endParaRPr lang="en-US" altLang="ja-JP" sz="3600" b="1" dirty="0">
              <a:solidFill>
                <a:srgbClr val="7030A0"/>
              </a:solidFill>
              <a:latin typeface="游ゴシック" panose="020B0400000000000000" pitchFamily="50" charset="-128"/>
            </a:endParaRPr>
          </a:p>
          <a:p>
            <a:pPr marL="0" lvl="0" indent="0">
              <a:buNone/>
              <a:defRPr/>
            </a:pPr>
            <a:r>
              <a:rPr lang="ja-JP" altLang="en-US" sz="3600" b="1" dirty="0">
                <a:solidFill>
                  <a:srgbClr val="7030A0"/>
                </a:solidFill>
                <a:latin typeface="游ゴシック" panose="020B0400000000000000" pitchFamily="50" charset="-128"/>
              </a:rPr>
              <a:t>　　</a:t>
            </a:r>
            <a:r>
              <a:rPr lang="ja-JP" altLang="en-US" sz="2400" b="1" dirty="0">
                <a:solidFill>
                  <a:prstClr val="black"/>
                </a:solidFill>
                <a:latin typeface="游ゴシック" panose="020B0400000000000000" pitchFamily="50" charset="-128"/>
              </a:rPr>
              <a:t>だとすれば</a:t>
            </a:r>
            <a:endParaRPr lang="en-US" altLang="ja-JP" sz="2400" b="1" dirty="0">
              <a:solidFill>
                <a:prstClr val="black"/>
              </a:solidFill>
              <a:latin typeface="游ゴシック" panose="020B0400000000000000" pitchFamily="50" charset="-128"/>
            </a:endParaRPr>
          </a:p>
          <a:p>
            <a:pPr marL="0" lvl="0" indent="0">
              <a:buNone/>
              <a:defRPr/>
            </a:pPr>
            <a:endParaRPr lang="en-US" altLang="ja-JP" sz="3600" b="1" dirty="0">
              <a:solidFill>
                <a:srgbClr val="7030A0"/>
              </a:solidFill>
              <a:latin typeface="游ゴシック" panose="020B0400000000000000" pitchFamily="50" charset="-128"/>
            </a:endParaRPr>
          </a:p>
          <a:p>
            <a:pPr marL="0" lvl="0" indent="0">
              <a:buNone/>
              <a:defRPr/>
            </a:pPr>
            <a:r>
              <a:rPr lang="ja-JP" altLang="en-US" sz="3600" b="1" dirty="0">
                <a:solidFill>
                  <a:srgbClr val="7030A0"/>
                </a:solidFill>
                <a:latin typeface="游ゴシック" panose="020B0400000000000000" pitchFamily="50" charset="-128"/>
              </a:rPr>
              <a:t>　</a:t>
            </a:r>
            <a:r>
              <a:rPr lang="ja-JP" altLang="en-US" sz="4000" b="1" dirty="0">
                <a:solidFill>
                  <a:srgbClr val="7030A0"/>
                </a:solidFill>
                <a:latin typeface="游ゴシック" panose="020B0400000000000000" pitchFamily="50" charset="-128"/>
              </a:rPr>
              <a:t>「今度は あなたが 誰かを勧誘する番だ！！」</a:t>
            </a:r>
            <a:endParaRPr lang="en-US" altLang="ja-JP" sz="4000" b="1" dirty="0">
              <a:solidFill>
                <a:srgbClr val="7030A0"/>
              </a:solidFill>
              <a:latin typeface="游ゴシック" panose="020B0400000000000000" pitchFamily="50" charset="-128"/>
            </a:endParaRPr>
          </a:p>
          <a:p>
            <a:pPr marL="0" lvl="0" indent="0">
              <a:buNone/>
              <a:defRPr/>
            </a:pPr>
            <a:endParaRPr lang="en-US" altLang="ja-JP" sz="4000" dirty="0">
              <a:solidFill>
                <a:srgbClr val="002060"/>
              </a:solidFill>
              <a:latin typeface="游ゴシック" panose="020B0400000000000000" pitchFamily="50" charset="-128"/>
            </a:endParaRPr>
          </a:p>
          <a:p>
            <a:pPr marL="0" lvl="0" indent="0">
              <a:buNone/>
              <a:defRPr/>
            </a:pPr>
            <a:r>
              <a:rPr lang="ja-JP" altLang="en-US" sz="4000" dirty="0">
                <a:solidFill>
                  <a:srgbClr val="002060"/>
                </a:solidFill>
                <a:latin typeface="游ゴシック" panose="020B0400000000000000" pitchFamily="50" charset="-128"/>
              </a:rPr>
              <a:t>　</a:t>
            </a:r>
            <a:r>
              <a:rPr lang="ja-JP" altLang="en-US" sz="2600" b="1" dirty="0">
                <a:solidFill>
                  <a:prstClr val="black"/>
                </a:solidFill>
                <a:highlight>
                  <a:srgbClr val="FFFF00"/>
                </a:highlight>
                <a:latin typeface="游ゴシック" panose="020B0400000000000000" pitchFamily="50" charset="-128"/>
              </a:rPr>
              <a:t>この意味</a:t>
            </a:r>
            <a:r>
              <a:rPr lang="ja-JP" altLang="en-US" sz="2600" b="1" dirty="0">
                <a:solidFill>
                  <a:prstClr val="black"/>
                </a:solidFill>
                <a:latin typeface="游ゴシック" panose="020B0400000000000000" pitchFamily="50" charset="-128"/>
              </a:rPr>
              <a:t>を、全ロータリアンが理解して行動することです</a:t>
            </a:r>
          </a:p>
        </p:txBody>
      </p:sp>
    </p:spTree>
    <p:extLst>
      <p:ext uri="{BB962C8B-B14F-4D97-AF65-F5344CB8AC3E}">
        <p14:creationId xmlns:p14="http://schemas.microsoft.com/office/powerpoint/2010/main" val="639900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1000"/>
                                        <p:tgtEl>
                                          <p:spTgt spid="3">
                                            <p:txEl>
                                              <p:pRg st="9" end="9"/>
                                            </p:txEl>
                                          </p:spTgt>
                                        </p:tgtEl>
                                      </p:cBhvr>
                                    </p:animEffect>
                                    <p:anim calcmode="lin" valueType="num">
                                      <p:cBhvr>
                                        <p:cTn id="4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17691"/>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dirty="0"/>
              <a:t>　</a:t>
            </a:r>
            <a:r>
              <a:rPr kumimoji="1" lang="ja-JP" altLang="en-US" sz="3200" b="1" dirty="0">
                <a:latin typeface="+mn-ea"/>
                <a:ea typeface="+mn-ea"/>
              </a:rPr>
              <a:t>もう一度、漢字のテスト</a:t>
            </a:r>
            <a:r>
              <a:rPr kumimoji="1" lang="en-US" altLang="ja-JP" sz="3200" b="1" dirty="0">
                <a:latin typeface="+mn-ea"/>
                <a:ea typeface="+mn-ea"/>
              </a:rPr>
              <a:t>…</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498629" y="1349407"/>
            <a:ext cx="11194742" cy="5312144"/>
          </a:xfrm>
        </p:spPr>
        <p:txBody>
          <a:bodyPr>
            <a:normAutofit fontScale="92500" lnSpcReduction="1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3000" i="0" u="none" strike="noStrike" kern="1200" cap="none" spc="0" normalizeH="0" baseline="0" noProof="0" dirty="0">
              <a:ln>
                <a:noFill/>
              </a:ln>
              <a:effectLst/>
              <a:uLnTx/>
              <a:uFillTx/>
              <a:latin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3000" i="0" u="none" strike="noStrike" kern="1200" cap="none" spc="0" normalizeH="0" baseline="0" noProof="0" dirty="0">
                <a:ln>
                  <a:noFill/>
                </a:ln>
                <a:effectLst/>
                <a:uLnTx/>
                <a:uFillTx/>
                <a:latin typeface="+mn-ea"/>
                <a:cs typeface="+mn-cs"/>
              </a:rPr>
              <a:t>　</a:t>
            </a:r>
            <a:r>
              <a:rPr kumimoji="1" lang="ja-JP" altLang="en-US" sz="3000" b="1" i="0" u="none" strike="noStrike" kern="1200" cap="none" spc="0" normalizeH="0" baseline="0" noProof="0" dirty="0">
                <a:ln>
                  <a:noFill/>
                </a:ln>
                <a:effectLst/>
                <a:uLnTx/>
                <a:uFillTx/>
                <a:latin typeface="+mn-ea"/>
                <a:cs typeface="+mn-cs"/>
              </a:rPr>
              <a:t>問： </a:t>
            </a:r>
            <a:r>
              <a:rPr kumimoji="1" lang="ja-JP" altLang="en-US" sz="3000" b="1" i="0" u="none" strike="noStrike" kern="1200" cap="none" spc="0" normalizeH="0" baseline="0" noProof="0" dirty="0">
                <a:ln>
                  <a:noFill/>
                </a:ln>
                <a:effectLst/>
                <a:uLnTx/>
                <a:uFillTx/>
                <a:cs typeface="+mn-cs"/>
              </a:rPr>
              <a:t>どこのクラブにもいて欲しい</a:t>
            </a:r>
            <a:r>
              <a:rPr kumimoji="1" lang="ja-JP" altLang="en-US" sz="3000" b="1" i="0" u="none" strike="noStrike" kern="1200" cap="none" spc="0" normalizeH="0" baseline="0" noProof="0" dirty="0">
                <a:ln>
                  <a:noFill/>
                </a:ln>
                <a:solidFill>
                  <a:srgbClr val="FF0000"/>
                </a:solidFill>
                <a:effectLst/>
                <a:uLnTx/>
                <a:uFillTx/>
                <a:cs typeface="+mn-cs"/>
              </a:rPr>
              <a:t>「朗多利庵」</a:t>
            </a:r>
            <a:r>
              <a:rPr kumimoji="1" lang="en-US" altLang="ja-JP" sz="3000" b="1" i="0" u="none" strike="noStrike" kern="1200" cap="none" spc="0" normalizeH="0" baseline="0" noProof="0" dirty="0">
                <a:ln>
                  <a:noFill/>
                </a:ln>
                <a:solidFill>
                  <a:prstClr val="black"/>
                </a:solidFill>
                <a:effectLst/>
                <a:uLnTx/>
                <a:uFillTx/>
                <a:cs typeface="+mn-cs"/>
              </a:rPr>
              <a:t>…</a:t>
            </a:r>
            <a:endParaRPr kumimoji="1" lang="en-US" altLang="ja-JP" sz="3000" b="1" i="0" u="none" strike="noStrike" kern="1200" cap="none" spc="0" normalizeH="0" baseline="0" noProof="0" dirty="0">
              <a:ln>
                <a:noFill/>
              </a:ln>
              <a:effectLst/>
              <a:uLnTx/>
              <a:uFillTx/>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a:t>
            </a:r>
            <a:endParaRPr kumimoji="1" lang="en-US" altLang="ja-JP"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a:t>
            </a:r>
            <a:r>
              <a:rPr kumimoji="1" lang="ja-JP" altLang="en-US" sz="22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「朗多利庵」</a:t>
            </a: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も</a:t>
            </a:r>
            <a:r>
              <a:rPr kumimoji="1" lang="ja-JP" altLang="en-US" sz="2200" b="1"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「ロータリアン」</a:t>
            </a: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と読みます　そのココロは</a:t>
            </a:r>
            <a:r>
              <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「朗」：　その人は、とても明るい人で、皆から慕われている人</a:t>
            </a: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「多」：　その人は、多くの友人に囲まれ、皆から信頼されている人</a:t>
            </a: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「利」：　その人は、周りの人に多くの利益をもたらし、皆を幸せにする人</a:t>
            </a: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「庵」：　その人が居るだけで周囲が安心する懐の深い、愛情あふれる人</a:t>
            </a: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このような人が好んで集まるクラブは楽しいクラブです</a:t>
            </a: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このような人をたくさんクラブに入れましょう</a:t>
            </a: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　　理想のクラブとは、</a:t>
            </a:r>
            <a:r>
              <a:rPr kumimoji="1" lang="ja-JP" altLang="en-US" sz="2200" b="1" i="0" u="none" strike="noStrike" kern="1200" cap="none" spc="0" normalizeH="0" baseline="0" noProof="0" dirty="0">
                <a:ln>
                  <a:noFill/>
                </a:ln>
                <a:effectLst/>
                <a:highlight>
                  <a:srgbClr val="FFFF00"/>
                </a:highlight>
                <a:uLnTx/>
                <a:uFillTx/>
                <a:latin typeface="游ゴシック" panose="020B0400000000000000" pitchFamily="50" charset="-128"/>
                <a:ea typeface="游ゴシック" panose="020B0400000000000000" pitchFamily="50" charset="-128"/>
                <a:cs typeface="+mn-cs"/>
              </a:rPr>
              <a:t>誰もがガマンすることのない居心地の良いホーム</a:t>
            </a:r>
            <a:r>
              <a:rPr kumimoji="1" lang="ja-JP" altLang="en-US"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rPr>
              <a:t>です</a:t>
            </a:r>
            <a:endParaRPr kumimoji="1" lang="en-US" altLang="ja-JP" sz="22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mn-cs"/>
            </a:endParaRPr>
          </a:p>
          <a:p>
            <a:pPr marL="0" indent="0">
              <a:buNone/>
            </a:pPr>
            <a:endParaRPr kumimoji="1" lang="ja-JP" altLang="en-US" dirty="0"/>
          </a:p>
        </p:txBody>
      </p:sp>
    </p:spTree>
    <p:extLst>
      <p:ext uri="{BB962C8B-B14F-4D97-AF65-F5344CB8AC3E}">
        <p14:creationId xmlns:p14="http://schemas.microsoft.com/office/powerpoint/2010/main" val="1509343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1000"/>
                                        <p:tgtEl>
                                          <p:spTgt spid="3">
                                            <p:txEl>
                                              <p:pRg st="8" end="8"/>
                                            </p:txEl>
                                          </p:spTgt>
                                        </p:tgtEl>
                                      </p:cBhvr>
                                    </p:animEffect>
                                    <p:anim calcmode="lin" valueType="num">
                                      <p:cBhvr>
                                        <p:cTn id="4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3">
                                            <p:txEl>
                                              <p:pRg st="11" end="11"/>
                                            </p:txEl>
                                          </p:spTgt>
                                        </p:tgtEl>
                                        <p:attrNameLst>
                                          <p:attrName>style.visibility</p:attrName>
                                        </p:attrNameLst>
                                      </p:cBhvr>
                                      <p:to>
                                        <p:strVal val="visible"/>
                                      </p:to>
                                    </p:set>
                                    <p:anim calcmode="lin" valueType="num">
                                      <p:cBhvr additive="base">
                                        <p:cTn id="5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3">
                                            <p:txEl>
                                              <p:pRg st="12" end="12"/>
                                            </p:txEl>
                                          </p:spTgt>
                                        </p:tgtEl>
                                        <p:attrNameLst>
                                          <p:attrName>style.visibility</p:attrName>
                                        </p:attrNameLst>
                                      </p:cBhvr>
                                      <p:to>
                                        <p:strVal val="visible"/>
                                      </p:to>
                                    </p:set>
                                    <p:anim calcmode="lin" valueType="num">
                                      <p:cBhvr additive="base">
                                        <p:cTn id="5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i="0" u="none" strike="noStrike" kern="1200" cap="none" spc="0" normalizeH="0" baseline="0" noProof="0" dirty="0">
                <a:ln>
                  <a:noFill/>
                </a:ln>
                <a:solidFill>
                  <a:prstClr val="black"/>
                </a:solidFill>
                <a:uLnTx/>
                <a:uFillTx/>
                <a:latin typeface="游ゴシック Light" panose="020F0302020204030204"/>
                <a:ea typeface="游ゴシック Light" panose="020B0300000000000000" pitchFamily="50" charset="-128"/>
                <a:cs typeface="+mj-cs"/>
              </a:rPr>
              <a:t>　</a:t>
            </a:r>
            <a:r>
              <a:rPr kumimoji="1" lang="ja-JP" altLang="en-US" sz="3200" b="1" i="0" u="none" strike="noStrike" kern="1200" cap="none" spc="0" normalizeH="0" baseline="0" noProof="0" dirty="0">
                <a:ln>
                  <a:noFill/>
                </a:ln>
                <a:solidFill>
                  <a:prstClr val="black"/>
                </a:solidFill>
                <a:uLnTx/>
                <a:uFillTx/>
                <a:latin typeface="+mn-ea"/>
                <a:ea typeface="+mn-ea"/>
                <a:cs typeface="+mj-cs"/>
              </a:rPr>
              <a:t>ﾏﾘｵ･ｾｻﾞｰﾙ･ﾏﾙﾃｨﾝｽ･ﾃﾞ･ｶﾏﾙｺﾞ</a:t>
            </a:r>
            <a:r>
              <a:rPr kumimoji="1" lang="en-US" altLang="ja-JP" sz="3200" b="1" i="0" u="none" strike="noStrike" kern="1200" cap="none" spc="0" normalizeH="0" baseline="0" noProof="0" dirty="0">
                <a:ln>
                  <a:noFill/>
                </a:ln>
                <a:solidFill>
                  <a:prstClr val="black"/>
                </a:solidFill>
                <a:uLnTx/>
                <a:uFillTx/>
                <a:latin typeface="+mn-ea"/>
                <a:ea typeface="+mn-ea"/>
                <a:cs typeface="+mj-cs"/>
              </a:rPr>
              <a:t>RI</a:t>
            </a:r>
            <a:r>
              <a:rPr kumimoji="1" lang="ja-JP" altLang="en-US" sz="3200" b="1" i="0" u="none" strike="noStrike" kern="1200" cap="none" spc="0" normalizeH="0" baseline="0" noProof="0" dirty="0">
                <a:ln>
                  <a:noFill/>
                </a:ln>
                <a:solidFill>
                  <a:prstClr val="black"/>
                </a:solidFill>
                <a:uLnTx/>
                <a:uFillTx/>
                <a:latin typeface="+mn-ea"/>
                <a:ea typeface="+mn-ea"/>
                <a:cs typeface="+mj-cs"/>
              </a:rPr>
              <a:t>会長ｴﾚｸﾄの言葉</a:t>
            </a:r>
            <a:r>
              <a:rPr kumimoji="1" lang="en-US" altLang="ja-JP" sz="3200" b="1" i="0" u="none" strike="noStrike" kern="1200" cap="none" spc="0" normalizeH="0" baseline="0" noProof="0" dirty="0">
                <a:ln>
                  <a:noFill/>
                </a:ln>
                <a:solidFill>
                  <a:prstClr val="black"/>
                </a:solidFill>
                <a:uLnTx/>
                <a:uFillTx/>
                <a:latin typeface="+mn-ea"/>
                <a:ea typeface="+mn-ea"/>
                <a:cs typeface="+mj-cs"/>
              </a:rPr>
              <a:t>(1/19)…</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normAutofit fontScale="25000" lnSpcReduction="2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endParaRPr kumimoji="1" lang="en-US" altLang="ja-JP"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ltLang="ja-JP" b="1" dirty="0">
                <a:latin typeface="游ゴシック" panose="020F0502020204030204"/>
                <a:ea typeface="游ゴシック" panose="020B0400000000000000" pitchFamily="50" charset="-128"/>
              </a:rPr>
              <a:t> </a:t>
            </a:r>
            <a:r>
              <a:rPr lang="ja-JP" altLang="en-US" b="1" dirty="0">
                <a:latin typeface="游ゴシック" panose="020F0502020204030204"/>
                <a:ea typeface="游ゴシック" panose="020B0400000000000000" pitchFamily="50" charset="-128"/>
              </a:rPr>
              <a:t>　　　</a:t>
            </a:r>
            <a:r>
              <a:rPr lang="ja-JP" altLang="en-US" sz="12800" b="1" dirty="0">
                <a:latin typeface="游ゴシック" panose="020F0502020204030204"/>
                <a:ea typeface="游ゴシック" panose="020B0400000000000000" pitchFamily="50" charset="-128"/>
              </a:rPr>
              <a:t>   </a:t>
            </a:r>
            <a:r>
              <a:rPr kumimoji="1" lang="ja-JP" altLang="en-US" sz="1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“いま、ロータリーに必要なものが</a:t>
            </a:r>
            <a:r>
              <a:rPr kumimoji="1" lang="ja-JP" altLang="en-US" sz="12800" b="1" i="0" u="none" strike="noStrike" kern="1200" cap="none" spc="0" normalizeH="0" baseline="0" noProof="0" dirty="0">
                <a:ln>
                  <a:noFill/>
                </a:ln>
                <a:solidFill>
                  <a:srgbClr val="00B050"/>
                </a:solidFill>
                <a:effectLst/>
                <a:uLnTx/>
                <a:uFillTx/>
                <a:latin typeface="游ゴシック" panose="020F0502020204030204"/>
                <a:ea typeface="游ゴシック" panose="020B0400000000000000" pitchFamily="50" charset="-128"/>
                <a:cs typeface="+mn-cs"/>
              </a:rPr>
              <a:t>３つ</a:t>
            </a:r>
            <a:r>
              <a:rPr kumimoji="1" lang="ja-JP" altLang="en-US" sz="1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ある”</a:t>
            </a:r>
            <a:endParaRPr kumimoji="1" lang="en-US" altLang="ja-JP" sz="1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altLang="ja-JP" sz="12800" b="1" dirty="0">
              <a:solidFill>
                <a:srgbClr val="FF0000"/>
              </a:solidFill>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　　それは　</a:t>
            </a:r>
            <a:endParaRPr kumimoji="1" lang="en-US" altLang="ja-JP"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12800" b="1" dirty="0">
                <a:solidFill>
                  <a:srgbClr val="FF0000"/>
                </a:solidFill>
                <a:latin typeface="游ゴシック" panose="020F0502020204030204"/>
                <a:ea typeface="游ゴシック" panose="020B0400000000000000" pitchFamily="50" charset="-128"/>
              </a:rPr>
              <a:t>　</a:t>
            </a:r>
            <a:endParaRPr lang="en-US" altLang="ja-JP" sz="12800" b="1" dirty="0">
              <a:solidFill>
                <a:srgbClr val="FF0000"/>
              </a:solidFill>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　　　１　</a:t>
            </a:r>
            <a:r>
              <a:rPr kumimoji="1" lang="en-US" altLang="ja-JP"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Membership!</a:t>
            </a:r>
            <a:r>
              <a:rPr kumimoji="1" lang="ja-JP" altLang="en-US"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　（会員増強）</a:t>
            </a:r>
            <a:endParaRPr kumimoji="1" lang="en-US" altLang="ja-JP"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           </a:t>
            </a:r>
            <a:r>
              <a:rPr kumimoji="1" lang="en-US" altLang="ja-JP"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2     Membership!</a:t>
            </a:r>
            <a:r>
              <a:rPr kumimoji="1" lang="ja-JP" altLang="en-US"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 　（会員増強）</a:t>
            </a:r>
            <a:endParaRPr kumimoji="1" lang="en-US" altLang="ja-JP"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           </a:t>
            </a:r>
            <a:r>
              <a:rPr kumimoji="1" lang="en-US" altLang="ja-JP"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3     Membership!</a:t>
            </a:r>
            <a:r>
              <a:rPr kumimoji="1" lang="ja-JP" altLang="en-US"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 　（会員増強）</a:t>
            </a:r>
            <a:endParaRPr kumimoji="1" lang="en-US" altLang="ja-JP"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　</a:t>
            </a:r>
            <a:endParaRPr kumimoji="1" lang="en-US" altLang="ja-JP" sz="1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12800"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endParaRPr kumimoji="1" lang="en-US" altLang="ja-JP"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dirty="0">
                <a:latin typeface="游ゴシック" panose="020F0502020204030204"/>
                <a:ea typeface="游ゴシック" panose="020B0400000000000000" pitchFamily="50" charset="-128"/>
              </a:rPr>
              <a:t>　　　</a:t>
            </a:r>
            <a:r>
              <a:rPr kumimoji="1" lang="ja-JP" altLang="en-US" sz="28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心地よさ　　</a:t>
            </a:r>
            <a:r>
              <a:rPr kumimoji="1" lang="en-US" altLang="ja-JP" sz="28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a:t>
            </a:r>
            <a:r>
              <a:rPr kumimoji="1" lang="ja-JP" altLang="en-US" sz="28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　　温かい配慮　　＝　会員増強・維持</a:t>
            </a:r>
            <a:endParaRPr kumimoji="1" lang="en-US" altLang="ja-JP" sz="28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　　 </a:t>
            </a:r>
            <a:r>
              <a:rPr kumimoji="1" lang="ja-JP" altLang="en-US" sz="24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（承認欲求）　　　  　（社会的欲求）</a:t>
            </a:r>
            <a:endParaRPr kumimoji="1" lang="en-US" altLang="ja-JP" sz="24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4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　 　 （皆からの認知）　　  （寛容さ）</a:t>
            </a:r>
            <a:endParaRPr kumimoji="1" lang="en-US" altLang="ja-JP" sz="24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endParaRPr>
          </a:p>
          <a:p>
            <a:endParaRPr kumimoji="1" lang="ja-JP" altLang="en-US" dirty="0"/>
          </a:p>
        </p:txBody>
      </p:sp>
    </p:spTree>
    <p:extLst>
      <p:ext uri="{BB962C8B-B14F-4D97-AF65-F5344CB8AC3E}">
        <p14:creationId xmlns:p14="http://schemas.microsoft.com/office/powerpoint/2010/main" val="1308430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1000"/>
                                        <p:tgtEl>
                                          <p:spTgt spid="3">
                                            <p:txEl>
                                              <p:pRg st="5" end="5"/>
                                            </p:txEl>
                                          </p:spTgt>
                                        </p:tgtEl>
                                      </p:cBhvr>
                                    </p:animEffect>
                                    <p:anim calcmode="lin" valueType="num">
                                      <p:cBhvr>
                                        <p:cTn id="2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1000"/>
                                        <p:tgtEl>
                                          <p:spTgt spid="3">
                                            <p:txEl>
                                              <p:pRg st="6" end="6"/>
                                            </p:txEl>
                                          </p:spTgt>
                                        </p:tgtEl>
                                      </p:cBhvr>
                                    </p:animEffect>
                                    <p:anim calcmode="lin" valueType="num">
                                      <p:cBhvr>
                                        <p:cTn id="2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1000"/>
                                        <p:tgtEl>
                                          <p:spTgt spid="3">
                                            <p:txEl>
                                              <p:pRg st="8" end="8"/>
                                            </p:txEl>
                                          </p:spTgt>
                                        </p:tgtEl>
                                      </p:cBhvr>
                                    </p:animEffect>
                                    <p:anim calcmode="lin" valueType="num">
                                      <p:cBhvr>
                                        <p:cTn id="3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10" end="10"/>
                                            </p:txEl>
                                          </p:spTgt>
                                        </p:tgtEl>
                                        <p:attrNameLst>
                                          <p:attrName>style.visibility</p:attrName>
                                        </p:attrNameLst>
                                      </p:cBhvr>
                                      <p:to>
                                        <p:strVal val="visible"/>
                                      </p:to>
                                    </p:set>
                                    <p:animEffect transition="in" filter="fade">
                                      <p:cBhvr>
                                        <p:cTn id="40" dur="1000"/>
                                        <p:tgtEl>
                                          <p:spTgt spid="3">
                                            <p:txEl>
                                              <p:pRg st="10" end="10"/>
                                            </p:txEl>
                                          </p:spTgt>
                                        </p:tgtEl>
                                      </p:cBhvr>
                                    </p:animEffect>
                                    <p:anim calcmode="lin" valueType="num">
                                      <p:cBhvr>
                                        <p:cTn id="41"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972C6DD-713C-72C0-91C0-5520CA5B11E3}"/>
              </a:ext>
            </a:extLst>
          </p:cNvPr>
          <p:cNvSpPr>
            <a:spLocks noGrp="1"/>
          </p:cNvSpPr>
          <p:nvPr>
            <p:ph idx="1"/>
          </p:nvPr>
        </p:nvSpPr>
        <p:spPr>
          <a:xfrm>
            <a:off x="838200" y="1585928"/>
            <a:ext cx="10515600" cy="4351338"/>
          </a:xfrm>
        </p:spPr>
        <p:txBody>
          <a:bodyPr/>
          <a:lstStyle/>
          <a:p>
            <a:pPr marL="0" indent="0">
              <a:buNone/>
            </a:pPr>
            <a:r>
              <a:rPr kumimoji="1" lang="ja-JP" altLang="en-US" dirty="0"/>
              <a:t>　</a:t>
            </a:r>
            <a:endParaRPr kumimoji="1" lang="en-US" altLang="ja-JP" dirty="0"/>
          </a:p>
          <a:p>
            <a:pPr marL="0" indent="0" algn="ctr">
              <a:buNone/>
            </a:pPr>
            <a:r>
              <a:rPr kumimoji="1" lang="ja-JP" altLang="en-US" dirty="0"/>
              <a:t>　　</a:t>
            </a:r>
            <a:r>
              <a:rPr kumimoji="1" lang="ja-JP" altLang="en-US" sz="4800" b="1" dirty="0">
                <a:solidFill>
                  <a:srgbClr val="0070C0"/>
                </a:solidFill>
              </a:rPr>
              <a:t>ご清聴ありがとうございました</a:t>
            </a:r>
            <a:endParaRPr kumimoji="1" lang="en-US" altLang="ja-JP" sz="4800" b="1" dirty="0">
              <a:solidFill>
                <a:srgbClr val="0070C0"/>
              </a:solidFill>
            </a:endParaRPr>
          </a:p>
          <a:p>
            <a:pPr marL="0" indent="0" algn="ctr">
              <a:buNone/>
            </a:pPr>
            <a:endParaRPr lang="en-US" altLang="ja-JP" sz="4000" b="1" dirty="0"/>
          </a:p>
          <a:p>
            <a:pPr marL="0" indent="0" algn="ctr">
              <a:buNone/>
            </a:pPr>
            <a:endParaRPr lang="en-US" altLang="ja-JP" sz="4000" b="1" dirty="0"/>
          </a:p>
          <a:p>
            <a:pPr marL="0" indent="0" algn="ctr">
              <a:buNone/>
            </a:pPr>
            <a:r>
              <a:rPr kumimoji="1" lang="ja-JP" altLang="en-US" b="1" dirty="0"/>
              <a:t>田中久夫</a:t>
            </a:r>
            <a:endParaRPr kumimoji="1" lang="en-US" altLang="ja-JP" b="1" dirty="0"/>
          </a:p>
          <a:p>
            <a:pPr marL="0" indent="0" algn="ctr">
              <a:buNone/>
            </a:pPr>
            <a:r>
              <a:rPr lang="en-US" altLang="ja-JP" b="1" dirty="0">
                <a:solidFill>
                  <a:srgbClr val="00B050"/>
                </a:solidFill>
                <a:hlinkClick r:id="rId2">
                  <a:extLst>
                    <a:ext uri="{A12FA001-AC4F-418D-AE19-62706E023703}">
                      <ahyp:hlinkClr xmlns:ahyp="http://schemas.microsoft.com/office/drawing/2018/hyperlinkcolor" val="tx"/>
                    </a:ext>
                  </a:extLst>
                </a:hlinkClick>
              </a:rPr>
              <a:t>tanaka@rid2840.org</a:t>
            </a:r>
            <a:endParaRPr lang="en-US" altLang="ja-JP" b="1" dirty="0">
              <a:solidFill>
                <a:srgbClr val="00B050"/>
              </a:solidFill>
            </a:endParaRPr>
          </a:p>
          <a:p>
            <a:pPr marL="0" indent="0" algn="ctr">
              <a:buNone/>
            </a:pPr>
            <a:endParaRPr kumimoji="1" lang="ja-JP" altLang="en-US" dirty="0"/>
          </a:p>
        </p:txBody>
      </p:sp>
      <p:pic>
        <p:nvPicPr>
          <p:cNvPr id="5" name="図 4">
            <a:extLst>
              <a:ext uri="{FF2B5EF4-FFF2-40B4-BE49-F238E27FC236}">
                <a16:creationId xmlns:a16="http://schemas.microsoft.com/office/drawing/2014/main" id="{709F3056-45F3-4588-CCFB-8401409516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36237" y="3985498"/>
            <a:ext cx="1366375" cy="2262487"/>
          </a:xfrm>
          <a:prstGeom prst="rect">
            <a:avLst/>
          </a:prstGeom>
        </p:spPr>
      </p:pic>
    </p:spTree>
    <p:extLst>
      <p:ext uri="{BB962C8B-B14F-4D97-AF65-F5344CB8AC3E}">
        <p14:creationId xmlns:p14="http://schemas.microsoft.com/office/powerpoint/2010/main" val="874708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4">
              <a:lumMod val="20000"/>
              <a:lumOff val="80000"/>
            </a:schemeClr>
          </a:solidFill>
          <a:ln>
            <a:solidFill>
              <a:schemeClr val="accent1"/>
            </a:solidFill>
          </a:ln>
        </p:spPr>
        <p:txBody>
          <a:bodyPr>
            <a:normAutofit/>
          </a:bodyPr>
          <a:lstStyle/>
          <a:p>
            <a:pPr algn="ctr"/>
            <a:r>
              <a:rPr kumimoji="1" lang="ja-JP" altLang="en-US" sz="2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ja-JP" altLang="en-US" sz="3200" b="1" i="0" u="none" strike="noStrike" kern="1200" cap="none" spc="0" normalizeH="0" baseline="0" noProof="0" dirty="0">
                <a:ln>
                  <a:noFill/>
                </a:ln>
                <a:solidFill>
                  <a:prstClr val="black"/>
                </a:solidFill>
                <a:effectLst/>
                <a:uLnTx/>
                <a:uFillTx/>
                <a:latin typeface="+mn-ea"/>
                <a:ea typeface="+mn-ea"/>
                <a:cs typeface="+mn-cs"/>
              </a:rPr>
              <a:t>① 迎える</a:t>
            </a:r>
            <a:r>
              <a:rPr kumimoji="1" lang="ja-JP" altLang="en-US" sz="3200" b="1" i="0" u="none" strike="noStrike" kern="1200" cap="none" spc="0" normalizeH="0" baseline="0" noProof="0" dirty="0">
                <a:ln>
                  <a:noFill/>
                </a:ln>
                <a:solidFill>
                  <a:schemeClr val="accent4">
                    <a:lumMod val="50000"/>
                  </a:schemeClr>
                </a:solidFill>
                <a:effectLst/>
                <a:uLnTx/>
                <a:uFillTx/>
                <a:latin typeface="+mn-ea"/>
                <a:ea typeface="+mn-ea"/>
                <a:cs typeface="+mn-cs"/>
              </a:rPr>
              <a:t>土壌</a:t>
            </a:r>
            <a:r>
              <a:rPr kumimoji="1" lang="ja-JP" altLang="en-US" sz="3200" b="1" i="0" u="none" strike="noStrike" kern="1200" cap="none" spc="0" normalizeH="0" baseline="0" noProof="0" dirty="0">
                <a:ln>
                  <a:noFill/>
                </a:ln>
                <a:solidFill>
                  <a:prstClr val="black"/>
                </a:solidFill>
                <a:effectLst/>
                <a:uLnTx/>
                <a:uFillTx/>
                <a:latin typeface="+mn-ea"/>
                <a:ea typeface="+mn-ea"/>
                <a:cs typeface="+mn-cs"/>
              </a:rPr>
              <a:t>　⇒　クラブの</a:t>
            </a:r>
            <a:r>
              <a:rPr kumimoji="1" lang="ja-JP" altLang="en-US" sz="3200" b="1" i="0" u="none" strike="noStrike" kern="1200" cap="none" spc="0" normalizeH="0" baseline="0" noProof="0" dirty="0">
                <a:ln>
                  <a:noFill/>
                </a:ln>
                <a:solidFill>
                  <a:srgbClr val="FF0000"/>
                </a:solidFill>
                <a:effectLst/>
                <a:uLnTx/>
                <a:uFillTx/>
                <a:latin typeface="+mn-ea"/>
                <a:ea typeface="+mn-ea"/>
                <a:cs typeface="+mn-cs"/>
              </a:rPr>
              <a:t>文化</a:t>
            </a:r>
            <a:r>
              <a:rPr kumimoji="1" lang="ja-JP" altLang="en-US" sz="3200" b="1" i="0" u="none" strike="noStrike" kern="1200" cap="none" spc="0" normalizeH="0" baseline="0" noProof="0" dirty="0">
                <a:ln>
                  <a:noFill/>
                </a:ln>
                <a:solidFill>
                  <a:prstClr val="black"/>
                </a:solidFill>
                <a:effectLst/>
                <a:uLnTx/>
                <a:uFillTx/>
                <a:latin typeface="+mn-ea"/>
                <a:ea typeface="+mn-ea"/>
                <a:cs typeface="+mn-cs"/>
              </a:rPr>
              <a:t>　⇒　</a:t>
            </a:r>
            <a:r>
              <a:rPr kumimoji="1" lang="ja-JP" altLang="en-US" sz="3200" b="1" i="0" u="none" strike="noStrike" kern="1200" cap="none" spc="0" normalizeH="0" baseline="0" noProof="0" dirty="0">
                <a:ln>
                  <a:noFill/>
                </a:ln>
                <a:solidFill>
                  <a:srgbClr val="0070C0"/>
                </a:solidFill>
                <a:effectLst/>
                <a:uLnTx/>
                <a:uFillTx/>
                <a:latin typeface="+mn-ea"/>
                <a:ea typeface="+mn-ea"/>
                <a:cs typeface="+mn-cs"/>
              </a:rPr>
              <a:t>良質な</a:t>
            </a:r>
            <a:r>
              <a:rPr kumimoji="1" lang="ja-JP" altLang="en-US" sz="3200" b="1" i="0" u="none" strike="noStrike" kern="1200" cap="none" spc="0" normalizeH="0" baseline="0" noProof="0" dirty="0">
                <a:ln>
                  <a:noFill/>
                </a:ln>
                <a:solidFill>
                  <a:schemeClr val="accent2">
                    <a:lumMod val="75000"/>
                  </a:schemeClr>
                </a:solidFill>
                <a:effectLst/>
                <a:uLnTx/>
                <a:uFillTx/>
                <a:latin typeface="+mn-ea"/>
                <a:ea typeface="+mn-ea"/>
                <a:cs typeface="+mn-cs"/>
              </a:rPr>
              <a:t>居心地</a:t>
            </a:r>
            <a:endParaRPr kumimoji="1" lang="ja-JP" altLang="en-US" sz="3200" b="1" dirty="0">
              <a:solidFill>
                <a:schemeClr val="accent2">
                  <a:lumMod val="75000"/>
                </a:schemeClr>
              </a:solidFill>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normAutofit fontScale="92500" lnSpcReduction="20000"/>
          </a:bodyPr>
          <a:lstStyle/>
          <a:p>
            <a:pPr marL="0" indent="0">
              <a:buNone/>
            </a:pPr>
            <a:endParaRPr kumimoji="1" lang="en-US" altLang="ja-JP" dirty="0"/>
          </a:p>
          <a:p>
            <a:pPr marL="0" indent="0">
              <a:buNone/>
            </a:pPr>
            <a:r>
              <a:rPr kumimoji="1" lang="ja-JP" altLang="en-US" sz="2600" dirty="0"/>
              <a:t>　</a:t>
            </a:r>
            <a:r>
              <a:rPr lang="ja-JP" altLang="en-US" sz="2600" b="1" dirty="0"/>
              <a:t>望まれる「</a:t>
            </a:r>
            <a:r>
              <a:rPr kumimoji="1" lang="ja-JP" altLang="en-US" sz="2600" b="1" dirty="0"/>
              <a:t>クラブの</a:t>
            </a:r>
            <a:r>
              <a:rPr kumimoji="1" lang="ja-JP" altLang="en-US" sz="2600" b="1" dirty="0">
                <a:solidFill>
                  <a:srgbClr val="FF0000"/>
                </a:solidFill>
                <a:highlight>
                  <a:srgbClr val="FFFF00"/>
                </a:highlight>
              </a:rPr>
              <a:t>文化</a:t>
            </a:r>
            <a:r>
              <a:rPr kumimoji="1" lang="ja-JP" altLang="en-US" sz="2600" b="1" dirty="0"/>
              <a:t>」　</a:t>
            </a:r>
            <a:r>
              <a:rPr kumimoji="1" lang="ja-JP" altLang="en-US" sz="2600" b="1" dirty="0">
                <a:solidFill>
                  <a:srgbClr val="FF0000"/>
                </a:solidFill>
              </a:rPr>
              <a:t>＝</a:t>
            </a:r>
            <a:r>
              <a:rPr kumimoji="1" lang="ja-JP" altLang="en-US" sz="2600" b="1" dirty="0"/>
              <a:t>　インクルーシブ</a:t>
            </a:r>
            <a:r>
              <a:rPr kumimoji="1" lang="ja-JP" altLang="en-US" sz="2600" b="1" dirty="0">
                <a:solidFill>
                  <a:srgbClr val="FF0000"/>
                </a:solidFill>
              </a:rPr>
              <a:t>（</a:t>
            </a:r>
            <a:r>
              <a:rPr kumimoji="1" lang="en-US" altLang="ja-JP" sz="2600" b="1" dirty="0">
                <a:solidFill>
                  <a:srgbClr val="FF0000"/>
                </a:solidFill>
              </a:rPr>
              <a:t>inclusive) </a:t>
            </a:r>
            <a:r>
              <a:rPr kumimoji="1" lang="ja-JP" altLang="en-US" sz="2600" b="1" dirty="0"/>
              <a:t>であること</a:t>
            </a:r>
            <a:endParaRPr kumimoji="1" lang="en-US" altLang="ja-JP" sz="2600" b="1" dirty="0"/>
          </a:p>
          <a:p>
            <a:pPr marL="0" indent="0">
              <a:buNone/>
            </a:pPr>
            <a:endParaRPr kumimoji="1" lang="en-US" altLang="ja-JP" sz="2600" b="1" dirty="0"/>
          </a:p>
          <a:p>
            <a:pPr marL="0" indent="0">
              <a:buNone/>
            </a:pPr>
            <a:r>
              <a:rPr lang="ja-JP" altLang="en-US" sz="2600" b="1" dirty="0"/>
              <a:t>　</a:t>
            </a:r>
            <a:r>
              <a:rPr lang="ja-JP" altLang="en-US" sz="2200" b="1" dirty="0"/>
              <a:t>☆ 考えるべき</a:t>
            </a:r>
            <a:r>
              <a:rPr lang="ja-JP" altLang="en-US" sz="2200" b="1" dirty="0">
                <a:highlight>
                  <a:srgbClr val="FFFF00"/>
                </a:highlight>
              </a:rPr>
              <a:t>２つ</a:t>
            </a:r>
            <a:r>
              <a:rPr lang="ja-JP" altLang="en-US" sz="2200" b="1" dirty="0"/>
              <a:t>のポイント</a:t>
            </a:r>
            <a:endParaRPr lang="en-US" altLang="ja-JP" sz="2200" b="1" dirty="0"/>
          </a:p>
          <a:p>
            <a:pPr marL="0" indent="0">
              <a:buNone/>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000" b="1" dirty="0">
                <a:latin typeface="游ゴシック" panose="020F0502020204030204"/>
                <a:ea typeface="游ゴシック" panose="020B0400000000000000" pitchFamily="50" charset="-128"/>
              </a:rPr>
              <a:t>　　</a:t>
            </a:r>
            <a:r>
              <a:rPr lang="en-US" altLang="ja-JP" sz="2200" b="1" dirty="0">
                <a:latin typeface="游ゴシック" panose="020F0502020204030204"/>
                <a:ea typeface="游ゴシック" panose="020B0400000000000000" pitchFamily="50" charset="-128"/>
              </a:rPr>
              <a:t>1</a:t>
            </a:r>
            <a:r>
              <a:rPr lang="ja-JP" altLang="en-US" sz="2200" b="1" dirty="0">
                <a:latin typeface="游ゴシック" panose="020F0502020204030204"/>
                <a:ea typeface="游ゴシック" panose="020B0400000000000000" pitchFamily="50" charset="-128"/>
              </a:rPr>
              <a:t>）</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クラブの持つ</a:t>
            </a:r>
            <a:r>
              <a:rPr kumimoji="1" lang="ja-JP" altLang="en-US" sz="22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「文化（居心地）」</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が新たな入会者を</a:t>
            </a:r>
            <a:r>
              <a:rPr kumimoji="1" lang="ja-JP" altLang="en-US"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温かく</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迎え入れているか？</a:t>
            </a:r>
            <a:endPar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endPar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200" b="1" dirty="0">
                <a:latin typeface="游ゴシック" panose="020F0502020204030204"/>
                <a:ea typeface="游ゴシック" panose="020B0400000000000000" pitchFamily="50" charset="-128"/>
              </a:rPr>
              <a:t>　　　　</a:t>
            </a:r>
            <a:r>
              <a:rPr kumimoji="1" lang="ja-JP" altLang="en-US"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せっかく迎え入れた</a:t>
            </a:r>
            <a:r>
              <a:rPr kumimoji="1" lang="ja-JP" altLang="en-US" sz="2200" b="1" i="0" u="none" strike="noStrike" kern="1200" cap="none" spc="0" normalizeH="0" baseline="0" noProof="0" dirty="0">
                <a:ln>
                  <a:noFill/>
                </a:ln>
                <a:solidFill>
                  <a:srgbClr val="00B050"/>
                </a:solidFill>
                <a:effectLst/>
                <a:uLnTx/>
                <a:uFillTx/>
                <a:latin typeface="游ゴシック" panose="020F0502020204030204"/>
                <a:ea typeface="游ゴシック" panose="020B0400000000000000" pitchFamily="50" charset="-128"/>
              </a:rPr>
              <a:t>新会員</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に対して</a:t>
            </a:r>
            <a:r>
              <a:rPr kumimoji="1" lang="ja-JP" altLang="en-US"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無関心・無反応</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ではないか？</a:t>
            </a:r>
            <a:endPar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endPar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200" b="1" dirty="0">
                <a:latin typeface="游ゴシック" panose="020F0502020204030204"/>
                <a:ea typeface="游ゴシック" panose="020B0400000000000000" pitchFamily="50" charset="-128"/>
              </a:rPr>
              <a:t>　　</a:t>
            </a:r>
            <a:r>
              <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2</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）すべての会員が</a:t>
            </a:r>
            <a:r>
              <a:rPr kumimoji="1" lang="ja-JP" altLang="en-US" sz="2200" b="1" i="0" u="none" strike="noStrike" kern="1200" cap="none" spc="0" normalizeH="0" baseline="0" noProof="0" dirty="0">
                <a:ln>
                  <a:noFill/>
                </a:ln>
                <a:solidFill>
                  <a:srgbClr val="0070C0"/>
                </a:solidFill>
                <a:effectLst/>
                <a:uLnTx/>
                <a:uFillTx/>
                <a:latin typeface="游ゴシック" panose="020F0502020204030204"/>
                <a:ea typeface="游ゴシック" panose="020B0400000000000000" pitchFamily="50" charset="-128"/>
              </a:rPr>
              <a:t>自分のペース</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で自分らしく参加できているクラブか？</a:t>
            </a:r>
            <a:endPar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endPar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sz="2200" b="1" dirty="0">
                <a:latin typeface="游ゴシック" panose="020F0502020204030204"/>
                <a:ea typeface="游ゴシック" panose="020B0400000000000000" pitchFamily="50" charset="-128"/>
              </a:rPr>
              <a:t>　　</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r>
              <a:rPr kumimoji="1" lang="ja-JP" altLang="en-US"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会員の</a:t>
            </a:r>
            <a:r>
              <a:rPr kumimoji="1" lang="ja-JP" altLang="en-US" sz="2200" b="1" i="0" u="none" strike="noStrike" kern="1200" cap="none" spc="0" normalizeH="0" baseline="0" noProof="0" dirty="0">
                <a:ln>
                  <a:noFill/>
                </a:ln>
                <a:solidFill>
                  <a:srgbClr val="00B050"/>
                </a:solidFill>
                <a:effectLst/>
                <a:uLnTx/>
                <a:uFillTx/>
                <a:latin typeface="游ゴシック" panose="020F0502020204030204"/>
                <a:ea typeface="游ゴシック" panose="020B0400000000000000" pitchFamily="50" charset="-128"/>
              </a:rPr>
              <a:t>誰か</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が</a:t>
            </a:r>
            <a:r>
              <a:rPr kumimoji="1" lang="ja-JP" altLang="en-US" sz="22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rPr>
              <a:t>我慢</a:t>
            </a: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を強いられていないか？　皆が満足しているか？</a:t>
            </a:r>
            <a:endParaRPr kumimoji="1" lang="en-US" altLang="ja-JP" sz="22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200" b="1" i="0" u="none" strike="noStrike" kern="1200" cap="none" spc="0" normalizeH="0" baseline="0" noProof="0" dirty="0">
                <a:ln>
                  <a:noFill/>
                </a:ln>
                <a:effectLst/>
                <a:uLnTx/>
                <a:uFillTx/>
                <a:latin typeface="游ゴシック" panose="020F0502020204030204"/>
                <a:ea typeface="游ゴシック" panose="020B0400000000000000" pitchFamily="50" charset="-128"/>
              </a:rPr>
              <a:t>　</a:t>
            </a:r>
            <a:endParaRPr kumimoji="1" lang="en-US" altLang="ja-JP" sz="2200" b="1" dirty="0"/>
          </a:p>
          <a:p>
            <a:pPr marL="0" indent="0">
              <a:buNone/>
            </a:pPr>
            <a:r>
              <a:rPr kumimoji="1" lang="ja-JP" altLang="en-US" dirty="0"/>
              <a:t>　</a:t>
            </a:r>
          </a:p>
        </p:txBody>
      </p:sp>
    </p:spTree>
    <p:extLst>
      <p:ext uri="{BB962C8B-B14F-4D97-AF65-F5344CB8AC3E}">
        <p14:creationId xmlns:p14="http://schemas.microsoft.com/office/powerpoint/2010/main" val="153594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additive="base">
                                        <p:cTn id="1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 calcmode="lin" valueType="num">
                                      <p:cBhvr additive="base">
                                        <p:cTn id="20"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 calcmode="lin" valueType="num">
                                      <p:cBhvr additive="base">
                                        <p:cTn id="2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 calcmode="lin" valueType="num">
                                      <p:cBhvr additive="base">
                                        <p:cTn id="3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 calcmode="lin" valueType="num">
                                      <p:cBhvr additive="base">
                                        <p:cTn id="34"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 calcmode="lin" valueType="num">
                                      <p:cBhvr additive="base">
                                        <p:cTn id="40"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3">
                                            <p:txEl>
                                              <p:pRg st="10" end="10"/>
                                            </p:txEl>
                                          </p:spTgt>
                                        </p:tgtEl>
                                        <p:attrNameLst>
                                          <p:attrName>style.visibility</p:attrName>
                                        </p:attrNameLst>
                                      </p:cBhvr>
                                      <p:to>
                                        <p:strVal val="visible"/>
                                      </p:to>
                                    </p:set>
                                    <p:anim calcmode="lin" valueType="num">
                                      <p:cBhvr additive="base">
                                        <p:cTn id="4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3">
                                            <p:txEl>
                                              <p:pRg st="11" end="11"/>
                                            </p:txEl>
                                          </p:spTgt>
                                        </p:tgtEl>
                                        <p:attrNameLst>
                                          <p:attrName>style.visibility</p:attrName>
                                        </p:attrNameLst>
                                      </p:cBhvr>
                                      <p:to>
                                        <p:strVal val="visible"/>
                                      </p:to>
                                    </p:set>
                                    <p:anim calcmode="lin" valueType="num">
                                      <p:cBhvr additive="base">
                                        <p:cTn id="50"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52" presetID="2" presetClass="entr" presetSubtype="4" fill="hold" nodeType="withEffect">
                                  <p:stCondLst>
                                    <p:cond delay="0"/>
                                  </p:stCondLst>
                                  <p:childTnLst>
                                    <p:set>
                                      <p:cBhvr>
                                        <p:cTn id="53" dur="1" fill="hold">
                                          <p:stCondLst>
                                            <p:cond delay="0"/>
                                          </p:stCondLst>
                                        </p:cTn>
                                        <p:tgtEl>
                                          <p:spTgt spid="3">
                                            <p:txEl>
                                              <p:pRg st="12" end="12"/>
                                            </p:txEl>
                                          </p:spTgt>
                                        </p:tgtEl>
                                        <p:attrNameLst>
                                          <p:attrName>style.visibility</p:attrName>
                                        </p:attrNameLst>
                                      </p:cBhvr>
                                      <p:to>
                                        <p:strVal val="visible"/>
                                      </p:to>
                                    </p:set>
                                    <p:anim calcmode="lin" valueType="num">
                                      <p:cBhvr additive="base">
                                        <p:cTn id="54"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i="0" u="none" strike="noStrike" kern="1200" cap="none" spc="0" normalizeH="0" baseline="0" noProof="0" dirty="0">
                <a:ln>
                  <a:noFill/>
                </a:ln>
                <a:solidFill>
                  <a:prstClr val="black"/>
                </a:solidFill>
                <a:uLnTx/>
                <a:uFillTx/>
                <a:latin typeface="游ゴシック Light" panose="020F0302020204030204"/>
                <a:ea typeface="游ゴシック Light" panose="020B0300000000000000" pitchFamily="50" charset="-128"/>
                <a:cs typeface="+mj-cs"/>
              </a:rPr>
              <a:t>　</a:t>
            </a:r>
            <a:r>
              <a:rPr kumimoji="1" lang="ja-JP" altLang="en-US" sz="3200" b="1" i="0" u="none" strike="noStrike" kern="1200" cap="none" spc="0" normalizeH="0" baseline="0" noProof="0" dirty="0">
                <a:ln>
                  <a:noFill/>
                </a:ln>
                <a:solidFill>
                  <a:srgbClr val="FF0000"/>
                </a:solidFill>
                <a:uLnTx/>
                <a:uFillTx/>
                <a:latin typeface="+mn-ea"/>
                <a:ea typeface="+mn-ea"/>
                <a:cs typeface="+mj-cs"/>
              </a:rPr>
              <a:t>“クラブの居心地”　</a:t>
            </a:r>
            <a:r>
              <a:rPr kumimoji="1" lang="en-US" altLang="ja-JP" sz="3200" b="1" i="0" u="none" strike="noStrike" kern="1200" cap="none" spc="0" normalizeH="0" baseline="0" noProof="0" dirty="0">
                <a:ln>
                  <a:noFill/>
                </a:ln>
                <a:solidFill>
                  <a:prstClr val="black"/>
                </a:solidFill>
                <a:uLnTx/>
                <a:uFillTx/>
                <a:latin typeface="+mn-ea"/>
                <a:ea typeface="+mn-ea"/>
                <a:cs typeface="+mj-cs"/>
              </a:rPr>
              <a:t>… </a:t>
            </a:r>
            <a:r>
              <a:rPr kumimoji="1" lang="ja-JP" altLang="en-US" sz="3200" b="1" i="0" u="none" strike="noStrike" kern="1200" cap="none" spc="0" normalizeH="0" baseline="0" noProof="0" dirty="0">
                <a:ln>
                  <a:noFill/>
                </a:ln>
                <a:solidFill>
                  <a:prstClr val="black"/>
                </a:solidFill>
                <a:uLnTx/>
                <a:uFillTx/>
                <a:latin typeface="+mn-ea"/>
                <a:ea typeface="+mn-ea"/>
              </a:rPr>
              <a:t>会員増強・維持の絶対法則</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“クラブの居心地”</a:t>
            </a:r>
            <a:r>
              <a:rPr kumimoji="1" lang="ja-JP" altLang="en-US"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の方程式</a:t>
            </a:r>
            <a:r>
              <a:rPr kumimoji="1" lang="ja-JP" altLang="en-US" sz="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（会員増強・維持の絶対法則）　</a:t>
            </a:r>
            <a:endParaRPr kumimoji="1" lang="en-US" altLang="ja-JP" sz="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800"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endParaRPr kumimoji="1" lang="en-US" altLang="ja-JP"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dirty="0">
                <a:latin typeface="游ゴシック" panose="020F0502020204030204"/>
                <a:ea typeface="游ゴシック" panose="020B0400000000000000" pitchFamily="50" charset="-128"/>
              </a:rPr>
              <a:t>　　　</a:t>
            </a:r>
            <a:r>
              <a:rPr kumimoji="1" lang="ja-JP" altLang="en-US" sz="28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心地よさ　　</a:t>
            </a:r>
            <a:r>
              <a:rPr kumimoji="1" lang="en-US" altLang="ja-JP" sz="28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a:t>
            </a:r>
            <a:r>
              <a:rPr kumimoji="1" lang="ja-JP" altLang="en-US" sz="28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　　温かい配慮　　＝　会員増強・維持</a:t>
            </a:r>
            <a:endParaRPr kumimoji="1" lang="en-US" altLang="ja-JP" sz="28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　　 </a:t>
            </a:r>
            <a:r>
              <a:rPr kumimoji="1" lang="ja-JP" altLang="en-US" sz="24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（承認欲求）　　　  　（社会的欲求）</a:t>
            </a:r>
            <a:endParaRPr kumimoji="1" lang="en-US" altLang="ja-JP" sz="24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4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　 　 （皆からの認知）　　  （寛容さ）</a:t>
            </a:r>
            <a:endParaRPr kumimoji="1" lang="en-US" altLang="ja-JP" sz="2400"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endParaRPr>
          </a:p>
          <a:p>
            <a:endParaRPr kumimoji="1" lang="ja-JP" altLang="en-US" dirty="0"/>
          </a:p>
        </p:txBody>
      </p:sp>
    </p:spTree>
    <p:extLst>
      <p:ext uri="{BB962C8B-B14F-4D97-AF65-F5344CB8AC3E}">
        <p14:creationId xmlns:p14="http://schemas.microsoft.com/office/powerpoint/2010/main" val="2676357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i="0" u="none" strike="noStrike" kern="1200" cap="none" spc="0" normalizeH="0" baseline="0" noProof="0" dirty="0">
                <a:ln>
                  <a:noFill/>
                </a:ln>
                <a:solidFill>
                  <a:prstClr val="black"/>
                </a:solidFill>
                <a:uLnTx/>
                <a:uFillTx/>
                <a:latin typeface="游ゴシック Light" panose="020F0302020204030204"/>
                <a:ea typeface="游ゴシック Light" panose="020B0300000000000000" pitchFamily="50" charset="-128"/>
                <a:cs typeface="+mj-cs"/>
              </a:rPr>
              <a:t>　</a:t>
            </a:r>
            <a:r>
              <a:rPr kumimoji="1" lang="ja-JP" altLang="en-US" sz="3200" b="1" i="0" u="none" strike="noStrike" kern="1200" cap="none" spc="0" normalizeH="0" baseline="0" noProof="0" dirty="0">
                <a:ln>
                  <a:noFill/>
                </a:ln>
                <a:solidFill>
                  <a:srgbClr val="FF0000"/>
                </a:solidFill>
                <a:uLnTx/>
                <a:uFillTx/>
                <a:latin typeface="+mn-ea"/>
                <a:ea typeface="+mn-ea"/>
                <a:cs typeface="+mj-cs"/>
              </a:rPr>
              <a:t>“クラブの居心地”　</a:t>
            </a:r>
            <a:r>
              <a:rPr kumimoji="1" lang="en-US" altLang="ja-JP" sz="3200" b="1" i="0" u="none" strike="noStrike" kern="1200" cap="none" spc="0" normalizeH="0" baseline="0" noProof="0" dirty="0">
                <a:ln>
                  <a:noFill/>
                </a:ln>
                <a:solidFill>
                  <a:prstClr val="black"/>
                </a:solidFill>
                <a:uLnTx/>
                <a:uFillTx/>
                <a:latin typeface="+mn-ea"/>
                <a:ea typeface="+mn-ea"/>
                <a:cs typeface="+mj-cs"/>
              </a:rPr>
              <a:t>… </a:t>
            </a:r>
            <a:r>
              <a:rPr kumimoji="1" lang="ja-JP" altLang="en-US" sz="3200" b="1" i="0" u="none" strike="noStrike" kern="1200" cap="none" spc="0" normalizeH="0" baseline="0" noProof="0" dirty="0">
                <a:ln>
                  <a:noFill/>
                </a:ln>
                <a:solidFill>
                  <a:prstClr val="black"/>
                </a:solidFill>
                <a:uLnTx/>
                <a:uFillTx/>
                <a:latin typeface="+mn-ea"/>
                <a:ea typeface="+mn-ea"/>
              </a:rPr>
              <a:t>会員増強・維持の絶対法則</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“クラブの居心地”  の方程式</a:t>
            </a:r>
            <a:r>
              <a:rPr kumimoji="1" lang="ja-JP" altLang="en-US" sz="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（会員増強・維持の絶対法則）</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endParaRPr kumimoji="1" lang="en-US" altLang="ja-JP"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endParaRPr kumimoji="1" lang="en-US" altLang="ja-JP"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b="1" dirty="0">
                <a:latin typeface="游ゴシック" panose="020F0502020204030204"/>
                <a:ea typeface="游ゴシック" panose="020B0400000000000000" pitchFamily="50" charset="-128"/>
              </a:rPr>
              <a:t>　　　</a:t>
            </a:r>
            <a:r>
              <a:rPr kumimoji="1" lang="ja-JP" altLang="en-US" sz="2800" b="1" i="0" u="none" strike="noStrike" kern="1200" cap="none" spc="0" normalizeH="0" baseline="0" noProof="0" dirty="0">
                <a:ln>
                  <a:noFill/>
                </a:ln>
                <a:solidFill>
                  <a:srgbClr val="00B050"/>
                </a:solidFill>
                <a:effectLst/>
                <a:highlight>
                  <a:srgbClr val="FFFF00"/>
                </a:highlight>
                <a:uLnTx/>
                <a:uFillTx/>
                <a:latin typeface="游ゴシック" panose="020F0502020204030204"/>
                <a:ea typeface="游ゴシック" panose="020B0400000000000000" pitchFamily="50" charset="-128"/>
                <a:cs typeface="+mn-cs"/>
              </a:rPr>
              <a:t>心地よさ</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en-US" altLang="ja-JP" sz="28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a:t>
            </a:r>
            <a:r>
              <a:rPr kumimoji="1" lang="ja-JP" altLang="en-US" sz="28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　　温かい配慮　　＝　会員増強・維持</a:t>
            </a:r>
            <a:endParaRPr kumimoji="1" lang="en-US" altLang="ja-JP" sz="28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（承認欲求）　　　  　</a:t>
            </a:r>
            <a:r>
              <a:rPr kumimoji="1" lang="ja-JP" altLang="en-US" sz="24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（社会的欲求）</a:t>
            </a:r>
            <a:endParaRPr kumimoji="1" lang="en-US" altLang="ja-JP" sz="24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4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（皆からの認知）　</a:t>
            </a:r>
            <a:r>
              <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4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（寛容さ）</a:t>
            </a:r>
            <a:endParaRPr kumimoji="1" lang="en-US" altLang="ja-JP" sz="24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endParaRPr>
          </a:p>
          <a:p>
            <a:endParaRPr kumimoji="1" lang="ja-JP" altLang="en-US" dirty="0"/>
          </a:p>
        </p:txBody>
      </p:sp>
    </p:spTree>
    <p:extLst>
      <p:ext uri="{BB962C8B-B14F-4D97-AF65-F5344CB8AC3E}">
        <p14:creationId xmlns:p14="http://schemas.microsoft.com/office/powerpoint/2010/main" val="1052637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i="0" u="none" strike="noStrike" kern="1200" cap="none" spc="0" normalizeH="0" baseline="0" noProof="0" dirty="0">
                <a:ln>
                  <a:noFill/>
                </a:ln>
                <a:solidFill>
                  <a:prstClr val="black"/>
                </a:solidFill>
                <a:uLnTx/>
                <a:uFillTx/>
                <a:latin typeface="游ゴシック Light" panose="020F0302020204030204"/>
                <a:ea typeface="游ゴシック Light" panose="020B0300000000000000" pitchFamily="50" charset="-128"/>
                <a:cs typeface="+mj-cs"/>
              </a:rPr>
              <a:t>　</a:t>
            </a:r>
            <a:r>
              <a:rPr kumimoji="1" lang="ja-JP" altLang="en-US" sz="3200" b="1" i="0" u="none" strike="noStrike" kern="1200" cap="none" spc="0" normalizeH="0" baseline="0" noProof="0" dirty="0">
                <a:ln>
                  <a:noFill/>
                </a:ln>
                <a:solidFill>
                  <a:srgbClr val="FF0000"/>
                </a:solidFill>
                <a:uLnTx/>
                <a:uFillTx/>
                <a:latin typeface="+mn-ea"/>
                <a:ea typeface="+mn-ea"/>
                <a:cs typeface="+mj-cs"/>
              </a:rPr>
              <a:t>“クラブの居心地”</a:t>
            </a:r>
            <a:r>
              <a:rPr kumimoji="1" lang="ja-JP" altLang="en-US" sz="3200" b="1" i="0" u="none" strike="noStrike" kern="1200" cap="none" spc="0" normalizeH="0" baseline="0" noProof="0" dirty="0">
                <a:ln>
                  <a:noFill/>
                </a:ln>
                <a:solidFill>
                  <a:prstClr val="black"/>
                </a:solidFill>
                <a:uLnTx/>
                <a:uFillTx/>
                <a:latin typeface="+mn-ea"/>
                <a:ea typeface="+mn-ea"/>
                <a:cs typeface="+mj-cs"/>
              </a:rPr>
              <a:t>　</a:t>
            </a:r>
            <a:r>
              <a:rPr kumimoji="1" lang="en-US" altLang="ja-JP" sz="3200" b="1" i="0" u="none" strike="noStrike" kern="1200" cap="none" spc="0" normalizeH="0" baseline="0" noProof="0" dirty="0">
                <a:ln>
                  <a:noFill/>
                </a:ln>
                <a:solidFill>
                  <a:prstClr val="black"/>
                </a:solidFill>
                <a:uLnTx/>
                <a:uFillTx/>
                <a:latin typeface="+mn-ea"/>
                <a:ea typeface="+mn-ea"/>
                <a:cs typeface="+mj-cs"/>
              </a:rPr>
              <a:t>… </a:t>
            </a:r>
            <a:r>
              <a:rPr kumimoji="1" lang="ja-JP" altLang="en-US" sz="3200" b="1" i="0" u="none" strike="noStrike" kern="1200" cap="none" spc="0" normalizeH="0" baseline="0" noProof="0" dirty="0">
                <a:ln>
                  <a:noFill/>
                </a:ln>
                <a:solidFill>
                  <a:prstClr val="black"/>
                </a:solidFill>
                <a:uLnTx/>
                <a:uFillTx/>
                <a:latin typeface="+mn-ea"/>
                <a:ea typeface="+mn-ea"/>
              </a:rPr>
              <a:t>会員増強・維持の絶対法則</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“クラブの居心地”  の方程式</a:t>
            </a:r>
            <a:r>
              <a:rPr kumimoji="1" lang="ja-JP" altLang="en-US" sz="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（会員増強・維持の絶対法則）　</a:t>
            </a:r>
            <a:endParaRPr kumimoji="1" lang="en-US" altLang="ja-JP" sz="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endParaRPr kumimoji="1" lang="en-US" altLang="ja-JP"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b="1" dirty="0">
                <a:latin typeface="游ゴシック" panose="020F0502020204030204"/>
                <a:ea typeface="游ゴシック" panose="020B0400000000000000" pitchFamily="50" charset="-128"/>
              </a:rPr>
              <a:t>　　　</a:t>
            </a:r>
            <a:r>
              <a:rPr kumimoji="1" lang="ja-JP" altLang="en-US" sz="2800" b="1" i="0" u="none" strike="noStrike" kern="1200" cap="none" spc="0" normalizeH="0" baseline="0" noProof="0" dirty="0">
                <a:ln>
                  <a:noFill/>
                </a:ln>
                <a:solidFill>
                  <a:srgbClr val="00B050"/>
                </a:solidFill>
                <a:effectLst/>
                <a:highlight>
                  <a:srgbClr val="FFFF00"/>
                </a:highlight>
                <a:uLnTx/>
                <a:uFillTx/>
                <a:latin typeface="游ゴシック" panose="020F0502020204030204"/>
                <a:ea typeface="游ゴシック" panose="020B0400000000000000" pitchFamily="50" charset="-128"/>
                <a:cs typeface="+mn-cs"/>
              </a:rPr>
              <a:t>心地よさ</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en-US" altLang="ja-JP"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800" b="1" i="0" u="none" strike="noStrike" kern="1200" cap="none" spc="0" normalizeH="0" baseline="0" noProof="0" dirty="0">
                <a:ln>
                  <a:noFill/>
                </a:ln>
                <a:solidFill>
                  <a:srgbClr val="0070C0"/>
                </a:solidFill>
                <a:effectLst/>
                <a:highlight>
                  <a:srgbClr val="FFFF00"/>
                </a:highlight>
                <a:uLnTx/>
                <a:uFillTx/>
                <a:latin typeface="游ゴシック" panose="020F0502020204030204"/>
                <a:ea typeface="游ゴシック" panose="020B0400000000000000" pitchFamily="50" charset="-128"/>
                <a:cs typeface="+mn-cs"/>
              </a:rPr>
              <a:t>温かい配慮</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8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rPr>
              <a:t>　＝　会員増強・維持</a:t>
            </a:r>
            <a:endParaRPr kumimoji="1" lang="en-US" altLang="ja-JP" sz="2800" b="1" i="0" u="none" strike="noStrike" kern="1200" cap="none" spc="0" normalizeH="0" baseline="0" noProof="0" dirty="0">
              <a:ln>
                <a:noFill/>
              </a:ln>
              <a:solidFill>
                <a:schemeClr val="bg1"/>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（承認欲求）　　　  　（社会的欲求）</a:t>
            </a:r>
            <a:endParaRPr kumimoji="1" lang="en-US" altLang="ja-JP"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4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（皆からの認知）　　  （寛容さ）</a:t>
            </a:r>
            <a:endParaRPr kumimoji="1" lang="en-US" altLang="ja-JP" sz="24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endParaRPr kumimoji="1" lang="ja-JP" altLang="en-US" dirty="0"/>
          </a:p>
        </p:txBody>
      </p:sp>
    </p:spTree>
    <p:extLst>
      <p:ext uri="{BB962C8B-B14F-4D97-AF65-F5344CB8AC3E}">
        <p14:creationId xmlns:p14="http://schemas.microsoft.com/office/powerpoint/2010/main" val="1788850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40A2-33A7-198E-2789-796419A23706}"/>
              </a:ext>
            </a:extLst>
          </p:cNvPr>
          <p:cNvSpPr>
            <a:spLocks noGrp="1"/>
          </p:cNvSpPr>
          <p:nvPr>
            <p:ph type="title"/>
          </p:nvPr>
        </p:nvSpPr>
        <p:spPr>
          <a:xfrm>
            <a:off x="506028" y="125429"/>
            <a:ext cx="11194742" cy="1046424"/>
          </a:xfrm>
          <a:solidFill>
            <a:schemeClr val="accent1">
              <a:lumMod val="20000"/>
              <a:lumOff val="80000"/>
            </a:schemeClr>
          </a:solidFill>
          <a:ln>
            <a:solidFill>
              <a:schemeClr val="accent1"/>
            </a:solidFill>
          </a:ln>
        </p:spPr>
        <p:txBody>
          <a:bodyPr>
            <a:normAutofit/>
          </a:bodyPr>
          <a:lstStyle/>
          <a:p>
            <a:pPr algn="ctr"/>
            <a:r>
              <a:rPr kumimoji="1" lang="ja-JP" altLang="en-US" sz="3200" i="0" u="none" strike="noStrike" kern="1200" cap="none" spc="0" normalizeH="0" baseline="0" noProof="0" dirty="0">
                <a:ln>
                  <a:noFill/>
                </a:ln>
                <a:solidFill>
                  <a:prstClr val="black"/>
                </a:solidFill>
                <a:uLnTx/>
                <a:uFillTx/>
                <a:latin typeface="游ゴシック Light" panose="020F0302020204030204"/>
                <a:ea typeface="游ゴシック Light" panose="020B0300000000000000" pitchFamily="50" charset="-128"/>
                <a:cs typeface="+mj-cs"/>
              </a:rPr>
              <a:t>　</a:t>
            </a:r>
            <a:r>
              <a:rPr kumimoji="1" lang="ja-JP" altLang="en-US" sz="3200" b="1" i="0" u="none" strike="noStrike" kern="1200" cap="none" spc="0" normalizeH="0" baseline="0" noProof="0" dirty="0">
                <a:ln>
                  <a:noFill/>
                </a:ln>
                <a:solidFill>
                  <a:srgbClr val="FF0000"/>
                </a:solidFill>
                <a:uLnTx/>
                <a:uFillTx/>
                <a:latin typeface="+mn-ea"/>
                <a:ea typeface="+mn-ea"/>
                <a:cs typeface="+mj-cs"/>
              </a:rPr>
              <a:t>“クラブの居心地”　</a:t>
            </a:r>
            <a:r>
              <a:rPr kumimoji="1" lang="en-US" altLang="ja-JP" sz="3200" b="1" i="0" u="none" strike="noStrike" kern="1200" cap="none" spc="0" normalizeH="0" baseline="0" noProof="0" dirty="0">
                <a:ln>
                  <a:noFill/>
                </a:ln>
                <a:solidFill>
                  <a:prstClr val="black"/>
                </a:solidFill>
                <a:uLnTx/>
                <a:uFillTx/>
                <a:latin typeface="+mn-ea"/>
                <a:ea typeface="+mn-ea"/>
                <a:cs typeface="+mj-cs"/>
              </a:rPr>
              <a:t>… </a:t>
            </a:r>
            <a:r>
              <a:rPr kumimoji="1" lang="ja-JP" altLang="en-US" sz="3200" b="1" i="0" u="none" strike="noStrike" kern="1200" cap="none" spc="0" normalizeH="0" baseline="0" noProof="0" dirty="0">
                <a:ln>
                  <a:noFill/>
                </a:ln>
                <a:solidFill>
                  <a:prstClr val="black"/>
                </a:solidFill>
                <a:uLnTx/>
                <a:uFillTx/>
                <a:latin typeface="+mn-ea"/>
                <a:ea typeface="+mn-ea"/>
              </a:rPr>
              <a:t>会員増強・維持の絶対法則</a:t>
            </a:r>
            <a:endParaRPr kumimoji="1" lang="ja-JP" altLang="en-US" sz="3200" b="1" dirty="0">
              <a:latin typeface="+mn-ea"/>
              <a:ea typeface="+mn-ea"/>
            </a:endParaRPr>
          </a:p>
        </p:txBody>
      </p:sp>
      <p:sp>
        <p:nvSpPr>
          <p:cNvPr id="3" name="コンテンツ プレースホルダー 2">
            <a:extLst>
              <a:ext uri="{FF2B5EF4-FFF2-40B4-BE49-F238E27FC236}">
                <a16:creationId xmlns:a16="http://schemas.microsoft.com/office/drawing/2014/main" id="{B79EB289-EFFE-C405-1AF1-5402C65AE0D3}"/>
              </a:ext>
            </a:extLst>
          </p:cNvPr>
          <p:cNvSpPr>
            <a:spLocks noGrp="1"/>
          </p:cNvSpPr>
          <p:nvPr>
            <p:ph idx="1"/>
          </p:nvPr>
        </p:nvSpPr>
        <p:spPr>
          <a:xfrm>
            <a:off x="506028" y="1420428"/>
            <a:ext cx="11194742" cy="5312144"/>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“クラブの居心地”  の方程式</a:t>
            </a:r>
            <a:r>
              <a:rPr kumimoji="1" lang="ja-JP" altLang="en-US" sz="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（会員増強・維持の絶対法則）　</a:t>
            </a:r>
            <a:endParaRPr kumimoji="1" lang="en-US" altLang="ja-JP" sz="2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endParaRPr kumimoji="1" lang="en-US" altLang="ja-JP"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b="1" dirty="0">
                <a:latin typeface="游ゴシック" panose="020F0502020204030204"/>
                <a:ea typeface="游ゴシック" panose="020B0400000000000000" pitchFamily="50" charset="-128"/>
              </a:rPr>
              <a:t>　　　</a:t>
            </a:r>
            <a:r>
              <a:rPr kumimoji="1" lang="ja-JP" altLang="en-US" sz="2800" b="1" i="0" u="none" strike="noStrike" kern="1200" cap="none" spc="0" normalizeH="0" baseline="0" noProof="0" dirty="0">
                <a:ln>
                  <a:noFill/>
                </a:ln>
                <a:solidFill>
                  <a:srgbClr val="00B050"/>
                </a:solidFill>
                <a:effectLst/>
                <a:highlight>
                  <a:srgbClr val="FFFF00"/>
                </a:highlight>
                <a:uLnTx/>
                <a:uFillTx/>
                <a:latin typeface="游ゴシック" panose="020F0502020204030204"/>
                <a:ea typeface="游ゴシック" panose="020B0400000000000000" pitchFamily="50" charset="-128"/>
                <a:cs typeface="+mn-cs"/>
              </a:rPr>
              <a:t>心地よさ</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en-US" altLang="ja-JP"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800" b="1" i="0" u="none" strike="noStrike" kern="1200" cap="none" spc="0" normalizeH="0" baseline="0" noProof="0" dirty="0">
                <a:ln>
                  <a:noFill/>
                </a:ln>
                <a:solidFill>
                  <a:srgbClr val="0070C0"/>
                </a:solidFill>
                <a:effectLst/>
                <a:highlight>
                  <a:srgbClr val="FFFF00"/>
                </a:highlight>
                <a:uLnTx/>
                <a:uFillTx/>
                <a:latin typeface="游ゴシック" panose="020F0502020204030204"/>
                <a:ea typeface="游ゴシック" panose="020B0400000000000000" pitchFamily="50" charset="-128"/>
                <a:cs typeface="+mn-cs"/>
              </a:rPr>
              <a:t>温かい配慮</a:t>
            </a: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　</a:t>
            </a:r>
            <a:r>
              <a:rPr kumimoji="1" lang="ja-JP" altLang="en-US" sz="28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cs typeface="+mn-cs"/>
              </a:rPr>
              <a:t>会員増強・維持</a:t>
            </a:r>
            <a:endParaRPr kumimoji="1" lang="en-US" altLang="ja-JP" sz="28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（承認欲求）　　　  　（社会的欲求）</a:t>
            </a:r>
            <a:endParaRPr kumimoji="1" lang="en-US" altLang="ja-JP"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4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rPr>
              <a:t>（皆からの認知）　　  （寛容さ）</a:t>
            </a:r>
            <a:endParaRPr kumimoji="1" lang="en-US" altLang="ja-JP" sz="24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endParaRPr kumimoji="1" lang="ja-JP" altLang="en-US" dirty="0"/>
          </a:p>
        </p:txBody>
      </p:sp>
    </p:spTree>
    <p:extLst>
      <p:ext uri="{BB962C8B-B14F-4D97-AF65-F5344CB8AC3E}">
        <p14:creationId xmlns:p14="http://schemas.microsoft.com/office/powerpoint/2010/main" val="201952996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638</TotalTime>
  <Words>3975</Words>
  <Application>Microsoft Office PowerPoint</Application>
  <PresentationFormat>Widescreen</PresentationFormat>
  <Paragraphs>521</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テーマ</vt:lpstr>
      <vt:lpstr>  “会員増強”を考える  </vt:lpstr>
      <vt:lpstr>“高崎クラブ” の会員増強の変遷</vt:lpstr>
      <vt:lpstr>　会員増強（クラブの成長）に必要な３つの D E I …</vt:lpstr>
      <vt:lpstr>　会員増強（クラブの成長）に必要な３つの D E I …</vt:lpstr>
      <vt:lpstr>　① 迎える土壌　⇒　クラブの文化　⇒　良質な居心地</vt:lpstr>
      <vt:lpstr>　“クラブの居心地”　… 会員増強・維持の絶対法則</vt:lpstr>
      <vt:lpstr>　“クラブの居心地”　… 会員増強・維持の絶対法則</vt:lpstr>
      <vt:lpstr>　“クラブの居心地”　… 会員増強・維持の絶対法則</vt:lpstr>
      <vt:lpstr>　“クラブの居心地”　… 会員増強・維持の絶対法則</vt:lpstr>
      <vt:lpstr>　“クラブの居心地”　… 会員増強・維持の絶対法則</vt:lpstr>
      <vt:lpstr>　“クラブの居心地”　… 良好な帰属意識（＋B）</vt:lpstr>
      <vt:lpstr>　“クラブの居心地”　… 良好な帰属意識（＋B）</vt:lpstr>
      <vt:lpstr>　“クラブの居心地”　… 良好な帰属意識（＋B）</vt:lpstr>
      <vt:lpstr>　② 蒔きたい種　⇒　新人の多様性　⇒　純粋な楽天性</vt:lpstr>
      <vt:lpstr>　新人（若手）を入れる前に必要なこと…</vt:lpstr>
      <vt:lpstr>PowerPoint Presentation</vt:lpstr>
      <vt:lpstr>　「若手の適性」： “挑戦君（Challenger）” の登場 に期待…　</vt:lpstr>
      <vt:lpstr>“成功” と “失敗” は 同じ「根っこ」を持つ…</vt:lpstr>
      <vt:lpstr>バスケットの神様　マイケル・ジョーダンの名言…</vt:lpstr>
      <vt:lpstr>バスケットの神様　マイケル・ジョーダンの名言…</vt:lpstr>
      <vt:lpstr>PowerPoint Presentation</vt:lpstr>
      <vt:lpstr>　③ 注がれる水　⇒　現会員の備え　⇒　寛容で公平な心</vt:lpstr>
      <vt:lpstr>RI のアンケートから知った「退会の理由」…</vt:lpstr>
      <vt:lpstr>RI のアンケートから知った「退会の理由」…</vt:lpstr>
      <vt:lpstr>　クラブにおいて「寛容さ」を阻害する４つの問題点…</vt:lpstr>
      <vt:lpstr>PowerPoint Presentation</vt:lpstr>
      <vt:lpstr>PowerPoint Presentation</vt:lpstr>
      <vt:lpstr>PowerPoint Presentation</vt:lpstr>
      <vt:lpstr>PowerPoint Presentation</vt:lpstr>
      <vt:lpstr>　「ロータリーの真髄」を知ろう…</vt:lpstr>
      <vt:lpstr>　大切なロータリー行事である「例会」の効用は？</vt:lpstr>
      <vt:lpstr>　日本のロータリー黎明期のガバナー諸氏のバランス感覚</vt:lpstr>
      <vt:lpstr>　豊田章男会長に学ぶトヨタの経営指針‥</vt:lpstr>
      <vt:lpstr>　豊田章男会長に学ぶトヨタの経営指針‥</vt:lpstr>
      <vt:lpstr>　豊田章男会長に学ぶトヨタの経営指針‥</vt:lpstr>
      <vt:lpstr>　豊田章男会長に学ぶトヨタの経営指針‥</vt:lpstr>
      <vt:lpstr>　最後に一言…</vt:lpstr>
      <vt:lpstr>　そして、私たちがクラブに「約束」すること…</vt:lpstr>
      <vt:lpstr>　果たして、会員増強の要諦とは？…</vt:lpstr>
      <vt:lpstr>結論 ⁈　いま、2830地区が求めているものとは？　</vt:lpstr>
      <vt:lpstr>　もう一度、漢字のテスト…</vt:lpstr>
      <vt:lpstr>　ﾏﾘｵ･ｾｻﾞｰﾙ･ﾏﾙﾃｨﾝｽ･ﾃﾞ･ｶﾏﾙｺﾞRI会長ｴﾚｸﾄの言葉(1/19)…</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会員増強・維持の秘訣</dc:title>
  <dc:creator>田中 久夫</dc:creator>
  <cp:lastModifiedBy>藤井 健二</cp:lastModifiedBy>
  <cp:revision>111</cp:revision>
  <cp:lastPrinted>2025-02-21T00:12:47Z</cp:lastPrinted>
  <dcterms:created xsi:type="dcterms:W3CDTF">2024-05-08T05:53:46Z</dcterms:created>
  <dcterms:modified xsi:type="dcterms:W3CDTF">2026-05-30T12:12:27Z</dcterms:modified>
</cp:coreProperties>
</file>