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61" r:id="rId3"/>
    <p:sldId id="262" r:id="rId4"/>
    <p:sldId id="263" r:id="rId5"/>
    <p:sldId id="316" r:id="rId6"/>
    <p:sldId id="277" r:id="rId7"/>
    <p:sldId id="309" r:id="rId8"/>
    <p:sldId id="310" r:id="rId9"/>
    <p:sldId id="289" r:id="rId10"/>
    <p:sldId id="292" r:id="rId11"/>
    <p:sldId id="286" r:id="rId12"/>
    <p:sldId id="287" r:id="rId13"/>
    <p:sldId id="314" r:id="rId14"/>
    <p:sldId id="295" r:id="rId15"/>
    <p:sldId id="293" r:id="rId16"/>
    <p:sldId id="296" r:id="rId17"/>
    <p:sldId id="297" r:id="rId18"/>
    <p:sldId id="317" r:id="rId19"/>
    <p:sldId id="321" r:id="rId20"/>
    <p:sldId id="357" r:id="rId21"/>
    <p:sldId id="360" r:id="rId22"/>
    <p:sldId id="359" r:id="rId23"/>
    <p:sldId id="319" r:id="rId24"/>
    <p:sldId id="365" r:id="rId25"/>
    <p:sldId id="363" r:id="rId26"/>
    <p:sldId id="364" r:id="rId27"/>
    <p:sldId id="299" r:id="rId28"/>
    <p:sldId id="301" r:id="rId29"/>
    <p:sldId id="351" r:id="rId30"/>
    <p:sldId id="354" r:id="rId31"/>
    <p:sldId id="278" r:id="rId32"/>
    <p:sldId id="273" r:id="rId33"/>
    <p:sldId id="285" r:id="rId34"/>
    <p:sldId id="270" r:id="rId35"/>
    <p:sldId id="306" r:id="rId36"/>
    <p:sldId id="304" r:id="rId37"/>
    <p:sldId id="307" r:id="rId38"/>
    <p:sldId id="322" r:id="rId39"/>
    <p:sldId id="25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578" autoAdjust="0"/>
  </p:normalViewPr>
  <p:slideViewPr>
    <p:cSldViewPr snapToGrid="0">
      <p:cViewPr varScale="1">
        <p:scale>
          <a:sx n="87" d="100"/>
          <a:sy n="87" d="100"/>
        </p:scale>
        <p:origin x="48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71684-A2D9-40F0-AC13-CA30BC45DF9C}" type="datetimeFigureOut">
              <a:rPr kumimoji="1" lang="ja-JP" altLang="en-US" smtClean="0"/>
              <a:t>2025/3/1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35C33E-A96A-406C-9868-4BF9756C5D8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C35C33E-A96A-406C-9868-4BF9756C5D89}" type="slidenum">
              <a:rPr kumimoji="1" lang="ja-JP" altLang="en-US" smtClean="0"/>
              <a:t>31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21B30BA-F4AF-450E-9E73-2C17D0D91CAD}" type="datetimeFigureOut">
              <a:rPr kumimoji="1" lang="ja-JP" altLang="en-US" smtClean="0"/>
              <a:t>2025/3/1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927F19-7C6B-42AB-8A98-B4EB6431376B}"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1B30BA-F4AF-450E-9E73-2C17D0D91CAD}" type="datetimeFigureOut">
              <a:rPr kumimoji="1" lang="ja-JP" altLang="en-US" smtClean="0"/>
              <a:t>2025/3/1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927F19-7C6B-42AB-8A98-B4EB6431376B}"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1B30BA-F4AF-450E-9E73-2C17D0D91CAD}" type="datetimeFigureOut">
              <a:rPr kumimoji="1" lang="ja-JP" altLang="en-US" smtClean="0"/>
              <a:t>2025/3/1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927F19-7C6B-42AB-8A98-B4EB6431376B}"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1B30BA-F4AF-450E-9E73-2C17D0D91CAD}" type="datetimeFigureOut">
              <a:rPr kumimoji="1" lang="ja-JP" altLang="en-US" smtClean="0"/>
              <a:t>2025/3/1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927F19-7C6B-42AB-8A98-B4EB6431376B}" type="slidenum">
              <a:rPr kumimoji="1" lang="ja-JP" altLang="en-US" smtClean="0"/>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1B30BA-F4AF-450E-9E73-2C17D0D91CAD}" type="datetimeFigureOut">
              <a:rPr kumimoji="1" lang="ja-JP" altLang="en-US" smtClean="0"/>
              <a:t>2025/3/1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927F19-7C6B-42AB-8A98-B4EB6431376B}"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1B30BA-F4AF-450E-9E73-2C17D0D91CAD}" type="datetimeFigureOut">
              <a:rPr kumimoji="1" lang="ja-JP" altLang="en-US" smtClean="0"/>
              <a:t>2025/3/1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927F19-7C6B-42AB-8A98-B4EB6431376B}" type="slidenum">
              <a:rPr kumimoji="1" lang="ja-JP" altLang="en-US" smtClean="0"/>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1B30BA-F4AF-450E-9E73-2C17D0D91CAD}" type="datetimeFigureOut">
              <a:rPr kumimoji="1" lang="ja-JP" altLang="en-US" smtClean="0"/>
              <a:t>2025/3/1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927F19-7C6B-42AB-8A98-B4EB6431376B}"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1B30BA-F4AF-450E-9E73-2C17D0D91CAD}" type="datetimeFigureOut">
              <a:rPr kumimoji="1" lang="ja-JP" altLang="en-US" smtClean="0"/>
              <a:t>2025/3/1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927F19-7C6B-42AB-8A98-B4EB6431376B}"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1B30BA-F4AF-450E-9E73-2C17D0D91CAD}" type="datetimeFigureOut">
              <a:rPr kumimoji="1" lang="ja-JP" altLang="en-US" smtClean="0"/>
              <a:t>2025/3/1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927F19-7C6B-42AB-8A98-B4EB6431376B}"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1B30BA-F4AF-450E-9E73-2C17D0D91CAD}" type="datetimeFigureOut">
              <a:rPr kumimoji="1" lang="ja-JP" altLang="en-US" smtClean="0"/>
              <a:t>2025/3/1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927F19-7C6B-42AB-8A98-B4EB6431376B}"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21B30BA-F4AF-450E-9E73-2C17D0D91CAD}" type="datetimeFigureOut">
              <a:rPr kumimoji="1" lang="ja-JP" altLang="en-US" smtClean="0"/>
              <a:t>2025/3/1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927F19-7C6B-42AB-8A98-B4EB6431376B}"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21B30BA-F4AF-450E-9E73-2C17D0D91CAD}" type="datetimeFigureOut">
              <a:rPr kumimoji="1" lang="ja-JP" altLang="en-US" smtClean="0"/>
              <a:t>2025/3/1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1927F19-7C6B-42AB-8A98-B4EB6431376B}"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21B30BA-F4AF-450E-9E73-2C17D0D91CAD}" type="datetimeFigureOut">
              <a:rPr kumimoji="1" lang="ja-JP" altLang="en-US" smtClean="0"/>
              <a:t>2025/3/1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1927F19-7C6B-42AB-8A98-B4EB6431376B}"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B30BA-F4AF-450E-9E73-2C17D0D91CAD}" type="datetimeFigureOut">
              <a:rPr kumimoji="1" lang="ja-JP" altLang="en-US" smtClean="0"/>
              <a:t>2025/3/1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1927F19-7C6B-42AB-8A98-B4EB6431376B}"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21B30BA-F4AF-450E-9E73-2C17D0D91CAD}" type="datetimeFigureOut">
              <a:rPr kumimoji="1" lang="ja-JP" altLang="en-US" smtClean="0"/>
              <a:t>2025/3/1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927F19-7C6B-42AB-8A98-B4EB6431376B}"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21B30BA-F4AF-450E-9E73-2C17D0D91CAD}" type="datetimeFigureOut">
              <a:rPr kumimoji="1" lang="ja-JP" altLang="en-US" smtClean="0"/>
              <a:t>2025/3/1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927F19-7C6B-42AB-8A98-B4EB6431376B}"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1B30BA-F4AF-450E-9E73-2C17D0D91CAD}" type="datetimeFigureOut">
              <a:rPr kumimoji="1" lang="ja-JP" altLang="en-US" smtClean="0"/>
              <a:t>2025/3/1</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1927F19-7C6B-42AB-8A98-B4EB6431376B}"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07067" y="1710268"/>
            <a:ext cx="7766936" cy="2340568"/>
          </a:xfrm>
        </p:spPr>
        <p:txBody>
          <a:bodyPr>
            <a:normAutofit fontScale="90000"/>
          </a:bodyPr>
          <a:lstStyle/>
          <a:p>
            <a:r>
              <a:rPr kumimoji="1" lang="ja-JP" altLang="en-US" sz="7300" b="1" i="1" dirty="0"/>
              <a:t>国際協議会参加報告</a:t>
            </a:r>
            <a:br>
              <a:rPr kumimoji="1" lang="en-US" altLang="ja-JP" sz="7300" dirty="0"/>
            </a:br>
            <a:r>
              <a:rPr kumimoji="1" lang="ja-JP" altLang="en-US" sz="2400" dirty="0">
                <a:solidFill>
                  <a:schemeClr val="tx1"/>
                </a:solidFill>
              </a:rPr>
              <a:t>日時　</a:t>
            </a:r>
            <a:r>
              <a:rPr kumimoji="1" lang="en-US" altLang="ja-JP" sz="2400" dirty="0">
                <a:solidFill>
                  <a:schemeClr val="tx1"/>
                </a:solidFill>
              </a:rPr>
              <a:t>2025</a:t>
            </a:r>
            <a:r>
              <a:rPr kumimoji="1" lang="ja-JP" altLang="en-US" sz="2400" dirty="0">
                <a:solidFill>
                  <a:schemeClr val="tx1"/>
                </a:solidFill>
              </a:rPr>
              <a:t>年</a:t>
            </a:r>
            <a:r>
              <a:rPr kumimoji="1" lang="en-US" altLang="ja-JP" sz="2400" dirty="0">
                <a:solidFill>
                  <a:schemeClr val="tx1"/>
                </a:solidFill>
              </a:rPr>
              <a:t>2</a:t>
            </a:r>
            <a:r>
              <a:rPr kumimoji="1" lang="ja-JP" altLang="en-US" sz="2400" dirty="0">
                <a:solidFill>
                  <a:schemeClr val="tx1"/>
                </a:solidFill>
              </a:rPr>
              <a:t>月</a:t>
            </a:r>
            <a:r>
              <a:rPr kumimoji="1" lang="en-US" altLang="ja-JP" sz="2400" dirty="0">
                <a:solidFill>
                  <a:schemeClr val="tx1"/>
                </a:solidFill>
              </a:rPr>
              <a:t>8</a:t>
            </a:r>
            <a:r>
              <a:rPr kumimoji="1" lang="ja-JP" altLang="en-US" sz="2400" dirty="0">
                <a:solidFill>
                  <a:schemeClr val="tx1"/>
                </a:solidFill>
              </a:rPr>
              <a:t>日～</a:t>
            </a:r>
            <a:r>
              <a:rPr kumimoji="1" lang="en-US" altLang="ja-JP" sz="2400" dirty="0">
                <a:solidFill>
                  <a:schemeClr val="tx1"/>
                </a:solidFill>
              </a:rPr>
              <a:t>15</a:t>
            </a:r>
            <a:r>
              <a:rPr kumimoji="1" lang="ja-JP" altLang="en-US" sz="2400" dirty="0">
                <a:solidFill>
                  <a:schemeClr val="tx1"/>
                </a:solidFill>
              </a:rPr>
              <a:t>日</a:t>
            </a:r>
            <a:br>
              <a:rPr lang="en-US" altLang="ja-JP" sz="2400" dirty="0">
                <a:solidFill>
                  <a:schemeClr val="tx1"/>
                </a:solidFill>
              </a:rPr>
            </a:br>
            <a:r>
              <a:rPr lang="ja-JP" altLang="en-US" sz="2400" dirty="0"/>
              <a:t>　 </a:t>
            </a:r>
            <a:r>
              <a:rPr kumimoji="1" lang="ja-JP" altLang="en-US" sz="2400" dirty="0">
                <a:solidFill>
                  <a:srgbClr val="FF0000"/>
                </a:solidFill>
              </a:rPr>
              <a:t>場所　ｱﾒﾘｶ　ﾌﾛﾘﾀﾞ州　ｵｰﾗﾝﾄﾞ</a:t>
            </a:r>
          </a:p>
        </p:txBody>
      </p:sp>
      <p:sp>
        <p:nvSpPr>
          <p:cNvPr id="3" name="字幕 2"/>
          <p:cNvSpPr>
            <a:spLocks noGrp="1"/>
          </p:cNvSpPr>
          <p:nvPr>
            <p:ph type="subTitle" idx="1"/>
          </p:nvPr>
        </p:nvSpPr>
        <p:spPr/>
        <p:txBody>
          <a:bodyPr/>
          <a:lstStyle/>
          <a:p>
            <a:r>
              <a:rPr kumimoji="1" lang="en-US" altLang="ja-JP" b="1" dirty="0"/>
              <a:t>2025-26</a:t>
            </a:r>
            <a:r>
              <a:rPr kumimoji="1" lang="ja-JP" altLang="en-US" b="1" dirty="0"/>
              <a:t>年度　ガバナー　米谷　恵司</a:t>
            </a:r>
          </a:p>
        </p:txBody>
      </p:sp>
      <p:pic>
        <p:nvPicPr>
          <p:cNvPr id="4" name="図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081" y="3429000"/>
            <a:ext cx="1914525" cy="2871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6720" y="0"/>
            <a:ext cx="3857625" cy="685800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4053" y="0"/>
            <a:ext cx="385762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a:extLst>
              <a:ext uri="{28A0092B-C50C-407E-A947-70E740481C1C}">
                <a14:useLocalDpi xmlns:a14="http://schemas.microsoft.com/office/drawing/2010/main" val="0"/>
              </a:ext>
            </a:extLst>
          </a:blip>
          <a:stretch>
            <a:fillRect/>
          </a:stretch>
        </p:blipFill>
        <p:spPr>
          <a:xfrm>
            <a:off x="3743854" y="0"/>
            <a:ext cx="385762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lstStyle/>
          <a:p>
            <a:r>
              <a:rPr kumimoji="1" lang="ja-JP" altLang="en-US" dirty="0"/>
              <a:t>到着初日初めての食事</a:t>
            </a:r>
            <a:br>
              <a:rPr kumimoji="1" lang="en-US" altLang="ja-JP" dirty="0"/>
            </a:br>
            <a:r>
              <a:rPr kumimoji="1" lang="ja-JP" altLang="en-US" dirty="0"/>
              <a:t>　</a:t>
            </a:r>
            <a:r>
              <a:rPr kumimoji="1" lang="ja-JP" altLang="en-US" sz="2800" dirty="0"/>
              <a:t>ホテルステーキハウスにて</a:t>
            </a:r>
          </a:p>
        </p:txBody>
      </p:sp>
      <p:sp>
        <p:nvSpPr>
          <p:cNvPr id="3" name="縦書きテキスト プレースホルダー 2"/>
          <p:cNvSpPr>
            <a:spLocks noGrp="1"/>
          </p:cNvSpPr>
          <p:nvPr>
            <p:ph type="body" orient="vert" idx="1"/>
          </p:nvPr>
        </p:nvSpPr>
        <p:spPr/>
        <p:txBody>
          <a:bodyPr/>
          <a:lstStyle/>
          <a:p>
            <a:endParaRPr kumimoji="1" lang="ja-JP" altLang="en-US" dirty="0"/>
          </a:p>
        </p:txBody>
      </p:sp>
      <p:pic>
        <p:nvPicPr>
          <p:cNvPr id="5" name="図 4"/>
          <p:cNvPicPr>
            <a:picLocks noChangeAspect="1"/>
          </p:cNvPicPr>
          <p:nvPr/>
        </p:nvPicPr>
        <p:blipFill>
          <a:blip>
            <a:extLst>
              <a:ext uri="{28A0092B-C50C-407E-A947-70E740481C1C}">
                <a14:useLocalDpi xmlns:a14="http://schemas.microsoft.com/office/drawing/2010/main" val="0"/>
              </a:ext>
            </a:extLst>
          </a:blip>
          <a:stretch>
            <a:fillRect/>
          </a:stretch>
        </p:blipFill>
        <p:spPr>
          <a:xfrm>
            <a:off x="2751667" y="609599"/>
            <a:ext cx="4439328" cy="513926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a:extLst>
              <a:ext uri="{28A0092B-C50C-407E-A947-70E740481C1C}">
                <a14:useLocalDpi xmlns:a14="http://schemas.microsoft.com/office/drawing/2010/main" val="0"/>
              </a:ext>
            </a:extLst>
          </a:blip>
          <a:stretch>
            <a:fillRect/>
          </a:stretch>
        </p:blipFill>
        <p:spPr>
          <a:xfrm>
            <a:off x="4167187" y="0"/>
            <a:ext cx="3857625"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a:extLst>
              <a:ext uri="{28A0092B-C50C-407E-A947-70E740481C1C}">
                <a14:useLocalDpi xmlns:a14="http://schemas.microsoft.com/office/drawing/2010/main" val="0"/>
              </a:ext>
            </a:extLst>
          </a:blip>
          <a:stretch>
            <a:fillRect/>
          </a:stretch>
        </p:blipFill>
        <p:spPr>
          <a:xfrm>
            <a:off x="1701325" y="0"/>
            <a:ext cx="878935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a:extLst>
              <a:ext uri="{28A0092B-C50C-407E-A947-70E740481C1C}">
                <a14:useLocalDpi xmlns:a14="http://schemas.microsoft.com/office/drawing/2010/main" val="0"/>
              </a:ext>
            </a:extLst>
          </a:blip>
          <a:stretch>
            <a:fillRect/>
          </a:stretch>
        </p:blipFill>
        <p:spPr>
          <a:xfrm>
            <a:off x="2264895" y="0"/>
            <a:ext cx="7662209"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a:extLst>
              <a:ext uri="{28A0092B-C50C-407E-A947-70E740481C1C}">
                <a14:useLocalDpi xmlns:a14="http://schemas.microsoft.com/office/drawing/2010/main" val="0"/>
              </a:ext>
            </a:extLst>
          </a:blip>
          <a:stretch>
            <a:fillRect/>
          </a:stretch>
        </p:blipFill>
        <p:spPr>
          <a:xfrm>
            <a:off x="2167410" y="0"/>
            <a:ext cx="7857179"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a:extLst>
              <a:ext uri="{28A0092B-C50C-407E-A947-70E740481C1C}">
                <a14:useLocalDpi xmlns:a14="http://schemas.microsoft.com/office/drawing/2010/main" val="0"/>
              </a:ext>
            </a:extLst>
          </a:blip>
          <a:stretch>
            <a:fillRect/>
          </a:stretch>
        </p:blipFill>
        <p:spPr>
          <a:xfrm>
            <a:off x="1525031" y="0"/>
            <a:ext cx="9141937"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a:extLst>
              <a:ext uri="{28A0092B-C50C-407E-A947-70E740481C1C}">
                <a14:useLocalDpi xmlns:a14="http://schemas.microsoft.com/office/drawing/2010/main" val="0"/>
              </a:ext>
            </a:extLst>
          </a:blip>
          <a:stretch>
            <a:fillRect/>
          </a:stretch>
        </p:blipFill>
        <p:spPr>
          <a:xfrm>
            <a:off x="1525031" y="0"/>
            <a:ext cx="9141937"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004" y="275034"/>
            <a:ext cx="5446529" cy="652370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5362" y="432263"/>
            <a:ext cx="3313634" cy="6267795"/>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9533" y="432263"/>
            <a:ext cx="3165829" cy="62677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歓迎レセプション・</a:t>
            </a:r>
            <a:r>
              <a:rPr kumimoji="1" lang="en-US" altLang="ja-JP" dirty="0"/>
              <a:t>2</a:t>
            </a:r>
            <a:r>
              <a:rPr kumimoji="1" lang="ja-JP" altLang="en-US" dirty="0"/>
              <a:t>月</a:t>
            </a:r>
            <a:r>
              <a:rPr kumimoji="1" lang="en-US" altLang="ja-JP" dirty="0"/>
              <a:t>13</a:t>
            </a:r>
            <a:r>
              <a:rPr kumimoji="1" lang="ja-JP" altLang="en-US" dirty="0"/>
              <a:t>日閉会晩餐会　　</a:t>
            </a:r>
          </a:p>
        </p:txBody>
      </p:sp>
      <p:pic>
        <p:nvPicPr>
          <p:cNvPr id="5" name="コンテンツ プレースホルダー 4"/>
          <p:cNvPicPr>
            <a:picLocks noGrp="1" noChangeAspect="1"/>
          </p:cNvPicPr>
          <p:nvPr>
            <p:ph sz="half" idx="1"/>
          </p:nvPr>
        </p:nvPicPr>
        <p:blipFill>
          <a:blip>
            <a:extLst>
              <a:ext uri="{28A0092B-C50C-407E-A947-70E740481C1C}">
                <a14:useLocalDpi xmlns:a14="http://schemas.microsoft.com/office/drawing/2010/main" val="0"/>
              </a:ext>
            </a:extLst>
          </a:blip>
          <a:stretch>
            <a:fillRect/>
          </a:stretch>
        </p:blipFill>
        <p:spPr>
          <a:xfrm>
            <a:off x="5487594" y="2160588"/>
            <a:ext cx="2911734" cy="3881437"/>
          </a:xfrm>
          <a:prstGeom prst="rect">
            <a:avLst/>
          </a:prstGeom>
        </p:spPr>
      </p:pic>
      <p:pic>
        <p:nvPicPr>
          <p:cNvPr id="6" name="コンテンツ プレースホルダー 5"/>
          <p:cNvPicPr>
            <a:picLocks noGrp="1" noChangeAspect="1"/>
          </p:cNvPicPr>
          <p:nvPr>
            <p:ph sz="half" idx="2"/>
          </p:nvPr>
        </p:nvPicPr>
        <p:blipFill>
          <a:blip>
            <a:extLst>
              <a:ext uri="{28A0092B-C50C-407E-A947-70E740481C1C}">
                <a14:useLocalDpi xmlns:a14="http://schemas.microsoft.com/office/drawing/2010/main" val="0"/>
              </a:ext>
            </a:extLst>
          </a:blip>
          <a:stretch>
            <a:fillRect/>
          </a:stretch>
        </p:blipFill>
        <p:spPr>
          <a:xfrm>
            <a:off x="1094716" y="2160588"/>
            <a:ext cx="2911734" cy="388143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a:extLst>
              <a:ext uri="{28A0092B-C50C-407E-A947-70E740481C1C}">
                <a14:useLocalDpi xmlns:a14="http://schemas.microsoft.com/office/drawing/2010/main" val="0"/>
              </a:ext>
            </a:extLst>
          </a:blip>
          <a:stretch>
            <a:fillRect/>
          </a:stretch>
        </p:blipFill>
        <p:spPr>
          <a:xfrm>
            <a:off x="1883121" y="2027975"/>
            <a:ext cx="6563762" cy="4436199"/>
          </a:xfrm>
          <a:prstGeom prst="rect">
            <a:avLst/>
          </a:prstGeom>
        </p:spPr>
      </p:pic>
      <p:sp>
        <p:nvSpPr>
          <p:cNvPr id="2" name="タイトル 1"/>
          <p:cNvSpPr>
            <a:spLocks noGrp="1"/>
          </p:cNvSpPr>
          <p:nvPr>
            <p:ph type="title"/>
          </p:nvPr>
        </p:nvSpPr>
        <p:spPr>
          <a:xfrm>
            <a:off x="677334" y="609600"/>
            <a:ext cx="8596668" cy="1164879"/>
          </a:xfrm>
        </p:spPr>
        <p:txBody>
          <a:bodyPr>
            <a:normAutofit fontScale="90000"/>
          </a:bodyPr>
          <a:lstStyle/>
          <a:p>
            <a:r>
              <a:rPr lang="ja-JP" altLang="en-US" dirty="0"/>
              <a:t>マリオ会長エレクﾄとの写真撮影会</a:t>
            </a:r>
            <a:br>
              <a:rPr lang="en-US" altLang="ja-JP" dirty="0"/>
            </a:br>
            <a:r>
              <a:rPr lang="ja-JP" altLang="en-US" dirty="0"/>
              <a:t>　　　　　　　　昼食会</a:t>
            </a:r>
          </a:p>
        </p:txBody>
      </p:sp>
      <p:sp>
        <p:nvSpPr>
          <p:cNvPr id="4" name="コンテンツ プレースホルダー 3"/>
          <p:cNvSpPr>
            <a:spLocks noGrp="1"/>
          </p:cNvSpPr>
          <p:nvPr>
            <p:ph idx="1"/>
          </p:nvPr>
        </p:nvSpPr>
        <p:spPr>
          <a:xfrm>
            <a:off x="1883121" y="2540000"/>
            <a:ext cx="6355532" cy="3501362"/>
          </a:xfrm>
        </p:spPr>
        <p:txBody>
          <a:bodyPr/>
          <a:lstStyle/>
          <a:p>
            <a:endParaRPr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938543"/>
          </a:xfrm>
        </p:spPr>
        <p:txBody>
          <a:bodyPr>
            <a:normAutofit/>
          </a:bodyPr>
          <a:lstStyle/>
          <a:p>
            <a:pPr algn="ctr"/>
            <a:r>
              <a:rPr kumimoji="1" lang="ja-JP" altLang="en-US" dirty="0"/>
              <a:t>　２月</a:t>
            </a:r>
            <a:r>
              <a:rPr kumimoji="1" lang="en-US" altLang="ja-JP" dirty="0"/>
              <a:t>13</a:t>
            </a:r>
            <a:r>
              <a:rPr kumimoji="1" lang="ja-JP" altLang="en-US" dirty="0"/>
              <a:t>日・閉会セッションと晩餐会</a:t>
            </a:r>
          </a:p>
        </p:txBody>
      </p:sp>
      <p:pic>
        <p:nvPicPr>
          <p:cNvPr id="4" name="コンテンツ プレースホルダー 3"/>
          <p:cNvPicPr>
            <a:picLocks noGrp="1" noChangeAspect="1"/>
          </p:cNvPicPr>
          <p:nvPr>
            <p:ph idx="1"/>
          </p:nvPr>
        </p:nvPicPr>
        <p:blipFill>
          <a:blip>
            <a:extLst>
              <a:ext uri="{28A0092B-C50C-407E-A947-70E740481C1C}">
                <a14:useLocalDpi xmlns:a14="http://schemas.microsoft.com/office/drawing/2010/main" val="0"/>
              </a:ext>
            </a:extLst>
          </a:blip>
          <a:stretch>
            <a:fillRect/>
          </a:stretch>
        </p:blipFill>
        <p:spPr>
          <a:xfrm>
            <a:off x="2388978" y="2160588"/>
            <a:ext cx="5174081" cy="388143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a:extLst>
              <a:ext uri="{28A0092B-C50C-407E-A947-70E740481C1C}">
                <a14:useLocalDpi xmlns:a14="http://schemas.microsoft.com/office/drawing/2010/main" val="0"/>
              </a:ext>
            </a:extLst>
          </a:blip>
          <a:stretch>
            <a:fillRect/>
          </a:stretch>
        </p:blipFill>
        <p:spPr>
          <a:xfrm>
            <a:off x="1828322" y="844571"/>
            <a:ext cx="9141937"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a:extLst>
              <a:ext uri="{28A0092B-C50C-407E-A947-70E740481C1C}">
                <a14:useLocalDpi xmlns:a14="http://schemas.microsoft.com/office/drawing/2010/main" val="0"/>
              </a:ext>
            </a:extLst>
          </a:blip>
          <a:stretch>
            <a:fillRect/>
          </a:stretch>
        </p:blipFill>
        <p:spPr>
          <a:xfrm>
            <a:off x="1525031" y="0"/>
            <a:ext cx="9141937"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334978"/>
            <a:ext cx="8596668" cy="1231272"/>
          </a:xfrm>
        </p:spPr>
        <p:txBody>
          <a:bodyPr>
            <a:normAutofit/>
          </a:bodyPr>
          <a:lstStyle/>
          <a:p>
            <a:r>
              <a:rPr kumimoji="1" lang="en-US" altLang="ja-JP" dirty="0"/>
              <a:t>2</a:t>
            </a:r>
            <a:r>
              <a:rPr kumimoji="1" lang="ja-JP" altLang="en-US" dirty="0"/>
              <a:t>月</a:t>
            </a:r>
            <a:r>
              <a:rPr kumimoji="1" lang="en-US" altLang="ja-JP" dirty="0"/>
              <a:t>12</a:t>
            </a:r>
            <a:r>
              <a:rPr kumimoji="1" lang="ja-JP" altLang="en-US" dirty="0"/>
              <a:t>日　</a:t>
            </a:r>
            <a:r>
              <a:rPr kumimoji="1" lang="en-US" altLang="ja-JP" dirty="0"/>
              <a:t>17</a:t>
            </a:r>
            <a:r>
              <a:rPr kumimoji="1" lang="ja-JP" altLang="en-US" dirty="0"/>
              <a:t>：</a:t>
            </a:r>
            <a:r>
              <a:rPr kumimoji="1" lang="en-US" altLang="ja-JP" dirty="0"/>
              <a:t>30</a:t>
            </a:r>
            <a:r>
              <a:rPr lang="ja-JP" altLang="en-US" dirty="0"/>
              <a:t>～</a:t>
            </a:r>
            <a:r>
              <a:rPr lang="en-US" altLang="ja-JP" dirty="0"/>
              <a:t>19</a:t>
            </a:r>
            <a:r>
              <a:rPr lang="ja-JP" altLang="en-US" dirty="0"/>
              <a:t>：</a:t>
            </a:r>
            <a:r>
              <a:rPr lang="en-US" altLang="ja-JP" dirty="0"/>
              <a:t>00</a:t>
            </a:r>
            <a:br>
              <a:rPr lang="en-US" altLang="ja-JP" dirty="0"/>
            </a:br>
            <a:r>
              <a:rPr lang="ja-JP" altLang="en-US" dirty="0"/>
              <a:t>文化ショーケースの模様</a:t>
            </a:r>
            <a:endParaRPr kumimoji="1" lang="ja-JP" altLang="en-US" dirty="0"/>
          </a:p>
        </p:txBody>
      </p:sp>
      <p:pic>
        <p:nvPicPr>
          <p:cNvPr id="5" name="コンテンツ プレースホルダー 4"/>
          <p:cNvPicPr>
            <a:picLocks noGrp="1" noChangeAspect="1"/>
          </p:cNvPicPr>
          <p:nvPr>
            <p:ph idx="1"/>
          </p:nvPr>
        </p:nvPicPr>
        <p:blipFill>
          <a:blip>
            <a:extLst>
              <a:ext uri="{28A0092B-C50C-407E-A947-70E740481C1C}">
                <a14:useLocalDpi xmlns:a14="http://schemas.microsoft.com/office/drawing/2010/main" val="0"/>
              </a:ext>
            </a:extLst>
          </a:blip>
          <a:stretch>
            <a:fillRect/>
          </a:stretch>
        </p:blipFill>
        <p:spPr>
          <a:xfrm>
            <a:off x="477829" y="1643149"/>
            <a:ext cx="3095596" cy="4605251"/>
          </a:xfrm>
        </p:spPr>
      </p:pic>
      <p:pic>
        <p:nvPicPr>
          <p:cNvPr id="7" name="図 6"/>
          <p:cNvPicPr>
            <a:picLocks noChangeAspect="1"/>
          </p:cNvPicPr>
          <p:nvPr/>
        </p:nvPicPr>
        <p:blipFill>
          <a:blip>
            <a:extLst>
              <a:ext uri="{28A0092B-C50C-407E-A947-70E740481C1C}">
                <a14:useLocalDpi xmlns:a14="http://schemas.microsoft.com/office/drawing/2010/main" val="0"/>
              </a:ext>
            </a:extLst>
          </a:blip>
          <a:stretch>
            <a:fillRect/>
          </a:stretch>
        </p:blipFill>
        <p:spPr>
          <a:xfrm>
            <a:off x="3689279" y="1643149"/>
            <a:ext cx="3095596" cy="4605251"/>
          </a:xfrm>
          <a:prstGeom prst="rect">
            <a:avLst/>
          </a:prstGeom>
        </p:spPr>
      </p:pic>
      <p:pic>
        <p:nvPicPr>
          <p:cNvPr id="9" name="図 8"/>
          <p:cNvPicPr>
            <a:picLocks noChangeAspect="1"/>
          </p:cNvPicPr>
          <p:nvPr/>
        </p:nvPicPr>
        <p:blipFill>
          <a:blip>
            <a:extLst>
              <a:ext uri="{28A0092B-C50C-407E-A947-70E740481C1C}">
                <a14:useLocalDpi xmlns:a14="http://schemas.microsoft.com/office/drawing/2010/main" val="0"/>
              </a:ext>
            </a:extLst>
          </a:blip>
          <a:stretch>
            <a:fillRect/>
          </a:stretch>
        </p:blipFill>
        <p:spPr>
          <a:xfrm>
            <a:off x="6900729" y="1643148"/>
            <a:ext cx="3095596" cy="460525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2</a:t>
            </a:r>
            <a:r>
              <a:rPr kumimoji="1" lang="ja-JP" altLang="en-US" dirty="0"/>
              <a:t>月</a:t>
            </a:r>
            <a:r>
              <a:rPr kumimoji="1" lang="en-US" altLang="ja-JP" dirty="0"/>
              <a:t>12</a:t>
            </a:r>
            <a:r>
              <a:rPr kumimoji="1" lang="ja-JP" altLang="en-US" dirty="0"/>
              <a:t>日　</a:t>
            </a:r>
            <a:r>
              <a:rPr kumimoji="1" lang="en-US" altLang="ja-JP" dirty="0"/>
              <a:t>17</a:t>
            </a:r>
            <a:r>
              <a:rPr kumimoji="1" lang="ja-JP" altLang="en-US" dirty="0"/>
              <a:t>：</a:t>
            </a:r>
            <a:r>
              <a:rPr kumimoji="1" lang="en-US" altLang="ja-JP" dirty="0"/>
              <a:t>30</a:t>
            </a:r>
            <a:r>
              <a:rPr lang="ja-JP" altLang="en-US" dirty="0"/>
              <a:t>～</a:t>
            </a:r>
            <a:r>
              <a:rPr lang="en-US" altLang="ja-JP" dirty="0"/>
              <a:t>19</a:t>
            </a:r>
            <a:r>
              <a:rPr lang="ja-JP" altLang="en-US" dirty="0"/>
              <a:t>：</a:t>
            </a:r>
            <a:r>
              <a:rPr lang="en-US" altLang="ja-JP" dirty="0"/>
              <a:t>00</a:t>
            </a:r>
            <a:br>
              <a:rPr lang="en-US" altLang="ja-JP" dirty="0"/>
            </a:br>
            <a:r>
              <a:rPr lang="ja-JP" altLang="en-US" dirty="0"/>
              <a:t>文化ショーケースの模様・日本人和服集合</a:t>
            </a:r>
            <a:endParaRPr kumimoji="1" lang="ja-JP" altLang="en-US" dirty="0"/>
          </a:p>
        </p:txBody>
      </p:sp>
      <p:pic>
        <p:nvPicPr>
          <p:cNvPr id="5" name="コンテンツ プレースホルダー 4"/>
          <p:cNvPicPr>
            <a:picLocks noGrp="1" noChangeAspect="1"/>
          </p:cNvPicPr>
          <p:nvPr>
            <p:ph idx="1"/>
          </p:nvPr>
        </p:nvPicPr>
        <p:blipFill>
          <a:blip>
            <a:extLst>
              <a:ext uri="{28A0092B-C50C-407E-A947-70E740481C1C}">
                <a14:useLocalDpi xmlns:a14="http://schemas.microsoft.com/office/drawing/2010/main" val="0"/>
              </a:ext>
            </a:extLst>
          </a:blip>
          <a:stretch>
            <a:fillRect/>
          </a:stretch>
        </p:blipFill>
        <p:spPr>
          <a:xfrm>
            <a:off x="380299" y="2142660"/>
            <a:ext cx="4886437" cy="3863694"/>
          </a:xfrm>
        </p:spPr>
      </p:pic>
      <p:pic>
        <p:nvPicPr>
          <p:cNvPr id="7" name="図 6"/>
          <p:cNvPicPr>
            <a:picLocks noChangeAspect="1"/>
          </p:cNvPicPr>
          <p:nvPr/>
        </p:nvPicPr>
        <p:blipFill>
          <a:blip>
            <a:extLst>
              <a:ext uri="{28A0092B-C50C-407E-A947-70E740481C1C}">
                <a14:useLocalDpi xmlns:a14="http://schemas.microsoft.com/office/drawing/2010/main" val="0"/>
              </a:ext>
            </a:extLst>
          </a:blip>
          <a:stretch>
            <a:fillRect/>
          </a:stretch>
        </p:blipFill>
        <p:spPr>
          <a:xfrm>
            <a:off x="5701553" y="2142660"/>
            <a:ext cx="5235388" cy="386369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a:extLst>
              <a:ext uri="{28A0092B-C50C-407E-A947-70E740481C1C}">
                <a14:useLocalDpi xmlns:a14="http://schemas.microsoft.com/office/drawing/2010/main" val="0"/>
              </a:ext>
            </a:extLst>
          </a:blip>
          <a:stretch>
            <a:fillRect/>
          </a:stretch>
        </p:blipFill>
        <p:spPr>
          <a:xfrm rot="5400000">
            <a:off x="2667000" y="857250"/>
            <a:ext cx="6858000" cy="5143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1266" y="609600"/>
            <a:ext cx="8452735" cy="736600"/>
          </a:xfrm>
        </p:spPr>
        <p:txBody>
          <a:bodyPr/>
          <a:lstStyle/>
          <a:p>
            <a:r>
              <a:rPr kumimoji="1" lang="ja-JP" altLang="en-US" dirty="0"/>
              <a:t>アメリカ　フロリダ州　オーランド</a:t>
            </a:r>
          </a:p>
        </p:txBody>
      </p:sp>
      <p:pic>
        <p:nvPicPr>
          <p:cNvPr id="6" name="コンテンツ プレースホルダー 5"/>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146262" y="2294467"/>
            <a:ext cx="5158530" cy="3953933"/>
          </a:xfrm>
        </p:spPr>
      </p:pic>
      <p:pic>
        <p:nvPicPr>
          <p:cNvPr id="8" name="コンテンツ プレースホルダー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12268" y="1555814"/>
            <a:ext cx="5627651" cy="4514786"/>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0964" y="609600"/>
            <a:ext cx="8503037" cy="663388"/>
          </a:xfrm>
        </p:spPr>
        <p:txBody>
          <a:bodyPr>
            <a:normAutofit fontScale="90000"/>
          </a:bodyPr>
          <a:lstStyle/>
          <a:p>
            <a:r>
              <a:rPr kumimoji="1" lang="ja-JP" altLang="en-US" dirty="0"/>
              <a:t>研修スケージュール</a:t>
            </a:r>
            <a:br>
              <a:rPr kumimoji="1" lang="en-US" altLang="ja-JP" dirty="0"/>
            </a:br>
            <a:endParaRPr kumimoji="1" lang="ja-JP" altLang="en-US" dirty="0"/>
          </a:p>
        </p:txBody>
      </p:sp>
      <p:pic>
        <p:nvPicPr>
          <p:cNvPr id="5" name="コンテンツ プレースホルダー 4"/>
          <p:cNvPicPr>
            <a:picLocks noGrp="1" noChangeAspect="1"/>
          </p:cNvPicPr>
          <p:nvPr>
            <p:ph idx="1"/>
          </p:nvPr>
        </p:nvPicPr>
        <p:blipFill>
          <a:blip>
            <a:extLst>
              <a:ext uri="{28A0092B-C50C-407E-A947-70E740481C1C}">
                <a14:useLocalDpi xmlns:a14="http://schemas.microsoft.com/office/drawing/2010/main" val="0"/>
              </a:ext>
            </a:extLst>
          </a:blip>
          <a:stretch>
            <a:fillRect/>
          </a:stretch>
        </p:blipFill>
        <p:spPr>
          <a:xfrm>
            <a:off x="351512" y="1272988"/>
            <a:ext cx="8922489" cy="523538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1133" y="194733"/>
            <a:ext cx="8672870" cy="770467"/>
          </a:xfrm>
        </p:spPr>
        <p:txBody>
          <a:bodyPr/>
          <a:lstStyle/>
          <a:p>
            <a:pPr algn="ctr"/>
            <a:r>
              <a:rPr kumimoji="1" lang="ja-JP" altLang="en-US" i="1" dirty="0"/>
              <a:t>研修内容</a:t>
            </a:r>
          </a:p>
        </p:txBody>
      </p:sp>
      <p:sp>
        <p:nvSpPr>
          <p:cNvPr id="3" name="テキスト プレースホルダー 2"/>
          <p:cNvSpPr>
            <a:spLocks noGrp="1"/>
          </p:cNvSpPr>
          <p:nvPr>
            <p:ph type="body" idx="1"/>
          </p:nvPr>
        </p:nvSpPr>
        <p:spPr>
          <a:xfrm>
            <a:off x="838197" y="965200"/>
            <a:ext cx="10053122" cy="5376334"/>
          </a:xfrm>
        </p:spPr>
        <p:txBody>
          <a:bodyPr>
            <a:normAutofit/>
          </a:bodyPr>
          <a:lstStyle/>
          <a:p>
            <a:r>
              <a:rPr kumimoji="1" lang="ja-JP" altLang="en-US" sz="2400" b="1" dirty="0">
                <a:solidFill>
                  <a:srgbClr val="00B0F0"/>
                </a:solidFill>
              </a:rPr>
              <a:t>★２月</a:t>
            </a:r>
            <a:r>
              <a:rPr kumimoji="1" lang="en-US" altLang="ja-JP" sz="2400" b="1" dirty="0">
                <a:solidFill>
                  <a:srgbClr val="00B0F0"/>
                </a:solidFill>
              </a:rPr>
              <a:t>10</a:t>
            </a:r>
            <a:r>
              <a:rPr kumimoji="1" lang="ja-JP" altLang="en-US" sz="2400" b="1" dirty="0">
                <a:solidFill>
                  <a:srgbClr val="00B0F0"/>
                </a:solidFill>
              </a:rPr>
              <a:t>日</a:t>
            </a:r>
            <a:endParaRPr kumimoji="1" lang="en-US" altLang="ja-JP" sz="2400" b="1" dirty="0">
              <a:solidFill>
                <a:srgbClr val="00B0F0"/>
              </a:solidFill>
            </a:endParaRPr>
          </a:p>
          <a:p>
            <a:r>
              <a:rPr kumimoji="1" lang="ja-JP" altLang="en-US" b="1" dirty="0">
                <a:solidFill>
                  <a:srgbClr val="00B0F0"/>
                </a:solidFill>
              </a:rPr>
              <a:t>〇開会本会議：「世界へのチケット」</a:t>
            </a:r>
            <a:endParaRPr kumimoji="1" lang="en-US" altLang="ja-JP" b="1" dirty="0">
              <a:solidFill>
                <a:srgbClr val="00B0F0"/>
              </a:solidFill>
            </a:endParaRPr>
          </a:p>
          <a:p>
            <a:r>
              <a:rPr kumimoji="1" lang="en-US" altLang="ja-JP" b="1" dirty="0">
                <a:solidFill>
                  <a:srgbClr val="00B0F0"/>
                </a:solidFill>
              </a:rPr>
              <a:t>1</a:t>
            </a:r>
            <a:r>
              <a:rPr lang="en-US" altLang="ja-JP" b="1" dirty="0">
                <a:solidFill>
                  <a:srgbClr val="00B0F0"/>
                </a:solidFill>
              </a:rPr>
              <a:t>.</a:t>
            </a:r>
            <a:r>
              <a:rPr kumimoji="1" lang="ja-JP" altLang="en-US" b="1" dirty="0">
                <a:solidFill>
                  <a:srgbClr val="00B0F0"/>
                </a:solidFill>
              </a:rPr>
              <a:t>分　科　会：</a:t>
            </a:r>
            <a:r>
              <a:rPr lang="ja-JP" altLang="en-US" b="1" dirty="0">
                <a:solidFill>
                  <a:srgbClr val="00B0F0"/>
                </a:solidFill>
              </a:rPr>
              <a:t>行動計画を前進させる</a:t>
            </a:r>
            <a:r>
              <a:rPr lang="ja-JP" altLang="en-US" dirty="0">
                <a:solidFill>
                  <a:schemeClr val="tx1"/>
                </a:solidFill>
              </a:rPr>
              <a:t>（ＬＦ安間みちこ（第</a:t>
            </a:r>
            <a:r>
              <a:rPr lang="en-US" altLang="ja-JP" dirty="0">
                <a:solidFill>
                  <a:schemeClr val="tx1"/>
                </a:solidFill>
              </a:rPr>
              <a:t>2</a:t>
            </a:r>
            <a:r>
              <a:rPr lang="ja-JP" altLang="en-US" dirty="0">
                <a:solidFill>
                  <a:schemeClr val="tx1"/>
                </a:solidFill>
              </a:rPr>
              <a:t>地域担当））</a:t>
            </a:r>
            <a:endParaRPr lang="en-US" altLang="ja-JP" dirty="0">
              <a:solidFill>
                <a:schemeClr val="tx1"/>
              </a:solidFill>
            </a:endParaRPr>
          </a:p>
          <a:p>
            <a:r>
              <a:rPr lang="ja-JP" altLang="en-US" dirty="0">
                <a:solidFill>
                  <a:schemeClr val="tx1"/>
                </a:solidFill>
              </a:rPr>
              <a:t>　特にロータリーの「行動計画」を中心にセッションを実施</a:t>
            </a:r>
            <a:endParaRPr lang="en-US" altLang="ja-JP" dirty="0">
              <a:solidFill>
                <a:schemeClr val="tx1"/>
              </a:solidFill>
            </a:endParaRPr>
          </a:p>
          <a:p>
            <a:r>
              <a:rPr lang="ja-JP" altLang="en-US" b="1" dirty="0">
                <a:solidFill>
                  <a:srgbClr val="00B0F0"/>
                </a:solidFill>
              </a:rPr>
              <a:t>〇第２回本会議：新た地平線を発見しよう</a:t>
            </a:r>
            <a:endParaRPr lang="en-US" altLang="ja-JP" b="1" dirty="0">
              <a:solidFill>
                <a:srgbClr val="00B0F0"/>
              </a:solidFill>
            </a:endParaRPr>
          </a:p>
          <a:p>
            <a:r>
              <a:rPr lang="ja-JP" altLang="en-US" b="1" dirty="0">
                <a:solidFill>
                  <a:srgbClr val="00B0F0"/>
                </a:solidFill>
              </a:rPr>
              <a:t>２．ロータリーの価値を共有する</a:t>
            </a:r>
            <a:r>
              <a:rPr lang="ja-JP" altLang="en-US" dirty="0">
                <a:solidFill>
                  <a:schemeClr val="tx1"/>
                </a:solidFill>
              </a:rPr>
              <a:t>（ＬＦ滝澤功治（第</a:t>
            </a:r>
            <a:r>
              <a:rPr lang="en-US" altLang="ja-JP" dirty="0">
                <a:solidFill>
                  <a:schemeClr val="tx1"/>
                </a:solidFill>
              </a:rPr>
              <a:t>3</a:t>
            </a:r>
            <a:r>
              <a:rPr lang="ja-JP" altLang="en-US" dirty="0">
                <a:solidFill>
                  <a:schemeClr val="tx1"/>
                </a:solidFill>
              </a:rPr>
              <a:t>地域担当）） </a:t>
            </a:r>
            <a:endParaRPr lang="en-US" altLang="ja-JP" dirty="0">
              <a:solidFill>
                <a:srgbClr val="00B0F0"/>
              </a:solidFill>
            </a:endParaRPr>
          </a:p>
          <a:p>
            <a:r>
              <a:rPr lang="ja-JP" altLang="en-US" dirty="0"/>
              <a:t>　</a:t>
            </a:r>
            <a:r>
              <a:rPr lang="ja-JP" altLang="en-US" dirty="0">
                <a:solidFill>
                  <a:schemeClr val="tx1"/>
                </a:solidFill>
              </a:rPr>
              <a:t>新クラブの設立、ロータリーの公共イメージ、ロータリーの価値を確認する</a:t>
            </a:r>
            <a:endParaRPr lang="en-US" altLang="ja-JP" dirty="0">
              <a:solidFill>
                <a:schemeClr val="tx1"/>
              </a:solidFill>
            </a:endParaRPr>
          </a:p>
          <a:p>
            <a:r>
              <a:rPr lang="ja-JP" altLang="en-US" dirty="0">
                <a:solidFill>
                  <a:schemeClr val="tx1"/>
                </a:solidFill>
              </a:rPr>
              <a:t>　等のセッションを実施</a:t>
            </a:r>
            <a:endParaRPr lang="en-US" altLang="ja-JP" dirty="0">
              <a:solidFill>
                <a:schemeClr val="tx1"/>
              </a:solidFill>
            </a:endParaRPr>
          </a:p>
          <a:p>
            <a:r>
              <a:rPr lang="en-US" altLang="ja-JP" b="1" dirty="0">
                <a:solidFill>
                  <a:srgbClr val="00B0F0"/>
                </a:solidFill>
              </a:rPr>
              <a:t>3.</a:t>
            </a:r>
            <a:r>
              <a:rPr kumimoji="1" lang="ja-JP" altLang="en-US" b="1" dirty="0">
                <a:solidFill>
                  <a:srgbClr val="00B0F0"/>
                </a:solidFill>
              </a:rPr>
              <a:t>協議会コホートプロブラム </a:t>
            </a:r>
            <a:endParaRPr lang="en-US" altLang="ja-JP" b="1" dirty="0">
              <a:solidFill>
                <a:srgbClr val="00B0F0"/>
              </a:solidFill>
            </a:endParaRPr>
          </a:p>
          <a:p>
            <a:r>
              <a:rPr lang="ja-JP" altLang="en-US" dirty="0"/>
              <a:t>　</a:t>
            </a:r>
            <a:r>
              <a:rPr lang="ja-JP" altLang="en-US" sz="2000" dirty="0">
                <a:solidFill>
                  <a:srgbClr val="FF0000"/>
                </a:solidFill>
              </a:rPr>
              <a:t>今回初の試みとして</a:t>
            </a:r>
            <a:r>
              <a:rPr lang="ja-JP" altLang="en-US" sz="2000" dirty="0">
                <a:solidFill>
                  <a:schemeClr val="tx1"/>
                </a:solidFill>
              </a:rPr>
              <a:t>、全ての</a:t>
            </a:r>
            <a:r>
              <a:rPr lang="en-US" altLang="ja-JP" sz="2000" dirty="0">
                <a:solidFill>
                  <a:schemeClr val="tx1"/>
                </a:solidFill>
              </a:rPr>
              <a:t>DGE</a:t>
            </a:r>
            <a:r>
              <a:rPr lang="ja-JP" altLang="en-US" sz="2000" dirty="0">
                <a:solidFill>
                  <a:schemeClr val="tx1"/>
                </a:solidFill>
              </a:rPr>
              <a:t>が国際的なコホート（</a:t>
            </a:r>
            <a:r>
              <a:rPr lang="en-US" altLang="ja-JP" sz="2000" dirty="0">
                <a:solidFill>
                  <a:schemeClr val="tx1"/>
                </a:solidFill>
              </a:rPr>
              <a:t>5</a:t>
            </a:r>
            <a:r>
              <a:rPr lang="ja-JP" altLang="en-US" sz="2000" dirty="0">
                <a:solidFill>
                  <a:schemeClr val="tx1"/>
                </a:solidFill>
              </a:rPr>
              <a:t>～</a:t>
            </a:r>
            <a:r>
              <a:rPr lang="en-US" altLang="ja-JP" sz="2000" dirty="0">
                <a:solidFill>
                  <a:schemeClr val="tx1"/>
                </a:solidFill>
              </a:rPr>
              <a:t>6</a:t>
            </a:r>
            <a:r>
              <a:rPr lang="ja-JP" altLang="en-US" sz="2000" dirty="0">
                <a:solidFill>
                  <a:schemeClr val="tx1"/>
                </a:solidFill>
              </a:rPr>
              <a:t>人のグループ）に分け</a:t>
            </a:r>
            <a:endParaRPr lang="en-US" altLang="ja-JP" sz="2000" dirty="0">
              <a:solidFill>
                <a:schemeClr val="tx1"/>
              </a:solidFill>
            </a:endParaRPr>
          </a:p>
          <a:p>
            <a:r>
              <a:rPr lang="ja-JP" altLang="en-US" sz="2000" dirty="0">
                <a:solidFill>
                  <a:schemeClr val="tx1"/>
                </a:solidFill>
              </a:rPr>
              <a:t>　話し合いをする。私は日本</a:t>
            </a:r>
            <a:r>
              <a:rPr lang="en-US" altLang="ja-JP" sz="2000" dirty="0">
                <a:solidFill>
                  <a:schemeClr val="tx1"/>
                </a:solidFill>
              </a:rPr>
              <a:t>DGE</a:t>
            </a:r>
            <a:r>
              <a:rPr lang="ja-JP" altLang="en-US" sz="2000" dirty="0">
                <a:solidFill>
                  <a:schemeClr val="tx1"/>
                </a:solidFill>
              </a:rPr>
              <a:t>＋パートナー、アメリカ、オーストラリア＋パート</a:t>
            </a:r>
            <a:endParaRPr lang="en-US" altLang="ja-JP" sz="2000" dirty="0">
              <a:solidFill>
                <a:schemeClr val="tx1"/>
              </a:solidFill>
            </a:endParaRPr>
          </a:p>
          <a:p>
            <a:r>
              <a:rPr lang="ja-JP" altLang="en-US" sz="2000" dirty="0">
                <a:solidFill>
                  <a:schemeClr val="tx1"/>
                </a:solidFill>
              </a:rPr>
              <a:t>　ナーの計</a:t>
            </a:r>
            <a:r>
              <a:rPr lang="en-US" altLang="ja-JP" sz="2000" dirty="0">
                <a:solidFill>
                  <a:schemeClr val="tx1"/>
                </a:solidFill>
              </a:rPr>
              <a:t>6</a:t>
            </a:r>
            <a:r>
              <a:rPr lang="ja-JP" altLang="en-US" sz="2000" dirty="0">
                <a:solidFill>
                  <a:schemeClr val="tx1"/>
                </a:solidFill>
              </a:rPr>
              <a:t>人でした。</a:t>
            </a:r>
            <a:endParaRPr lang="en-US" altLang="ja-JP" sz="2000" dirty="0">
              <a:solidFill>
                <a:schemeClr val="tx1"/>
              </a:solidFill>
            </a:endParaRPr>
          </a:p>
          <a:p>
            <a:endParaRPr lang="en-US" altLang="ja-JP" dirty="0">
              <a:solidFill>
                <a:schemeClr val="tx1"/>
              </a:solidFill>
            </a:endParaRPr>
          </a:p>
          <a:p>
            <a:endParaRPr lang="en-US" altLang="ja-JP" sz="1800" dirty="0"/>
          </a:p>
          <a:p>
            <a:endParaRPr kumimoji="1" lang="en-US" altLang="ja-JP" sz="1800" dirty="0"/>
          </a:p>
          <a:p>
            <a:endParaRPr kumimoji="1"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389467"/>
            <a:ext cx="8596668" cy="1540933"/>
          </a:xfrm>
        </p:spPr>
        <p:txBody>
          <a:bodyPr>
            <a:normAutofit fontScale="90000"/>
          </a:bodyPr>
          <a:lstStyle/>
          <a:p>
            <a:r>
              <a:rPr kumimoji="1" lang="ja-JP" altLang="en-US" sz="2700" b="1" dirty="0">
                <a:solidFill>
                  <a:srgbClr val="00B0F0"/>
                </a:solidFill>
              </a:rPr>
              <a:t>★２月</a:t>
            </a:r>
            <a:r>
              <a:rPr kumimoji="1" lang="en-US" altLang="ja-JP" sz="2700" b="1" dirty="0">
                <a:solidFill>
                  <a:srgbClr val="00B0F0"/>
                </a:solidFill>
              </a:rPr>
              <a:t>11</a:t>
            </a:r>
            <a:r>
              <a:rPr kumimoji="1" lang="ja-JP" altLang="en-US" sz="2700" b="1" dirty="0">
                <a:solidFill>
                  <a:srgbClr val="00B0F0"/>
                </a:solidFill>
              </a:rPr>
              <a:t>日</a:t>
            </a:r>
            <a:br>
              <a:rPr kumimoji="1" lang="en-US" altLang="ja-JP" sz="2700" b="1" dirty="0">
                <a:solidFill>
                  <a:srgbClr val="00B0F0"/>
                </a:solidFill>
              </a:rPr>
            </a:br>
            <a:r>
              <a:rPr kumimoji="1" lang="ja-JP" altLang="en-US" sz="2200" b="1" dirty="0">
                <a:solidFill>
                  <a:srgbClr val="00B0F0"/>
                </a:solidFill>
              </a:rPr>
              <a:t>〇第３回本会議：「ロータリーでの旅路をより充実させる」</a:t>
            </a:r>
            <a:br>
              <a:rPr kumimoji="1" lang="en-US" altLang="ja-JP" sz="2200" b="1" dirty="0">
                <a:solidFill>
                  <a:srgbClr val="00B0F0"/>
                </a:solidFill>
              </a:rPr>
            </a:br>
            <a:r>
              <a:rPr kumimoji="1" lang="ja-JP" altLang="en-US" sz="2200" b="1" dirty="0">
                <a:solidFill>
                  <a:srgbClr val="00B0F0"/>
                </a:solidFill>
              </a:rPr>
              <a:t>４．クラブでの体験</a:t>
            </a:r>
            <a:r>
              <a:rPr lang="ja-JP" altLang="en-US" sz="2200" dirty="0">
                <a:solidFill>
                  <a:schemeClr val="tx1"/>
                </a:solidFill>
              </a:rPr>
              <a:t>（ＬＦ滝澤功治（第</a:t>
            </a:r>
            <a:r>
              <a:rPr lang="en-US" altLang="ja-JP" sz="2200" dirty="0">
                <a:solidFill>
                  <a:schemeClr val="tx1"/>
                </a:solidFill>
              </a:rPr>
              <a:t>3</a:t>
            </a:r>
            <a:r>
              <a:rPr lang="ja-JP" altLang="en-US" sz="2200" dirty="0">
                <a:solidFill>
                  <a:schemeClr val="tx1"/>
                </a:solidFill>
              </a:rPr>
              <a:t>地域担当））</a:t>
            </a:r>
            <a:br>
              <a:rPr lang="en-US" altLang="ja-JP" sz="2200" dirty="0">
                <a:solidFill>
                  <a:schemeClr val="tx1"/>
                </a:solidFill>
              </a:rPr>
            </a:br>
            <a:r>
              <a:rPr lang="ja-JP" altLang="en-US" sz="2200" dirty="0">
                <a:solidFill>
                  <a:schemeClr val="tx1"/>
                </a:solidFill>
              </a:rPr>
              <a:t>クラブでの体験の測定と向上、最も大切なのは「クラブでの体験」</a:t>
            </a:r>
            <a:br>
              <a:rPr lang="en-US" altLang="ja-JP" sz="2200" dirty="0">
                <a:solidFill>
                  <a:schemeClr val="tx1"/>
                </a:solidFill>
              </a:rPr>
            </a:br>
            <a:r>
              <a:rPr lang="ja-JP" altLang="en-US" sz="2200" dirty="0">
                <a:solidFill>
                  <a:schemeClr val="tx1"/>
                </a:solidFill>
              </a:rPr>
              <a:t>若い世代の人々とともにの項目について実施</a:t>
            </a:r>
            <a:br>
              <a:rPr lang="en-US" altLang="ja-JP" sz="2200" dirty="0">
                <a:solidFill>
                  <a:schemeClr val="tx1"/>
                </a:solidFill>
              </a:rPr>
            </a:br>
            <a:br>
              <a:rPr lang="en-US" altLang="ja-JP" sz="2200" dirty="0">
                <a:solidFill>
                  <a:schemeClr val="tx1"/>
                </a:solidFill>
              </a:rPr>
            </a:br>
            <a:r>
              <a:rPr lang="ja-JP" altLang="en-US" sz="2200" b="1" dirty="0">
                <a:solidFill>
                  <a:srgbClr val="00B0F0"/>
                </a:solidFill>
              </a:rPr>
              <a:t>〇第４回本会議：「リーダーシップを新たな高みへ」</a:t>
            </a:r>
            <a:br>
              <a:rPr lang="en-US" altLang="ja-JP" sz="2200" b="1" dirty="0">
                <a:solidFill>
                  <a:srgbClr val="00B0F0"/>
                </a:solidFill>
              </a:rPr>
            </a:br>
            <a:r>
              <a:rPr lang="ja-JP" altLang="en-US" sz="2200" b="1" dirty="0">
                <a:solidFill>
                  <a:srgbClr val="00B0F0"/>
                </a:solidFill>
              </a:rPr>
              <a:t>５</a:t>
            </a:r>
            <a:r>
              <a:rPr lang="en-US" altLang="ja-JP" sz="2200" b="1" dirty="0">
                <a:solidFill>
                  <a:srgbClr val="00B0F0"/>
                </a:solidFill>
              </a:rPr>
              <a:t>.</a:t>
            </a:r>
            <a:r>
              <a:rPr lang="ja-JP" altLang="en-US" sz="2200" b="1" dirty="0">
                <a:solidFill>
                  <a:srgbClr val="00B0F0"/>
                </a:solidFill>
              </a:rPr>
              <a:t>ワークショップ：インクルージョンのためのコーチング</a:t>
            </a:r>
            <a:br>
              <a:rPr lang="en-US" altLang="ja-JP" sz="2200" b="1" dirty="0">
                <a:solidFill>
                  <a:srgbClr val="00B0F0"/>
                </a:solidFill>
              </a:rPr>
            </a:br>
            <a:r>
              <a:rPr lang="ja-JP" altLang="en-US" sz="2200" dirty="0">
                <a:solidFill>
                  <a:schemeClr val="tx1"/>
                </a:solidFill>
              </a:rPr>
              <a:t>チーム８人～</a:t>
            </a:r>
            <a:r>
              <a:rPr lang="en-US" altLang="ja-JP" sz="2200" dirty="0">
                <a:solidFill>
                  <a:schemeClr val="tx1"/>
                </a:solidFill>
              </a:rPr>
              <a:t>10</a:t>
            </a:r>
            <a:r>
              <a:rPr lang="ja-JP" altLang="en-US" sz="2200" dirty="0">
                <a:solidFill>
                  <a:schemeClr val="tx1"/>
                </a:solidFill>
              </a:rPr>
              <a:t>人でのアクティブティ</a:t>
            </a:r>
            <a:br>
              <a:rPr lang="en-US" altLang="ja-JP" sz="2200" dirty="0">
                <a:solidFill>
                  <a:schemeClr val="tx1"/>
                </a:solidFill>
              </a:rPr>
            </a:br>
            <a:r>
              <a:rPr lang="ja-JP" altLang="en-US" sz="2200" dirty="0">
                <a:solidFill>
                  <a:schemeClr val="tx1"/>
                </a:solidFill>
              </a:rPr>
              <a:t>　スパゲッティ、セロテープ、紐を使用し高いタワーを組み、一番上にマシュマロを支えることが出来るか？</a:t>
            </a:r>
            <a:br>
              <a:rPr lang="en-US" altLang="ja-JP" sz="2200" dirty="0">
                <a:solidFill>
                  <a:schemeClr val="tx1"/>
                </a:solidFill>
              </a:rPr>
            </a:br>
            <a:r>
              <a:rPr lang="ja-JP" altLang="en-US" sz="2200" dirty="0">
                <a:solidFill>
                  <a:schemeClr val="tx1"/>
                </a:solidFill>
              </a:rPr>
              <a:t>　適材、適所とリーダ</a:t>
            </a:r>
            <a:r>
              <a:rPr lang="en-US" altLang="ja-JP" sz="2200" dirty="0">
                <a:solidFill>
                  <a:schemeClr val="tx1"/>
                </a:solidFill>
              </a:rPr>
              <a:t>―</a:t>
            </a:r>
            <a:r>
              <a:rPr lang="ja-JP" altLang="en-US" sz="2200" dirty="0">
                <a:solidFill>
                  <a:schemeClr val="tx1"/>
                </a:solidFill>
              </a:rPr>
              <a:t>シップスキルを学ぶ</a:t>
            </a:r>
            <a:br>
              <a:rPr lang="en-US" altLang="ja-JP" sz="2200" dirty="0">
                <a:solidFill>
                  <a:schemeClr val="tx1"/>
                </a:solidFill>
              </a:rPr>
            </a:br>
            <a:br>
              <a:rPr lang="en-US" altLang="ja-JP" sz="2200" dirty="0">
                <a:solidFill>
                  <a:schemeClr val="tx1"/>
                </a:solidFill>
              </a:rPr>
            </a:br>
            <a:r>
              <a:rPr kumimoji="1" lang="ja-JP" altLang="en-US" sz="2700" b="1" dirty="0">
                <a:solidFill>
                  <a:srgbClr val="00B0F0"/>
                </a:solidFill>
              </a:rPr>
              <a:t>★２月</a:t>
            </a:r>
            <a:r>
              <a:rPr kumimoji="1" lang="en-US" altLang="ja-JP" sz="2700" b="1" dirty="0">
                <a:solidFill>
                  <a:srgbClr val="00B0F0"/>
                </a:solidFill>
              </a:rPr>
              <a:t>12</a:t>
            </a:r>
            <a:r>
              <a:rPr kumimoji="1" lang="ja-JP" altLang="en-US" sz="2700" b="1" dirty="0">
                <a:solidFill>
                  <a:srgbClr val="00B0F0"/>
                </a:solidFill>
              </a:rPr>
              <a:t>日</a:t>
            </a:r>
            <a:br>
              <a:rPr lang="en-US" altLang="ja-JP" sz="2700" b="1" dirty="0">
                <a:solidFill>
                  <a:schemeClr val="tx1"/>
                </a:solidFill>
              </a:rPr>
            </a:br>
            <a:r>
              <a:rPr lang="ja-JP" altLang="en-US" sz="2200" dirty="0">
                <a:solidFill>
                  <a:schemeClr val="tx1"/>
                </a:solidFill>
              </a:rPr>
              <a:t>〇第５回本会議：「ロータリーのインパクトを知る」</a:t>
            </a:r>
            <a:br>
              <a:rPr lang="en-US" altLang="ja-JP" sz="2200" dirty="0">
                <a:solidFill>
                  <a:schemeClr val="tx1"/>
                </a:solidFill>
              </a:rPr>
            </a:br>
            <a:r>
              <a:rPr lang="ja-JP" altLang="en-US" sz="2200" b="1" dirty="0">
                <a:solidFill>
                  <a:srgbClr val="00B0F0"/>
                </a:solidFill>
              </a:rPr>
              <a:t>６．奉仕のインパクト</a:t>
            </a:r>
            <a:r>
              <a:rPr lang="ja-JP" altLang="en-US" sz="2200" dirty="0">
                <a:solidFill>
                  <a:schemeClr val="tx1"/>
                </a:solidFill>
              </a:rPr>
              <a:t>（</a:t>
            </a:r>
            <a:r>
              <a:rPr lang="en-US" altLang="ja-JP" sz="2200" dirty="0">
                <a:solidFill>
                  <a:schemeClr val="tx1"/>
                </a:solidFill>
              </a:rPr>
              <a:t>ANNA KONIG</a:t>
            </a:r>
            <a:r>
              <a:rPr lang="ja-JP" altLang="en-US" sz="2200" dirty="0">
                <a:solidFill>
                  <a:schemeClr val="tx1"/>
                </a:solidFill>
              </a:rPr>
              <a:t>）</a:t>
            </a:r>
            <a:br>
              <a:rPr lang="en-US" altLang="ja-JP" sz="2200" dirty="0">
                <a:solidFill>
                  <a:schemeClr val="tx1"/>
                </a:solidFill>
              </a:rPr>
            </a:br>
            <a:r>
              <a:rPr lang="ja-JP" altLang="en-US" sz="2200" dirty="0">
                <a:solidFill>
                  <a:schemeClr val="tx1"/>
                </a:solidFill>
              </a:rPr>
              <a:t>　日本人</a:t>
            </a:r>
            <a:r>
              <a:rPr lang="en-US" altLang="ja-JP" sz="2200" dirty="0">
                <a:solidFill>
                  <a:schemeClr val="tx1"/>
                </a:solidFill>
              </a:rPr>
              <a:t>12</a:t>
            </a:r>
            <a:r>
              <a:rPr lang="ja-JP" altLang="en-US" sz="2200" dirty="0">
                <a:solidFill>
                  <a:schemeClr val="tx1"/>
                </a:solidFill>
              </a:rPr>
              <a:t>人、外国人</a:t>
            </a:r>
            <a:r>
              <a:rPr lang="en-US" altLang="ja-JP" sz="2200" dirty="0">
                <a:solidFill>
                  <a:schemeClr val="tx1"/>
                </a:solidFill>
              </a:rPr>
              <a:t>8</a:t>
            </a:r>
            <a:r>
              <a:rPr lang="ja-JP" altLang="en-US" sz="2200" dirty="0">
                <a:solidFill>
                  <a:schemeClr val="tx1"/>
                </a:solidFill>
              </a:rPr>
              <a:t>人の混合でのセッション</a:t>
            </a:r>
            <a:r>
              <a:rPr lang="en-US" altLang="ja-JP" sz="2200" dirty="0">
                <a:solidFill>
                  <a:schemeClr val="tx1"/>
                </a:solidFill>
              </a:rPr>
              <a:t>	</a:t>
            </a:r>
            <a:r>
              <a:rPr lang="ja-JP" altLang="en-US" sz="2200" dirty="0">
                <a:solidFill>
                  <a:schemeClr val="tx1"/>
                </a:solidFill>
              </a:rPr>
              <a:t>（同時通訳あり）</a:t>
            </a:r>
            <a:br>
              <a:rPr lang="en-US" altLang="ja-JP" sz="2200" dirty="0">
                <a:solidFill>
                  <a:schemeClr val="tx1"/>
                </a:solidFill>
              </a:rPr>
            </a:br>
            <a:r>
              <a:rPr lang="ja-JP" altLang="en-US" sz="2200" dirty="0">
                <a:solidFill>
                  <a:schemeClr val="tx1"/>
                </a:solidFill>
              </a:rPr>
              <a:t>　地域社会調査の実施、チームの構築とパートナーの育成、インパクトの</a:t>
            </a:r>
            <a:br>
              <a:rPr lang="en-US" altLang="ja-JP" sz="2200" dirty="0">
                <a:solidFill>
                  <a:schemeClr val="tx1"/>
                </a:solidFill>
              </a:rPr>
            </a:br>
            <a:r>
              <a:rPr lang="ja-JP" altLang="en-US" sz="2200" dirty="0">
                <a:solidFill>
                  <a:schemeClr val="tx1"/>
                </a:solidFill>
              </a:rPr>
              <a:t>　測定等例を参考にセッション</a:t>
            </a:r>
            <a:br>
              <a:rPr lang="en-US" altLang="ja-JP" sz="2200" dirty="0">
                <a:solidFill>
                  <a:schemeClr val="tx1"/>
                </a:solidFill>
              </a:rPr>
            </a:br>
            <a:r>
              <a:rPr lang="ja-JP" altLang="en-US" sz="2200" dirty="0">
                <a:solidFill>
                  <a:schemeClr val="tx1"/>
                </a:solidFill>
              </a:rPr>
              <a:t>　　</a:t>
            </a:r>
            <a:r>
              <a:rPr lang="en-US" altLang="ja-JP" sz="2200" dirty="0">
                <a:solidFill>
                  <a:srgbClr val="FF0000"/>
                </a:solidFill>
              </a:rPr>
              <a:t>※</a:t>
            </a:r>
            <a:r>
              <a:rPr lang="ja-JP" altLang="en-US" sz="2200" dirty="0">
                <a:solidFill>
                  <a:srgbClr val="FF0000"/>
                </a:solidFill>
              </a:rPr>
              <a:t>外国勢に圧倒されました！！</a:t>
            </a:r>
            <a:br>
              <a:rPr lang="en-US" altLang="ja-JP" sz="2200" dirty="0">
                <a:solidFill>
                  <a:srgbClr val="FF0000"/>
                </a:solidFill>
              </a:rPr>
            </a:br>
            <a:br>
              <a:rPr lang="en-US" altLang="ja-JP" sz="2200" dirty="0">
                <a:solidFill>
                  <a:schemeClr val="tx1"/>
                </a:solidFill>
              </a:rPr>
            </a:br>
            <a:r>
              <a:rPr lang="ja-JP" altLang="en-US" sz="2200" dirty="0">
                <a:solidFill>
                  <a:schemeClr val="tx1"/>
                </a:solidFill>
              </a:rPr>
              <a:t>　</a:t>
            </a:r>
            <a:br>
              <a:rPr lang="en-US" altLang="ja-JP" sz="2200" dirty="0">
                <a:solidFill>
                  <a:schemeClr val="tx1"/>
                </a:solidFill>
              </a:rPr>
            </a:br>
            <a:r>
              <a:rPr lang="ja-JP" altLang="en-US" sz="2200" dirty="0">
                <a:solidFill>
                  <a:schemeClr val="tx1"/>
                </a:solidFill>
              </a:rPr>
              <a:t> </a:t>
            </a:r>
            <a:br>
              <a:rPr kumimoji="1" lang="en-US" altLang="ja-JP" sz="2200" dirty="0">
                <a:solidFill>
                  <a:srgbClr val="00B0F0"/>
                </a:solidFill>
              </a:rPr>
            </a:br>
            <a:br>
              <a:rPr kumimoji="1" lang="en-US" altLang="ja-JP" sz="2400" dirty="0">
                <a:solidFill>
                  <a:srgbClr val="00B0F0"/>
                </a:solidFill>
              </a:rPr>
            </a:br>
            <a:r>
              <a:rPr lang="ja-JP" altLang="en-US" sz="2000" dirty="0">
                <a:solidFill>
                  <a:srgbClr val="00B0F0"/>
                </a:solidFill>
              </a:rPr>
              <a:t>　</a:t>
            </a:r>
            <a:r>
              <a:rPr kumimoji="1" lang="ja-JP" altLang="en-US" sz="2400" dirty="0">
                <a:solidFill>
                  <a:srgbClr val="00B0F0"/>
                </a:solidFill>
              </a:rPr>
              <a:t>　</a:t>
            </a:r>
            <a:br>
              <a:rPr kumimoji="1" lang="en-US" altLang="ja-JP" sz="2400" dirty="0">
                <a:solidFill>
                  <a:srgbClr val="00B0F0"/>
                </a:solidFill>
              </a:rPr>
            </a:br>
            <a:endParaRPr kumimoji="1" lang="ja-JP" altLang="en-US" sz="2400" dirty="0">
              <a:solidFill>
                <a:srgbClr val="00B0F0"/>
              </a:solidFill>
            </a:endParaRPr>
          </a:p>
        </p:txBody>
      </p:sp>
      <p:sp>
        <p:nvSpPr>
          <p:cNvPr id="3" name="コンテンツ プレースホルダー 2"/>
          <p:cNvSpPr>
            <a:spLocks noGrp="1"/>
          </p:cNvSpPr>
          <p:nvPr>
            <p:ph idx="1"/>
          </p:nvPr>
        </p:nvSpPr>
        <p:spPr>
          <a:xfrm flipV="1">
            <a:off x="762000" y="6041362"/>
            <a:ext cx="8512002" cy="427171"/>
          </a:xfrm>
        </p:spPr>
        <p:txBody>
          <a:bodyPr>
            <a:normAutofit/>
          </a:bodyPr>
          <a:lstStyle/>
          <a:p>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097" y="645814"/>
            <a:ext cx="8878217" cy="575388"/>
          </a:xfrm>
        </p:spPr>
        <p:txBody>
          <a:bodyPr>
            <a:normAutofit fontScale="90000"/>
          </a:bodyPr>
          <a:lstStyle/>
          <a:p>
            <a:r>
              <a:rPr lang="ja-JP" altLang="en-US" sz="2200" b="1" dirty="0">
                <a:solidFill>
                  <a:srgbClr val="00B0F0"/>
                </a:solidFill>
              </a:rPr>
              <a:t>〇第６回本会議：「グローバルに行動し、地元地域を活性化する」</a:t>
            </a:r>
            <a:br>
              <a:rPr lang="en-US" altLang="ja-JP" sz="2200" b="1" dirty="0">
                <a:solidFill>
                  <a:srgbClr val="00B0F0"/>
                </a:solidFill>
              </a:rPr>
            </a:br>
            <a:r>
              <a:rPr lang="ja-JP" altLang="en-US" sz="2200" b="1" dirty="0">
                <a:solidFill>
                  <a:srgbClr val="00B0F0"/>
                </a:solidFill>
              </a:rPr>
              <a:t>７．世界でよいことをしよう</a:t>
            </a:r>
            <a:r>
              <a:rPr lang="ja-JP" altLang="en-US" sz="2200" dirty="0">
                <a:solidFill>
                  <a:schemeClr val="tx1"/>
                </a:solidFill>
              </a:rPr>
              <a:t>（ＬＦ久木佐知子（第</a:t>
            </a:r>
            <a:r>
              <a:rPr lang="en-US" altLang="ja-JP" sz="2200" dirty="0">
                <a:solidFill>
                  <a:schemeClr val="tx1"/>
                </a:solidFill>
              </a:rPr>
              <a:t>1</a:t>
            </a:r>
            <a:r>
              <a:rPr lang="ja-JP" altLang="en-US" sz="2200" dirty="0">
                <a:solidFill>
                  <a:schemeClr val="tx1"/>
                </a:solidFill>
              </a:rPr>
              <a:t>地域担当））</a:t>
            </a:r>
            <a:br>
              <a:rPr lang="en-US" altLang="ja-JP" sz="2200" dirty="0">
                <a:solidFill>
                  <a:schemeClr val="tx1"/>
                </a:solidFill>
              </a:rPr>
            </a:br>
            <a:r>
              <a:rPr lang="ja-JP" altLang="en-US" sz="2200" dirty="0">
                <a:solidFill>
                  <a:schemeClr val="tx1"/>
                </a:solidFill>
              </a:rPr>
              <a:t>ポリオ根絶におけるロータリーの役割</a:t>
            </a:r>
            <a:br>
              <a:rPr lang="en-US" altLang="ja-JP" sz="2200" dirty="0">
                <a:solidFill>
                  <a:schemeClr val="tx1"/>
                </a:solidFill>
              </a:rPr>
            </a:br>
            <a:r>
              <a:rPr lang="ja-JP" altLang="en-US" sz="2200" dirty="0">
                <a:solidFill>
                  <a:schemeClr val="tx1"/>
                </a:solidFill>
              </a:rPr>
              <a:t>成功に向けた計画を立てる：</a:t>
            </a:r>
            <a:r>
              <a:rPr lang="en-US" altLang="ja-JP" sz="2200" dirty="0">
                <a:solidFill>
                  <a:schemeClr val="tx1"/>
                </a:solidFill>
              </a:rPr>
              <a:t>DDF</a:t>
            </a:r>
            <a:r>
              <a:rPr lang="ja-JP" altLang="en-US" sz="2200" dirty="0">
                <a:solidFill>
                  <a:schemeClr val="tx1"/>
                </a:solidFill>
              </a:rPr>
              <a:t>、話し合いのための質問、奉仕のための資金の各項目についてセッション実施</a:t>
            </a:r>
            <a:br>
              <a:rPr lang="en-US" altLang="ja-JP" sz="2200" dirty="0">
                <a:solidFill>
                  <a:schemeClr val="tx1"/>
                </a:solidFill>
              </a:rPr>
            </a:br>
            <a:br>
              <a:rPr lang="en-US" altLang="ja-JP" sz="2200" dirty="0">
                <a:solidFill>
                  <a:schemeClr val="tx1"/>
                </a:solidFill>
              </a:rPr>
            </a:br>
            <a:r>
              <a:rPr kumimoji="1" lang="ja-JP" altLang="en-US" sz="2400" b="1" dirty="0">
                <a:solidFill>
                  <a:srgbClr val="00B0F0"/>
                </a:solidFill>
              </a:rPr>
              <a:t>★２月</a:t>
            </a:r>
            <a:r>
              <a:rPr kumimoji="1" lang="en-US" altLang="ja-JP" sz="2400" b="1" dirty="0">
                <a:solidFill>
                  <a:srgbClr val="00B0F0"/>
                </a:solidFill>
              </a:rPr>
              <a:t>13</a:t>
            </a:r>
            <a:r>
              <a:rPr kumimoji="1" lang="ja-JP" altLang="en-US" sz="2400" b="1" dirty="0">
                <a:solidFill>
                  <a:srgbClr val="00B0F0"/>
                </a:solidFill>
              </a:rPr>
              <a:t>日</a:t>
            </a:r>
            <a:br>
              <a:rPr kumimoji="1" lang="en-US" altLang="ja-JP" sz="2400" b="1" dirty="0">
                <a:solidFill>
                  <a:srgbClr val="00B0F0"/>
                </a:solidFill>
              </a:rPr>
            </a:br>
            <a:r>
              <a:rPr kumimoji="1" lang="ja-JP" altLang="en-US" sz="2200" b="1" dirty="0">
                <a:solidFill>
                  <a:srgbClr val="00B0F0"/>
                </a:solidFill>
              </a:rPr>
              <a:t>〇第</a:t>
            </a:r>
            <a:r>
              <a:rPr kumimoji="1" lang="en-US" altLang="ja-JP" sz="2200" b="1" dirty="0">
                <a:solidFill>
                  <a:srgbClr val="00B0F0"/>
                </a:solidFill>
              </a:rPr>
              <a:t>7</a:t>
            </a:r>
            <a:r>
              <a:rPr kumimoji="1" lang="ja-JP" altLang="en-US" sz="2200" b="1" dirty="0">
                <a:solidFill>
                  <a:srgbClr val="00B0F0"/>
                </a:solidFill>
              </a:rPr>
              <a:t>回本会議：「困難な道を乗り越える」</a:t>
            </a:r>
            <a:br>
              <a:rPr kumimoji="1" lang="en-US" altLang="ja-JP" sz="2200" b="1" dirty="0">
                <a:solidFill>
                  <a:srgbClr val="00B0F0"/>
                </a:solidFill>
              </a:rPr>
            </a:br>
            <a:r>
              <a:rPr kumimoji="1" lang="ja-JP" altLang="en-US" sz="2200" b="1" dirty="0">
                <a:solidFill>
                  <a:srgbClr val="00B0F0"/>
                </a:solidFill>
              </a:rPr>
              <a:t>８．</a:t>
            </a:r>
            <a:r>
              <a:rPr lang="ja-JP" altLang="en-US" sz="2200" b="1" dirty="0">
                <a:solidFill>
                  <a:srgbClr val="00B0F0"/>
                </a:solidFill>
              </a:rPr>
              <a:t>ＣＤＳからの地域支援</a:t>
            </a:r>
            <a:r>
              <a:rPr lang="ja-JP" altLang="en-US" sz="2200" dirty="0">
                <a:solidFill>
                  <a:schemeClr val="tx1"/>
                </a:solidFill>
              </a:rPr>
              <a:t>（クラブ・地区支援室担当縄田　怜）</a:t>
            </a:r>
            <a:br>
              <a:rPr lang="en-US" altLang="ja-JP" sz="2200" dirty="0">
                <a:solidFill>
                  <a:schemeClr val="tx1"/>
                </a:solidFill>
              </a:rPr>
            </a:br>
            <a:r>
              <a:rPr lang="ja-JP" altLang="en-US" sz="2200" dirty="0">
                <a:solidFill>
                  <a:schemeClr val="tx1"/>
                </a:solidFill>
              </a:rPr>
              <a:t>地区ガバナー配分予算のスケジュール地区の年次財務表及び財務報告書</a:t>
            </a:r>
            <a:br>
              <a:rPr lang="en-US" altLang="ja-JP" sz="2200" dirty="0">
                <a:solidFill>
                  <a:schemeClr val="tx1"/>
                </a:solidFill>
              </a:rPr>
            </a:br>
            <a:r>
              <a:rPr lang="ja-JP" altLang="en-US" sz="2200" dirty="0">
                <a:solidFill>
                  <a:schemeClr val="tx1"/>
                </a:solidFill>
              </a:rPr>
              <a:t>　</a:t>
            </a:r>
            <a:r>
              <a:rPr lang="en-US" altLang="ja-JP" sz="2200" dirty="0">
                <a:solidFill>
                  <a:srgbClr val="FF0000"/>
                </a:solidFill>
              </a:rPr>
              <a:t>※</a:t>
            </a:r>
            <a:r>
              <a:rPr lang="ja-JP" altLang="en-US" sz="2200" dirty="0">
                <a:solidFill>
                  <a:srgbClr val="FF0000"/>
                </a:solidFill>
              </a:rPr>
              <a:t>以上担当者からの説明及び報告</a:t>
            </a:r>
            <a:br>
              <a:rPr lang="en-US" altLang="ja-JP" sz="2200" dirty="0">
                <a:solidFill>
                  <a:srgbClr val="FF0000"/>
                </a:solidFill>
              </a:rPr>
            </a:br>
            <a:r>
              <a:rPr lang="ja-JP" altLang="en-US" sz="2200" dirty="0">
                <a:solidFill>
                  <a:schemeClr val="tx1"/>
                </a:solidFill>
              </a:rPr>
              <a:t>ガバナーの役割と責務：一般的な課題を各種シナリオをもとにセッション</a:t>
            </a:r>
            <a:br>
              <a:rPr lang="en-US" altLang="ja-JP" sz="2200" dirty="0">
                <a:solidFill>
                  <a:schemeClr val="tx1"/>
                </a:solidFill>
              </a:rPr>
            </a:br>
            <a:br>
              <a:rPr lang="en-US" altLang="ja-JP" sz="2000" dirty="0">
                <a:solidFill>
                  <a:schemeClr val="tx1"/>
                </a:solidFill>
              </a:rPr>
            </a:br>
            <a:r>
              <a:rPr lang="ja-JP" altLang="en-US" sz="2200" b="1" dirty="0">
                <a:solidFill>
                  <a:srgbClr val="00B0F0"/>
                </a:solidFill>
              </a:rPr>
              <a:t>９．次年度に向けて</a:t>
            </a:r>
            <a:r>
              <a:rPr lang="ja-JP" altLang="en-US" sz="2200" dirty="0">
                <a:solidFill>
                  <a:schemeClr val="tx1"/>
                </a:solidFill>
              </a:rPr>
              <a:t>（ＬＦ滝澤功治（第</a:t>
            </a:r>
            <a:r>
              <a:rPr lang="en-US" altLang="ja-JP" sz="2200" dirty="0">
                <a:solidFill>
                  <a:schemeClr val="tx1"/>
                </a:solidFill>
              </a:rPr>
              <a:t>3</a:t>
            </a:r>
            <a:r>
              <a:rPr lang="ja-JP" altLang="en-US" sz="2200" dirty="0">
                <a:solidFill>
                  <a:schemeClr val="tx1"/>
                </a:solidFill>
              </a:rPr>
              <a:t>地域担当））</a:t>
            </a:r>
            <a:br>
              <a:rPr lang="en-US" altLang="ja-JP" sz="2200" dirty="0">
                <a:solidFill>
                  <a:schemeClr val="tx1"/>
                </a:solidFill>
              </a:rPr>
            </a:br>
            <a:r>
              <a:rPr lang="ja-JP" altLang="en-US" sz="2200" dirty="0">
                <a:solidFill>
                  <a:schemeClr val="tx1"/>
                </a:solidFill>
              </a:rPr>
              <a:t>協議会での経験を振り返る、次年度に向けて、次年度の計画を立てる</a:t>
            </a:r>
            <a:br>
              <a:rPr lang="en-US" altLang="ja-JP" sz="2200" dirty="0">
                <a:solidFill>
                  <a:schemeClr val="tx1"/>
                </a:solidFill>
              </a:rPr>
            </a:br>
            <a:br>
              <a:rPr lang="en-US" altLang="ja-JP" sz="2200" dirty="0">
                <a:solidFill>
                  <a:schemeClr val="tx1"/>
                </a:solidFill>
              </a:rPr>
            </a:br>
            <a:r>
              <a:rPr lang="en-US" altLang="ja-JP" sz="2200" b="1" dirty="0">
                <a:solidFill>
                  <a:srgbClr val="00B0F0"/>
                </a:solidFill>
              </a:rPr>
              <a:t>10</a:t>
            </a:r>
            <a:r>
              <a:rPr lang="ja-JP" altLang="en-US" sz="2200" b="1" dirty="0">
                <a:solidFill>
                  <a:srgbClr val="00B0F0"/>
                </a:solidFill>
              </a:rPr>
              <a:t>．ロータリーシニアリーダーとの地域セッション</a:t>
            </a:r>
            <a:br>
              <a:rPr lang="en-US" altLang="ja-JP" sz="2700" b="1" dirty="0">
                <a:solidFill>
                  <a:srgbClr val="00B0F0"/>
                </a:solidFill>
              </a:rPr>
            </a:br>
            <a:r>
              <a:rPr lang="ja-JP" altLang="en-US" sz="2200" dirty="0">
                <a:solidFill>
                  <a:schemeClr val="tx1"/>
                </a:solidFill>
              </a:rPr>
              <a:t>日本</a:t>
            </a:r>
            <a:r>
              <a:rPr lang="en-US" altLang="ja-JP" sz="2200" dirty="0">
                <a:solidFill>
                  <a:schemeClr val="tx1"/>
                </a:solidFill>
              </a:rPr>
              <a:t>DGE </a:t>
            </a:r>
            <a:r>
              <a:rPr lang="ja-JP" altLang="en-US" sz="2200" dirty="0">
                <a:solidFill>
                  <a:schemeClr val="tx1"/>
                </a:solidFill>
              </a:rPr>
              <a:t>及びパートナー合同で水野ＲＩ理事進行による意見交換会</a:t>
            </a:r>
            <a:br>
              <a:rPr lang="en-US" altLang="ja-JP" sz="2200" dirty="0">
                <a:solidFill>
                  <a:schemeClr val="tx1"/>
                </a:solidFill>
              </a:rPr>
            </a:br>
            <a:r>
              <a:rPr lang="ja-JP" altLang="en-US" sz="2200" dirty="0">
                <a:solidFill>
                  <a:schemeClr val="tx1"/>
                </a:solidFill>
              </a:rPr>
              <a:t>積極的に意見を述べた方はいつも通り！</a:t>
            </a:r>
            <a:br>
              <a:rPr lang="en-US" altLang="ja-JP" sz="2700" b="1" dirty="0">
                <a:solidFill>
                  <a:srgbClr val="00B0F0"/>
                </a:solidFill>
              </a:rPr>
            </a:br>
            <a:br>
              <a:rPr lang="en-US" altLang="ja-JP" sz="2400" dirty="0">
                <a:solidFill>
                  <a:schemeClr val="tx1"/>
                </a:solidFill>
              </a:rPr>
            </a:br>
            <a:br>
              <a:rPr lang="en-US" altLang="ja-JP" sz="2400" dirty="0">
                <a:solidFill>
                  <a:schemeClr val="tx1"/>
                </a:solidFill>
              </a:rPr>
            </a:br>
            <a:br>
              <a:rPr lang="en-US" altLang="ja-JP" sz="2400" dirty="0">
                <a:solidFill>
                  <a:schemeClr val="tx1"/>
                </a:solidFill>
              </a:rPr>
            </a:br>
            <a:endParaRPr lang="ja-JP" altLang="en-US" sz="2400" dirty="0">
              <a:solidFill>
                <a:srgbClr val="00B0F0"/>
              </a:solidFill>
            </a:endParaRPr>
          </a:p>
        </p:txBody>
      </p:sp>
      <p:sp>
        <p:nvSpPr>
          <p:cNvPr id="4" name="テキスト ボックス 3"/>
          <p:cNvSpPr txBox="1"/>
          <p:nvPr/>
        </p:nvSpPr>
        <p:spPr>
          <a:xfrm>
            <a:off x="3044890" y="3105834"/>
            <a:ext cx="6102220" cy="646331"/>
          </a:xfrm>
          <a:prstGeom prst="rect">
            <a:avLst/>
          </a:prstGeom>
          <a:noFill/>
        </p:spPr>
        <p:txBody>
          <a:bodyPr wrap="square">
            <a:spAutoFit/>
          </a:bodyPr>
          <a:lstStyle/>
          <a:p>
            <a:br>
              <a:rPr lang="en-US" altLang="ja-JP" sz="1800" dirty="0">
                <a:solidFill>
                  <a:schemeClr val="tx1"/>
                </a:solidFill>
              </a:rPr>
            </a:br>
            <a:endParaRPr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7867" y="609600"/>
            <a:ext cx="8986135" cy="677333"/>
          </a:xfrm>
        </p:spPr>
        <p:txBody>
          <a:bodyPr>
            <a:normAutofit fontScale="90000"/>
          </a:bodyPr>
          <a:lstStyle/>
          <a:p>
            <a:pPr algn="ctr"/>
            <a:r>
              <a:rPr lang="en-US" altLang="ja-JP" sz="3600" kern="0" dirty="0">
                <a:solidFill>
                  <a:srgbClr val="FF0000"/>
                </a:solidFill>
                <a:effectLst/>
                <a:latin typeface="メイリオ" panose="020B0604030504040204" charset="-128"/>
                <a:ea typeface="游明朝" panose="02020400000000000000" pitchFamily="18" charset="-128"/>
                <a:cs typeface="ＭＳ Ｐゴシック" panose="020B0600070205080204" charset="-128"/>
              </a:rPr>
              <a:t>RI</a:t>
            </a:r>
            <a:r>
              <a:rPr lang="ja-JP" altLang="ja-JP" sz="3600" kern="0" dirty="0">
                <a:solidFill>
                  <a:srgbClr val="FF0000"/>
                </a:solidFill>
                <a:effectLst/>
                <a:latin typeface="游明朝" panose="02020400000000000000" pitchFamily="18" charset="-128"/>
                <a:ea typeface="メイリオ" panose="020B0604030504040204" charset="-128"/>
                <a:cs typeface="ＭＳ Ｐゴシック" panose="020B0600070205080204" charset="-128"/>
              </a:rPr>
              <a:t>次期会長がロータリー会員の力について語る</a:t>
            </a:r>
            <a:r>
              <a:rPr lang="ja-JP" altLang="ja-JP" sz="3600" kern="0" cap="all" dirty="0">
                <a:solidFill>
                  <a:srgbClr val="FF0000"/>
                </a:solidFill>
                <a:effectLst/>
                <a:latin typeface="游明朝" panose="02020400000000000000" pitchFamily="18" charset="-128"/>
                <a:ea typeface="メイリオ" panose="020B0604030504040204" charset="-128"/>
                <a:cs typeface="ＭＳ Ｐゴシック" panose="020B0600070205080204" charset="-128"/>
              </a:rPr>
              <a:t> </a:t>
            </a:r>
            <a:br>
              <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b="1" i="1" dirty="0"/>
          </a:p>
        </p:txBody>
      </p:sp>
      <p:sp>
        <p:nvSpPr>
          <p:cNvPr id="3" name="コンテンツ プレースホルダー 2"/>
          <p:cNvSpPr>
            <a:spLocks noGrp="1"/>
          </p:cNvSpPr>
          <p:nvPr>
            <p:ph idx="1"/>
          </p:nvPr>
        </p:nvSpPr>
        <p:spPr>
          <a:xfrm>
            <a:off x="795866" y="1473201"/>
            <a:ext cx="8478135" cy="4568162"/>
          </a:xfrm>
        </p:spPr>
        <p:txBody>
          <a:bodyPr>
            <a:normAutofit/>
          </a:bodyPr>
          <a:lstStyle/>
          <a:p>
            <a:pPr algn="l"/>
            <a:r>
              <a:rPr lang="ja-JP" altLang="ja-JP" sz="1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国際ロータリーのマリオ・セザール・マルティンス・デ・カマルゴ会長エレクトは、 </a:t>
            </a:r>
            <a:r>
              <a:rPr lang="en-US" altLang="ja-JP" sz="1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2</a:t>
            </a:r>
            <a:r>
              <a:rPr lang="ja-JP" altLang="ja-JP" sz="1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月</a:t>
            </a:r>
            <a:r>
              <a:rPr lang="en-US" altLang="ja-JP" sz="1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10</a:t>
            </a:r>
            <a:r>
              <a:rPr lang="ja-JP" altLang="ja-JP" sz="1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日、米国フロリダ州オーランドで開かれたロータリー国際協議会で、</a:t>
            </a:r>
            <a:r>
              <a:rPr lang="ja-JP" altLang="ja-JP" sz="1800" kern="0" dirty="0">
                <a:solidFill>
                  <a:srgbClr val="FF0000"/>
                </a:solidFill>
                <a:effectLst/>
                <a:latin typeface="游明朝" panose="02020400000000000000" pitchFamily="18" charset="-128"/>
                <a:ea typeface="メイリオ" panose="020B0604030504040204" charset="-128"/>
                <a:cs typeface="ＭＳ Ｐゴシック" panose="020B0600070205080204" charset="-128"/>
              </a:rPr>
              <a:t>「地球上で最も有能なボランティアのチーム」を拡大する計画の概要を示し、成長、奉仕、つながりを大切にして「よいことのために手を取りあおう</a:t>
            </a:r>
            <a:r>
              <a:rPr lang="ja-JP" altLang="ja-JP" sz="1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」と会員に呼びかけました。</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800" kern="0" dirty="0">
                <a:solidFill>
                  <a:srgbClr val="FF0000"/>
                </a:solidFill>
                <a:effectLst/>
                <a:latin typeface="游明朝" panose="02020400000000000000" pitchFamily="18" charset="-128"/>
                <a:ea typeface="メイリオ" panose="020B0604030504040204" charset="-128"/>
                <a:cs typeface="ＭＳ Ｐゴシック" panose="020B0600070205080204" charset="-128"/>
              </a:rPr>
              <a:t>「ロータリーの最大の財産は、その歴史でも、プロジェクトでも、比類のない世界的広がりでもありません。それは会員です」</a:t>
            </a:r>
            <a:r>
              <a:rPr lang="ja-JP" altLang="ja-JP" sz="1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。こう述べた</a:t>
            </a:r>
            <a:r>
              <a:rPr lang="ja-JP" altLang="en-US" kern="0" dirty="0">
                <a:solidFill>
                  <a:srgbClr val="39424A"/>
                </a:solidFill>
                <a:latin typeface="游明朝" panose="02020400000000000000" pitchFamily="18" charset="-128"/>
                <a:ea typeface="メイリオ" panose="020B0604030504040204" charset="-128"/>
                <a:cs typeface="ＭＳ Ｐゴシック" panose="020B0600070205080204" charset="-128"/>
              </a:rPr>
              <a:t>マリオ会長エレクト</a:t>
            </a:r>
            <a:r>
              <a:rPr lang="ja-JP" altLang="ja-JP" sz="1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は、ロータリーのパートナー団体がロータリー会員の「並外れた献身」を称賛したことに触れ、次のように続けました。</a:t>
            </a:r>
            <a:r>
              <a:rPr lang="ja-JP" altLang="ja-JP" sz="1800" kern="0" dirty="0">
                <a:solidFill>
                  <a:srgbClr val="FF0000"/>
                </a:solidFill>
                <a:effectLst/>
                <a:latin typeface="游明朝" panose="02020400000000000000" pitchFamily="18" charset="-128"/>
                <a:ea typeface="メイリオ" panose="020B0604030504040204" charset="-128"/>
                <a:cs typeface="ＭＳ Ｐゴシック" panose="020B0600070205080204" charset="-128"/>
              </a:rPr>
              <a:t>「外部団体からそう認められたことで、ロータリーが世界に与えることのできる最大の贈り物は、その会員であるという私の理解が深まりました」</a:t>
            </a:r>
            <a:endParaRPr lang="ja-JP" altLang="ja-JP" sz="18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kern="0" dirty="0">
                <a:solidFill>
                  <a:srgbClr val="39424A"/>
                </a:solidFill>
                <a:effectLst/>
                <a:ea typeface="メイリオ" panose="020B0604030504040204" charset="-128"/>
                <a:cs typeface="ＭＳ Ｐゴシック" panose="020B0600070205080204" charset="-128"/>
              </a:rPr>
              <a:t>サンパウロ（ブラジル）のサントアンドレ・ロータリークラブに所属するデ・カマルゴ氏は、新たな視点を模索し、世界の地域社会でのロータリーの奉仕を強化することの重要性を強調しました。その上で、</a:t>
            </a:r>
            <a:endParaRPr kumimoji="1"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160867"/>
            <a:ext cx="8596668" cy="1871133"/>
          </a:xfrm>
        </p:spPr>
        <p:txBody>
          <a:bodyPr>
            <a:normAutofit fontScale="90000"/>
          </a:bodyPr>
          <a:lstStyle/>
          <a:p>
            <a:r>
              <a:rPr lang="ja-JP" altLang="ja-JP" sz="20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成長のための「不可欠な</a:t>
            </a:r>
            <a:r>
              <a:rPr lang="en-US" altLang="ja-JP" sz="20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3</a:t>
            </a:r>
            <a:r>
              <a:rPr lang="ja-JP" altLang="ja-JP" sz="20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つの柱」として、革新、継続性、パートナーシップを挙げました</a:t>
            </a:r>
            <a:r>
              <a:rPr lang="ja-JP" altLang="ja-JP" sz="1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b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2000" b="1"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革新しながらも一貫した伝統を築く</a:t>
            </a:r>
            <a:br>
              <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20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世界がいかに急速に変化しているかを指摘した</a:t>
            </a:r>
            <a:r>
              <a:rPr lang="ja-JP" altLang="en-US" sz="2000" kern="0" dirty="0">
                <a:solidFill>
                  <a:srgbClr val="39424A"/>
                </a:solidFill>
                <a:latin typeface="游明朝" panose="02020400000000000000" pitchFamily="18" charset="-128"/>
                <a:ea typeface="メイリオ" panose="020B0604030504040204" charset="-128"/>
                <a:cs typeface="ＭＳ Ｐゴシック" panose="020B0600070205080204" charset="-128"/>
              </a:rPr>
              <a:t>マリオ会長エレクト</a:t>
            </a:r>
            <a:r>
              <a:rPr lang="ja-JP" altLang="ja-JP" sz="20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は革新を呼びかけました。</a:t>
            </a:r>
            <a:br>
              <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20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a:t>
            </a:r>
            <a:r>
              <a:rPr lang="ja-JP" altLang="ja-JP" sz="2000" kern="0" dirty="0">
                <a:solidFill>
                  <a:srgbClr val="FF0000"/>
                </a:solidFill>
                <a:effectLst/>
                <a:latin typeface="游明朝" panose="02020400000000000000" pitchFamily="18" charset="-128"/>
                <a:ea typeface="メイリオ" panose="020B0604030504040204" charset="-128"/>
                <a:cs typeface="ＭＳ Ｐゴシック" panose="020B0600070205080204" charset="-128"/>
              </a:rPr>
              <a:t>テクノロジー、社会の期待、経済状況は常に変化しており</a:t>
            </a:r>
            <a:r>
              <a:rPr lang="ja-JP" altLang="ja-JP" sz="20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a:t>
            </a:r>
            <a:r>
              <a:rPr lang="ja-JP" altLang="ja-JP" sz="2000" kern="0" dirty="0">
                <a:solidFill>
                  <a:srgbClr val="FF0000"/>
                </a:solidFill>
                <a:effectLst/>
                <a:latin typeface="游明朝" panose="02020400000000000000" pitchFamily="18" charset="-128"/>
                <a:ea typeface="メイリオ" panose="020B0604030504040204" charset="-128"/>
                <a:cs typeface="ＭＳ Ｐゴシック" panose="020B0600070205080204" charset="-128"/>
              </a:rPr>
              <a:t>ロータリーもそれに合わせて進化しなければなりません。……革新こそが、変化するこの世界に私たちが適応する手段なのです」</a:t>
            </a:r>
            <a:br>
              <a:rPr lang="ja-JP" altLang="ja-JP" sz="20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sz="2000" dirty="0">
              <a:solidFill>
                <a:srgbClr val="FF0000"/>
              </a:solidFill>
            </a:endParaRPr>
          </a:p>
        </p:txBody>
      </p:sp>
      <p:sp>
        <p:nvSpPr>
          <p:cNvPr id="3" name="コンテンツ プレースホルダー 2"/>
          <p:cNvSpPr>
            <a:spLocks noGrp="1"/>
          </p:cNvSpPr>
          <p:nvPr>
            <p:ph idx="1"/>
          </p:nvPr>
        </p:nvSpPr>
        <p:spPr>
          <a:xfrm>
            <a:off x="677334" y="2688879"/>
            <a:ext cx="8596668" cy="3898188"/>
          </a:xfrm>
        </p:spPr>
        <p:txBody>
          <a:bodyPr>
            <a:normAutofit fontScale="92500" lnSpcReduction="10000"/>
          </a:bodyPr>
          <a:lstStyle/>
          <a:p>
            <a:pPr algn="l"/>
            <a:r>
              <a:rPr lang="ja-JP" altLang="ja-JP" sz="1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これを実現する重要な方法の一つは、さまざまなクラブモデルを採用し、推進することだと、</a:t>
            </a:r>
            <a:r>
              <a:rPr lang="ja-JP" altLang="en-US" sz="1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マリオ会長エレクト</a:t>
            </a:r>
            <a:r>
              <a:rPr lang="ja-JP" altLang="ja-JP" sz="1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は言います。衛星クラブ、分野特化別クラブ、法人クラブ、パスポートクラブなど、さまざまな方法でロータリーを体験することができます。自身の妻が</a:t>
            </a:r>
            <a:r>
              <a:rPr lang="en-US" altLang="ja-JP" sz="1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 50 </a:t>
            </a:r>
            <a:r>
              <a:rPr lang="ja-JP" altLang="ja-JP" sz="1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人近くの会員を擁する衛星クラブの設立に助力したことに触れ、「将来のロータリー会員はどこにでもにいます。私たちは、そこに赴いて彼らを見つける必要があります」と語りました。</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また、リーダーシップの継続性の重要性を強調しました。過去</a:t>
            </a:r>
            <a:r>
              <a:rPr lang="en-US" altLang="ja-JP" sz="1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18</a:t>
            </a:r>
            <a:r>
              <a:rPr lang="ja-JP" altLang="ja-JP" sz="1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カ月間に多くの場所を視察してその必要性を目の当たりにしたデ・カマルゴ氏は、ガバナーが前任者の取り組みを土台とし、プログラムや戦略を中断することなく継続させることが地区の発展につながると話しました。</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ナイジェリアでの井戸建設、大洪水の被災者を支援するパキスタンでの取り組み、子どもたちの命を救う医療を提供するインドでのロータリー補助金プログラムを挙げたデ・カマルゴ氏は、次のように述べました。「継続性とは、画一性ではなく、連携です。地区リーダー同士の連携し、自分の”ガバナー年度”を越えてロータリーを思い描けば、長期的な成功の土台が築かれ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3" y="237067"/>
            <a:ext cx="8915399" cy="1693333"/>
          </a:xfrm>
        </p:spPr>
        <p:txBody>
          <a:bodyPr>
            <a:normAutofit fontScale="90000"/>
          </a:bodyPr>
          <a:lstStyle/>
          <a:p>
            <a:r>
              <a:rPr lang="ja-JP" altLang="ja-JP" sz="2000" b="1"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パートナーシップの力</a:t>
            </a:r>
            <a:br>
              <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en-US" sz="2000" kern="0" dirty="0">
                <a:solidFill>
                  <a:srgbClr val="39424A"/>
                </a:solidFill>
                <a:latin typeface="游明朝" panose="02020400000000000000" pitchFamily="18" charset="-128"/>
                <a:ea typeface="メイリオ" panose="020B0604030504040204" charset="-128"/>
                <a:cs typeface="Times New Roman" panose="02020603050405020304" pitchFamily="18" charset="0"/>
              </a:rPr>
              <a:t>マリオ会長エレクト</a:t>
            </a:r>
            <a:r>
              <a:rPr lang="ja-JP" altLang="ja-JP" sz="20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は、ロータリー会員は単独でも大きな成果をあげられるが、仲間と協力すれば世界を変えることさえ可能だと述べました。その上で、ポリオ根絶に向けたロータリーの歴史的な取り組みは、ゲイツ財団、世界保健機関、</a:t>
            </a:r>
            <a:r>
              <a:rPr lang="en-US" altLang="ja-JP" sz="20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UNICEF</a:t>
            </a:r>
            <a:r>
              <a:rPr lang="ja-JP" altLang="ja-JP" sz="20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国連児童基金）などのパートナーと連携して行われてきたことを指摘。これらのパートナー団体がなかったら、ロータリーが同様のインパクトをもたらすことはできなかっただろう、と述べました。さらに、入会への関心を高め、クラブを活性化させるために、さまざまな形でのパートナーシップを模索するよう提案しました。</a:t>
            </a:r>
            <a:br>
              <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20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事業者団体、専門職団体、学術機関などと協力することで、ロータリーは職業や考え方の多様性を取り入れながら新会員を増やすことができる</a:t>
            </a:r>
            <a:r>
              <a:rPr lang="ja-JP" altLang="en-US" sz="2000" kern="0" dirty="0">
                <a:solidFill>
                  <a:srgbClr val="39424A"/>
                </a:solidFill>
                <a:latin typeface="游明朝" panose="02020400000000000000" pitchFamily="18" charset="-128"/>
                <a:ea typeface="メイリオ" panose="020B0604030504040204" charset="-128"/>
                <a:cs typeface="ＭＳ Ｐゴシック" panose="020B0600070205080204" charset="-128"/>
              </a:rPr>
              <a:t>。</a:t>
            </a:r>
            <a:r>
              <a:rPr lang="ja-JP" altLang="ja-JP" sz="20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「奉仕と参画というロータリーの価値観を共有する職業人に働きかけることで、世界でよいことをするロータリーの力を拡大できます」</a:t>
            </a:r>
            <a:br>
              <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20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ロータリーのすべての功績と成長は、究極的に会員にかかっている、</a:t>
            </a:r>
            <a:r>
              <a:rPr lang="ja-JP" altLang="en-US" sz="2000" kern="0" dirty="0">
                <a:solidFill>
                  <a:srgbClr val="39424A"/>
                </a:solidFill>
                <a:latin typeface="游明朝" panose="02020400000000000000" pitchFamily="18" charset="-128"/>
                <a:ea typeface="メイリオ" panose="020B0604030504040204" charset="-128"/>
                <a:cs typeface="ＭＳ Ｐゴシック" panose="020B0600070205080204" charset="-128"/>
              </a:rPr>
              <a:t>と述べ</a:t>
            </a:r>
            <a:r>
              <a:rPr lang="ja-JP" altLang="ja-JP" sz="20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会員の入会促進と維持に力を入れることで、今後も長年にわたって地域社会に変化を生み出すロータリーの強さと力が高まると語りました。</a:t>
            </a:r>
            <a:br>
              <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20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分断されがちな世界において、ロータリーは団結と希望の光となります。私たちのプロジェクトは、人種、ジェンダー、性別、思想、経済的背景の異なる人びとを結びつけ、世界でよいことをするという共通の目的で私たちを一つにします。……よいことのために手を取りあえるロータリーを築き、すべての人にとってより明るい未来を実現させましょう」</a:t>
            </a:r>
            <a:br>
              <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dirty="0"/>
          </a:p>
        </p:txBody>
      </p:sp>
      <p:sp>
        <p:nvSpPr>
          <p:cNvPr id="3" name="コンテンツ プレースホルダー 2"/>
          <p:cNvSpPr>
            <a:spLocks noGrp="1"/>
          </p:cNvSpPr>
          <p:nvPr>
            <p:ph idx="1"/>
          </p:nvPr>
        </p:nvSpPr>
        <p:spPr>
          <a:xfrm>
            <a:off x="787399" y="3302000"/>
            <a:ext cx="8915399" cy="1693333"/>
          </a:xfrm>
        </p:spPr>
        <p:txBody>
          <a:bodyPr/>
          <a:lstStyle/>
          <a:p>
            <a:endParaRPr kumimoji="1" lang="en-US" altLang="ja-JP" dirty="0"/>
          </a:p>
          <a:p>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7803" y="304800"/>
            <a:ext cx="9743597" cy="6070600"/>
          </a:xfrm>
        </p:spPr>
        <p:txBody>
          <a:bodyPr>
            <a:normAutofit/>
          </a:bodyPr>
          <a:lstStyle/>
          <a:p>
            <a:br>
              <a:rPr kumimoji="1" lang="en-US" altLang="ja-JP" sz="8800" dirty="0">
                <a:solidFill>
                  <a:schemeClr val="tx1"/>
                </a:solidFill>
              </a:rPr>
            </a:br>
            <a:br>
              <a:rPr kumimoji="1" lang="en-US" altLang="ja-JP" sz="8800" dirty="0">
                <a:solidFill>
                  <a:srgbClr val="FF0000"/>
                </a:solidFill>
              </a:rPr>
            </a:br>
            <a:r>
              <a:rPr lang="en-US" altLang="ja-JP" sz="6600" dirty="0">
                <a:solidFill>
                  <a:srgbClr val="00B050"/>
                </a:solidFill>
              </a:rPr>
              <a:t>UNITE</a:t>
            </a:r>
            <a:r>
              <a:rPr lang="ja-JP" altLang="en-US" sz="6600" dirty="0">
                <a:solidFill>
                  <a:srgbClr val="00B050"/>
                </a:solidFill>
              </a:rPr>
              <a:t> </a:t>
            </a:r>
            <a:r>
              <a:rPr lang="en-US" altLang="ja-JP" sz="6600" dirty="0">
                <a:solidFill>
                  <a:srgbClr val="00B050"/>
                </a:solidFill>
              </a:rPr>
              <a:t>FOR</a:t>
            </a:r>
            <a:r>
              <a:rPr lang="en-US" altLang="ja-JP" sz="6600" dirty="0">
                <a:solidFill>
                  <a:srgbClr val="FF0000"/>
                </a:solidFill>
              </a:rPr>
              <a:t> </a:t>
            </a:r>
            <a:r>
              <a:rPr lang="en-US" altLang="ja-JP" sz="6600" dirty="0">
                <a:solidFill>
                  <a:srgbClr val="00B050"/>
                </a:solidFill>
              </a:rPr>
              <a:t>GOOD</a:t>
            </a:r>
            <a:r>
              <a:rPr lang="ja-JP" altLang="en-US" sz="6600" dirty="0">
                <a:solidFill>
                  <a:srgbClr val="00B050"/>
                </a:solidFill>
              </a:rPr>
              <a:t>　</a:t>
            </a:r>
            <a:endParaRPr kumimoji="1" lang="ja-JP" altLang="en-US" sz="6600" dirty="0">
              <a:solidFill>
                <a:srgbClr val="00B050"/>
              </a:solidFill>
            </a:endParaRPr>
          </a:p>
        </p:txBody>
      </p:sp>
      <p:pic>
        <p:nvPicPr>
          <p:cNvPr id="4" name="図 3"/>
          <p:cNvPicPr>
            <a:picLocks noChangeAspect="1"/>
          </p:cNvPicPr>
          <p:nvPr/>
        </p:nvPicPr>
        <p:blipFill>
          <a:blip>
            <a:extLst>
              <a:ext uri="{28A0092B-C50C-407E-A947-70E740481C1C}">
                <a14:useLocalDpi xmlns:a14="http://schemas.microsoft.com/office/drawing/2010/main" val="0"/>
              </a:ext>
            </a:extLst>
          </a:blip>
          <a:srcRect l="6664" t="4706" r="-8221" b="-8368"/>
          <a:stretch>
            <a:fillRect/>
          </a:stretch>
        </p:blipFill>
        <p:spPr>
          <a:xfrm>
            <a:off x="7069666" y="304800"/>
            <a:ext cx="4934531" cy="671406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703811"/>
          </a:xfrm>
        </p:spPr>
        <p:txBody>
          <a:bodyPr>
            <a:normAutofit fontScale="90000"/>
          </a:bodyPr>
          <a:lstStyle/>
          <a:p>
            <a:r>
              <a:rPr kumimoji="1" lang="ja-JP" altLang="en-US" sz="2800" dirty="0"/>
              <a:t>最後のセッション</a:t>
            </a:r>
            <a:r>
              <a:rPr lang="ja-JP" altLang="en-US" sz="2800" dirty="0"/>
              <a:t>を終えて集合写真</a:t>
            </a:r>
            <a:br>
              <a:rPr lang="en-US" altLang="ja-JP" sz="2800" dirty="0"/>
            </a:br>
            <a:r>
              <a:rPr lang="ja-JP" altLang="en-US" sz="2800" dirty="0"/>
              <a:t>　　</a:t>
            </a:r>
            <a:r>
              <a:rPr lang="ja-JP" altLang="en-US" sz="2200" dirty="0"/>
              <a:t>水野</a:t>
            </a:r>
            <a:r>
              <a:rPr lang="en-US" altLang="ja-JP" sz="2200" dirty="0"/>
              <a:t>RI</a:t>
            </a:r>
            <a:r>
              <a:rPr lang="ja-JP" altLang="en-US" sz="2200" dirty="0"/>
              <a:t>理事、三木管理委員、滝澤、久木、安間</a:t>
            </a:r>
            <a:r>
              <a:rPr lang="en-US" altLang="ja-JP" sz="2200" dirty="0"/>
              <a:t>LF</a:t>
            </a:r>
            <a:endParaRPr kumimoji="1" lang="ja-JP" altLang="en-US" sz="2200" dirty="0"/>
          </a:p>
        </p:txBody>
      </p:sp>
      <p:pic>
        <p:nvPicPr>
          <p:cNvPr id="4" name="図 3"/>
          <p:cNvPicPr>
            <a:picLocks noChangeAspect="1"/>
          </p:cNvPicPr>
          <p:nvPr/>
        </p:nvPicPr>
        <p:blipFill>
          <a:blip>
            <a:extLst>
              <a:ext uri="{28A0092B-C50C-407E-A947-70E740481C1C}">
                <a14:useLocalDpi xmlns:a14="http://schemas.microsoft.com/office/drawing/2010/main" val="0"/>
              </a:ext>
            </a:extLst>
          </a:blip>
          <a:stretch>
            <a:fillRect/>
          </a:stretch>
        </p:blipFill>
        <p:spPr>
          <a:xfrm>
            <a:off x="1392230" y="1479665"/>
            <a:ext cx="8596668" cy="537833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4801" y="618066"/>
            <a:ext cx="8596668" cy="1320800"/>
          </a:xfrm>
        </p:spPr>
        <p:txBody>
          <a:bodyPr>
            <a:normAutofit/>
          </a:bodyPr>
          <a:lstStyle/>
          <a:p>
            <a:r>
              <a:rPr kumimoji="1" lang="ja-JP" altLang="en-US" sz="6000" dirty="0"/>
              <a:t>最後に</a:t>
            </a:r>
          </a:p>
        </p:txBody>
      </p:sp>
      <p:sp>
        <p:nvSpPr>
          <p:cNvPr id="3" name="コンテンツ プレースホルダー 2"/>
          <p:cNvSpPr>
            <a:spLocks noGrp="1"/>
          </p:cNvSpPr>
          <p:nvPr>
            <p:ph idx="1"/>
          </p:nvPr>
        </p:nvSpPr>
        <p:spPr/>
        <p:txBody>
          <a:bodyPr/>
          <a:lstStyle/>
          <a:p>
            <a:r>
              <a:rPr kumimoji="1" lang="ja-JP" altLang="en-US" sz="6000" b="1" dirty="0"/>
              <a:t>「与えた恩は水に流し、受けた恩は石に刻む」</a:t>
            </a:r>
            <a:endParaRPr kumimoji="1" lang="en-US" altLang="ja-JP" sz="6000" b="1" dirty="0"/>
          </a:p>
          <a:p>
            <a:r>
              <a:rPr lang="ja-JP" altLang="en-US" sz="3600" b="1" dirty="0"/>
              <a:t>ご清聴誠にありがとうございました。</a:t>
            </a:r>
            <a:endParaRPr lang="en-US" altLang="ja-JP" sz="3600" b="1" dirty="0"/>
          </a:p>
          <a:p>
            <a:r>
              <a:rPr kumimoji="1" lang="ja-JP" altLang="en-US" sz="3600" b="1" dirty="0">
                <a:solidFill>
                  <a:srgbClr val="FF0000"/>
                </a:solidFill>
              </a:rPr>
              <a:t>一緒にロータリーを愉しみながら頑張って参りましょう。</a:t>
            </a:r>
            <a:endParaRPr kumimoji="1" lang="en-US" altLang="ja-JP" sz="3600" b="1" dirty="0">
              <a:solidFill>
                <a:srgbClr val="FF0000"/>
              </a:solidFill>
            </a:endParaRPr>
          </a:p>
          <a:p>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221" y="1157547"/>
            <a:ext cx="6858000" cy="514350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578" y="1157547"/>
            <a:ext cx="4522124"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703811"/>
          </a:xfrm>
        </p:spPr>
        <p:txBody>
          <a:bodyPr/>
          <a:lstStyle/>
          <a:p>
            <a:r>
              <a:rPr lang="ja-JP" altLang="en-US" dirty="0"/>
              <a:t>ゴルフ場が隣接している自然豊か場所</a:t>
            </a:r>
            <a:endParaRPr kumimoji="1" lang="ja-JP" altLang="en-US" dirty="0"/>
          </a:p>
        </p:txBody>
      </p:sp>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7999" y="1312862"/>
            <a:ext cx="4164446" cy="522094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9867" y="533400"/>
            <a:ext cx="8224134" cy="1507067"/>
          </a:xfrm>
        </p:spPr>
        <p:txBody>
          <a:bodyPr>
            <a:noAutofit/>
          </a:bodyPr>
          <a:lstStyle/>
          <a:p>
            <a:r>
              <a:rPr lang="ja-JP" altLang="en-US" sz="4000" b="1" i="1" dirty="0"/>
              <a:t>参加者は世界各国</a:t>
            </a:r>
            <a:r>
              <a:rPr lang="en-US" altLang="ja-JP" sz="4000" b="1" i="1" dirty="0"/>
              <a:t>535</a:t>
            </a:r>
            <a:r>
              <a:rPr lang="ja-JP" altLang="en-US" sz="4000" b="1" i="1" dirty="0"/>
              <a:t>の地区より、約２千人が参加致しました。</a:t>
            </a:r>
            <a:br>
              <a:rPr lang="en-US" altLang="ja-JP" sz="4000" b="1" i="1" dirty="0"/>
            </a:br>
            <a:br>
              <a:rPr lang="en-US" altLang="ja-JP" sz="4000" b="1" i="1" dirty="0"/>
            </a:br>
            <a:endParaRPr kumimoji="1" lang="ja-JP" altLang="en-US" sz="4000" b="1" i="1" dirty="0"/>
          </a:p>
        </p:txBody>
      </p:sp>
      <p:sp>
        <p:nvSpPr>
          <p:cNvPr id="3" name="コンテンツ プレースホルダー 2"/>
          <p:cNvSpPr>
            <a:spLocks noGrp="1"/>
          </p:cNvSpPr>
          <p:nvPr>
            <p:ph idx="1"/>
          </p:nvPr>
        </p:nvSpPr>
        <p:spPr>
          <a:xfrm>
            <a:off x="973667" y="2220686"/>
            <a:ext cx="8300334" cy="4222447"/>
          </a:xfrm>
        </p:spPr>
        <p:txBody>
          <a:bodyPr>
            <a:normAutofit/>
          </a:bodyPr>
          <a:lstStyle/>
          <a:p>
            <a:r>
              <a:rPr kumimoji="1" lang="ja-JP" altLang="en-US" sz="3200" dirty="0"/>
              <a:t>そのうち日本は</a:t>
            </a:r>
            <a:r>
              <a:rPr kumimoji="1" lang="en-US" altLang="ja-JP" sz="3200" dirty="0"/>
              <a:t>34</a:t>
            </a:r>
            <a:r>
              <a:rPr kumimoji="1" lang="ja-JP" altLang="en-US" sz="3200" dirty="0"/>
              <a:t>地区より</a:t>
            </a:r>
            <a:r>
              <a:rPr kumimoji="1" lang="en-US" altLang="ja-JP" sz="3200" dirty="0"/>
              <a:t>DGE</a:t>
            </a:r>
            <a:r>
              <a:rPr kumimoji="1" lang="ja-JP" altLang="en-US" sz="3200" dirty="0"/>
              <a:t>、パートナー含め</a:t>
            </a:r>
            <a:r>
              <a:rPr kumimoji="1" lang="en-US" altLang="ja-JP" sz="3200" dirty="0"/>
              <a:t>60</a:t>
            </a:r>
            <a:r>
              <a:rPr kumimoji="1" lang="ja-JP" altLang="en-US" sz="3200" dirty="0"/>
              <a:t>名の参加人数であった</a:t>
            </a:r>
            <a:endParaRPr kumimoji="1" lang="en-US" altLang="ja-JP" sz="3200" dirty="0"/>
          </a:p>
          <a:p>
            <a:r>
              <a:rPr lang="en-US" altLang="ja-JP" sz="3200" dirty="0"/>
              <a:t>60</a:t>
            </a:r>
            <a:r>
              <a:rPr lang="ja-JP" altLang="en-US" sz="3200" dirty="0"/>
              <a:t>名が行程により</a:t>
            </a:r>
            <a:r>
              <a:rPr lang="en-US" altLang="ja-JP" sz="3200" dirty="0"/>
              <a:t>4</a:t>
            </a:r>
            <a:r>
              <a:rPr lang="ja-JP" altLang="en-US" sz="3200" dirty="0"/>
              <a:t>グループに分かれ参加いたしました。</a:t>
            </a:r>
            <a:endParaRPr kumimoji="1" lang="en-US" altLang="ja-JP" sz="3200" dirty="0"/>
          </a:p>
          <a:p>
            <a:r>
              <a:rPr lang="ja-JP" altLang="en-US" sz="3200" dirty="0"/>
              <a:t>その他関係者を含めると合計</a:t>
            </a:r>
            <a:r>
              <a:rPr lang="en-US" altLang="ja-JP" sz="3200" dirty="0"/>
              <a:t>120</a:t>
            </a:r>
            <a:r>
              <a:rPr lang="ja-JP" altLang="en-US" sz="3200" dirty="0"/>
              <a:t>名は越えていたと思います。</a:t>
            </a:r>
            <a:endParaRPr lang="en-US" altLang="ja-JP" sz="3200" dirty="0"/>
          </a:p>
          <a:p>
            <a:r>
              <a:rPr lang="en-US" altLang="ja-JP" sz="2000" dirty="0">
                <a:solidFill>
                  <a:srgbClr val="FF0000"/>
                </a:solidFill>
              </a:rPr>
              <a:t>※</a:t>
            </a:r>
            <a:r>
              <a:rPr lang="ja-JP" altLang="en-US" sz="2000" dirty="0">
                <a:solidFill>
                  <a:srgbClr val="FF0000"/>
                </a:solidFill>
              </a:rPr>
              <a:t>帰国後</a:t>
            </a:r>
            <a:r>
              <a:rPr lang="en-US" altLang="ja-JP" sz="2000" dirty="0">
                <a:solidFill>
                  <a:srgbClr val="FF0000"/>
                </a:solidFill>
              </a:rPr>
              <a:t>5</a:t>
            </a:r>
            <a:r>
              <a:rPr lang="ja-JP" altLang="en-US" sz="2000" dirty="0">
                <a:solidFill>
                  <a:srgbClr val="FF0000"/>
                </a:solidFill>
              </a:rPr>
              <a:t>日目の</a:t>
            </a:r>
            <a:r>
              <a:rPr lang="en-US" altLang="ja-JP" sz="2000" dirty="0">
                <a:solidFill>
                  <a:srgbClr val="FF0000"/>
                </a:solidFill>
              </a:rPr>
              <a:t>2</a:t>
            </a:r>
            <a:r>
              <a:rPr lang="ja-JP" altLang="en-US" sz="2000" dirty="0">
                <a:solidFill>
                  <a:srgbClr val="FF0000"/>
                </a:solidFill>
              </a:rPr>
              <a:t>月</a:t>
            </a:r>
            <a:r>
              <a:rPr lang="en-US" altLang="ja-JP" sz="2000" dirty="0">
                <a:solidFill>
                  <a:srgbClr val="FF0000"/>
                </a:solidFill>
              </a:rPr>
              <a:t>19</a:t>
            </a:r>
            <a:r>
              <a:rPr lang="ja-JP" altLang="en-US" sz="2000" dirty="0">
                <a:solidFill>
                  <a:srgbClr val="FF0000"/>
                </a:solidFill>
              </a:rPr>
              <a:t>日（水）</a:t>
            </a:r>
            <a:r>
              <a:rPr lang="en-US" altLang="ja-JP" sz="2000" dirty="0">
                <a:solidFill>
                  <a:srgbClr val="FF0000"/>
                </a:solidFill>
              </a:rPr>
              <a:t>2740</a:t>
            </a:r>
            <a:r>
              <a:rPr lang="ja-JP" altLang="en-US" sz="2000" dirty="0">
                <a:solidFill>
                  <a:srgbClr val="FF0000"/>
                </a:solidFill>
              </a:rPr>
              <a:t>地区（長崎・佐賀）</a:t>
            </a:r>
            <a:endParaRPr lang="en-US" altLang="ja-JP" sz="2000" dirty="0">
              <a:solidFill>
                <a:srgbClr val="FF0000"/>
              </a:solidFill>
            </a:endParaRPr>
          </a:p>
          <a:p>
            <a:r>
              <a:rPr lang="en-US" altLang="ja-JP" sz="2000" dirty="0">
                <a:solidFill>
                  <a:srgbClr val="FF0000"/>
                </a:solidFill>
              </a:rPr>
              <a:t>DGE</a:t>
            </a:r>
            <a:r>
              <a:rPr lang="ja-JP" altLang="en-US" sz="2000" dirty="0">
                <a:solidFill>
                  <a:srgbClr val="FF0000"/>
                </a:solidFill>
              </a:rPr>
              <a:t>　辻　幸徳氏（享年</a:t>
            </a:r>
            <a:r>
              <a:rPr lang="en-US" altLang="ja-JP" sz="2000" dirty="0">
                <a:solidFill>
                  <a:srgbClr val="FF0000"/>
                </a:solidFill>
              </a:rPr>
              <a:t>74</a:t>
            </a:r>
            <a:r>
              <a:rPr lang="ja-JP" altLang="en-US" sz="2000" dirty="0">
                <a:solidFill>
                  <a:srgbClr val="FF0000"/>
                </a:solidFill>
              </a:rPr>
              <a:t>歳）でご逝去の訃報</a:t>
            </a:r>
            <a:endParaRPr lang="en-US" altLang="ja-JP" sz="2000" dirty="0">
              <a:solidFill>
                <a:srgbClr val="FF0000"/>
              </a:solidFill>
            </a:endParaRPr>
          </a:p>
          <a:p>
            <a:endParaRPr kumimoji="1" lang="en-US" altLang="ja-JP"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同期のガバナーエレクトの面々</a:t>
            </a:r>
            <a:br>
              <a:rPr lang="en-US" altLang="ja-JP" dirty="0"/>
            </a:br>
            <a:r>
              <a:rPr lang="ja-JP" altLang="en-US" dirty="0"/>
              <a:t>　　　　　　　　　（交詢の会）</a:t>
            </a:r>
            <a:endParaRPr kumimoji="1" lang="ja-JP" altLang="en-US"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8676" y="1930400"/>
            <a:ext cx="6616931" cy="462701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パートナー全員集合！</a:t>
            </a:r>
          </a:p>
        </p:txBody>
      </p:sp>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4599" y="1930400"/>
            <a:ext cx="6021750" cy="4318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2519" y="0"/>
            <a:ext cx="4011614" cy="685800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453" y="0"/>
            <a:ext cx="3857625" cy="6858000"/>
          </a:xfrm>
          <a:prstGeom prst="rect">
            <a:avLst/>
          </a:prstGeom>
        </p:spPr>
      </p:pic>
    </p:spTree>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TotalTime>
  <Words>1826</Words>
  <Application>Microsoft Office PowerPoint</Application>
  <PresentationFormat>ワイド画面</PresentationFormat>
  <Paragraphs>53</Paragraphs>
  <Slides>39</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39</vt:i4>
      </vt:variant>
    </vt:vector>
  </HeadingPairs>
  <TitlesOfParts>
    <vt:vector size="46" baseType="lpstr">
      <vt:lpstr>メイリオ</vt:lpstr>
      <vt:lpstr>游ゴシック</vt:lpstr>
      <vt:lpstr>游明朝</vt:lpstr>
      <vt:lpstr>Arial</vt:lpstr>
      <vt:lpstr>Trebuchet MS</vt:lpstr>
      <vt:lpstr>Wingdings 3</vt:lpstr>
      <vt:lpstr>ファセット</vt:lpstr>
      <vt:lpstr>国際協議会参加報告 日時　2025年2月8日～15日 　 場所　ｱﾒﾘｶ　ﾌﾛﾘﾀﾞ州　ｵｰﾗﾝﾄﾞ</vt:lpstr>
      <vt:lpstr>PowerPoint プレゼンテーション</vt:lpstr>
      <vt:lpstr>アメリカ　フロリダ州　オーランド</vt:lpstr>
      <vt:lpstr>PowerPoint プレゼンテーション</vt:lpstr>
      <vt:lpstr>ゴルフ場が隣接している自然豊か場所</vt:lpstr>
      <vt:lpstr>参加者は世界各国535の地区より、約２千人が参加致しました。  </vt:lpstr>
      <vt:lpstr>同期のガバナーエレクトの面々 　　　　　　　　　（交詢の会）</vt:lpstr>
      <vt:lpstr>パートナー全員集合！</vt:lpstr>
      <vt:lpstr>PowerPoint プレゼンテーション</vt:lpstr>
      <vt:lpstr>PowerPoint プレゼンテーション</vt:lpstr>
      <vt:lpstr>PowerPoint プレゼンテーション</vt:lpstr>
      <vt:lpstr>PowerPoint プレゼンテーション</vt:lpstr>
      <vt:lpstr>到着初日初めての食事 　ホテルステーキハウスにて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歓迎レセプション・2月13日閉会晩餐会　　</vt:lpstr>
      <vt:lpstr>マリオ会長エレクﾄとの写真撮影会 　　　　　　　　昼食会</vt:lpstr>
      <vt:lpstr>　２月13日・閉会セッションと晩餐会</vt:lpstr>
      <vt:lpstr>PowerPoint プレゼンテーション</vt:lpstr>
      <vt:lpstr>PowerPoint プレゼンテーション</vt:lpstr>
      <vt:lpstr>2月12日　17：30～19：00 文化ショーケースの模様</vt:lpstr>
      <vt:lpstr>2月12日　17：30～19：00 文化ショーケースの模様・日本人和服集合</vt:lpstr>
      <vt:lpstr>PowerPoint プレゼンテーション</vt:lpstr>
      <vt:lpstr>PowerPoint プレゼンテーション</vt:lpstr>
      <vt:lpstr>PowerPoint プレゼンテーション</vt:lpstr>
      <vt:lpstr>研修スケージュール </vt:lpstr>
      <vt:lpstr>研修内容</vt:lpstr>
      <vt:lpstr>★２月11日 〇第３回本会議：「ロータリーでの旅路をより充実させる」 ４．クラブでの体験（ＬＦ滝澤功治（第3地域担当）） クラブでの体験の測定と向上、最も大切なのは「クラブでの体験」 若い世代の人々とともにの項目について実施  〇第４回本会議：「リーダーシップを新たな高みへ」 ５.ワークショップ：インクルージョンのためのコーチング チーム８人～10人でのアクティブティ 　スパゲッティ、セロテープ、紐を使用し高いタワーを組み、一番上にマシュマロを支えることが出来るか？ 　適材、適所とリーダ―シップスキルを学ぶ  ★２月12日 〇第５回本会議：「ロータリーのインパクトを知る」 ６．奉仕のインパクト（ANNA KONIG） 　日本人12人、外国人8人の混合でのセッション （同時通訳あり） 　地域社会調査の実施、チームの構築とパートナーの育成、インパクトの 　測定等例を参考にセッション 　　※外国勢に圧倒されました！！  　    　　 </vt:lpstr>
      <vt:lpstr>〇第６回本会議：「グローバルに行動し、地元地域を活性化する」 ７．世界でよいことをしよう（ＬＦ久木佐知子（第1地域担当）） ポリオ根絶におけるロータリーの役割 成功に向けた計画を立てる：DDF、話し合いのための質問、奉仕のための資金の各項目についてセッション実施  ★２月13日 〇第7回本会議：「困難な道を乗り越える」 ８．ＣＤＳからの地域支援（クラブ・地区支援室担当縄田　怜） 地区ガバナー配分予算のスケジュール地区の年次財務表及び財務報告書 　※以上担当者からの説明及び報告 ガバナーの役割と責務：一般的な課題を各種シナリオをもとにセッション  ９．次年度に向けて（ＬＦ滝澤功治（第3地域担当）） 協議会での経験を振り返る、次年度に向けて、次年度の計画を立てる  10．ロータリーシニアリーダーとの地域セッション 日本DGE 及びパートナー合同で水野ＲＩ理事進行による意見交換会 積極的に意見を述べた方はいつも通り！    </vt:lpstr>
      <vt:lpstr>RI次期会長がロータリー会員の力について語る  </vt:lpstr>
      <vt:lpstr>成長のための「不可欠な3つの柱」として、革新、継続性、パートナーシップを挙げました。  革新しながらも一貫した伝統を築く 世界がいかに急速に変化しているかを指摘したマリオ会長エレクトは革新を呼びかけました。 「テクノロジー、社会の期待、経済状況は常に変化しており、ロータリーもそれに合わせて進化しなければなりません。……革新こそが、変化するこの世界に私たちが適応する手段なのです」 </vt:lpstr>
      <vt:lpstr>パートナーシップの力 マリオ会長エレクトは、ロータリー会員は単独でも大きな成果をあげられるが、仲間と協力すれば世界を変えることさえ可能だと述べました。その上で、ポリオ根絶に向けたロータリーの歴史的な取り組みは、ゲイツ財団、世界保健機関、UNICEF（国連児童基金）などのパートナーと連携して行われてきたことを指摘。これらのパートナー団体がなかったら、ロータリーが同様のインパクトをもたらすことはできなかっただろう、と述べました。さらに、入会への関心を高め、クラブを活性化させるために、さまざまな形でのパートナーシップを模索するよう提案しました。 事業者団体、専門職団体、学術機関などと協力することで、ロータリーは職業や考え方の多様性を取り入れながら新会員を増やすことができる。「奉仕と参画というロータリーの価値観を共有する職業人に働きかけることで、世界でよいことをするロータリーの力を拡大できます」 ロータリーのすべての功績と成長は、究極的に会員にかかっている、と述べ会員の入会促進と維持に力を入れることで、今後も長年にわたって地域社会に変化を生み出すロータリーの強さと力が高まると語りました。 「分断されがちな世界において、ロータリーは団結と希望の光となります。私たちのプロジェクトは、人種、ジェンダー、性別、思想、経済的背景の異なる人びとを結びつけ、世界でよいことをするという共通の目的で私たちを一つにします。……よいことのために手を取りあえるロータリーを築き、すべての人にとってより明るい未来を実現させましょう」   </vt:lpstr>
      <vt:lpstr>  UNITE FOR GOOD　</vt:lpstr>
      <vt:lpstr>最後のセッションを終えて集合写真 　　水野RI理事、三木管理委員、滝澤、久木、安間LF</vt:lpstr>
      <vt:lpstr>最後に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哲 工藤</dc:creator>
  <cp:lastModifiedBy>kenchan53@outlook.jp</cp:lastModifiedBy>
  <cp:revision>12</cp:revision>
  <dcterms:created xsi:type="dcterms:W3CDTF">2025-01-22T07:18:00Z</dcterms:created>
  <dcterms:modified xsi:type="dcterms:W3CDTF">2025-03-01T13:37:43Z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