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3" r:id="rId3"/>
    <p:sldId id="257" r:id="rId4"/>
    <p:sldId id="259" r:id="rId5"/>
    <p:sldId id="291" r:id="rId6"/>
    <p:sldId id="284" r:id="rId7"/>
    <p:sldId id="274" r:id="rId8"/>
    <p:sldId id="271" r:id="rId9"/>
    <p:sldId id="272" r:id="rId10"/>
    <p:sldId id="263" r:id="rId11"/>
    <p:sldId id="270" r:id="rId12"/>
    <p:sldId id="285" r:id="rId13"/>
    <p:sldId id="281" r:id="rId14"/>
    <p:sldId id="260" r:id="rId15"/>
    <p:sldId id="264" r:id="rId16"/>
    <p:sldId id="261" r:id="rId17"/>
    <p:sldId id="302" r:id="rId18"/>
    <p:sldId id="304" r:id="rId19"/>
    <p:sldId id="305" r:id="rId20"/>
    <p:sldId id="306" r:id="rId21"/>
    <p:sldId id="293" r:id="rId22"/>
    <p:sldId id="296" r:id="rId23"/>
    <p:sldId id="265" r:id="rId24"/>
    <p:sldId id="292" r:id="rId25"/>
    <p:sldId id="266" r:id="rId26"/>
    <p:sldId id="268" r:id="rId27"/>
    <p:sldId id="276" r:id="rId28"/>
    <p:sldId id="275" r:id="rId29"/>
    <p:sldId id="262" r:id="rId30"/>
    <p:sldId id="277" r:id="rId31"/>
    <p:sldId id="279" r:id="rId32"/>
    <p:sldId id="269" r:id="rId33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2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895A4-C83E-46B3-864D-7B517D97E3B1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3986-81A5-42D2-AF0F-FD2D2761E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32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4981F2CC-0F70-8C89-82A1-0843C7A610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47BB75-7BE6-4DB7-BDC5-0617A2D266AE}" type="slidenum">
              <a:rPr lang="en-US" altLang="ja-JP" sz="1400" smtClean="0"/>
              <a:pPr>
                <a:spcBef>
                  <a:spcPct val="0"/>
                </a:spcBef>
              </a:pPr>
              <a:t>17</a:t>
            </a:fld>
            <a:endParaRPr lang="en-US" altLang="ja-JP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9E2FF67A-5638-2BC1-7B7A-B9B177057C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82BC5EF6-D192-DF77-8D55-46EECD882D5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1714E44A-2710-6AE6-53E5-3FB1931CDC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292C97-07AE-428F-A4CA-6BCF33BFAF77}" type="slidenum">
              <a:rPr lang="en-US" altLang="ja-JP" sz="1400" smtClean="0"/>
              <a:pPr>
                <a:spcBef>
                  <a:spcPct val="0"/>
                </a:spcBef>
              </a:pPr>
              <a:t>18</a:t>
            </a:fld>
            <a:endParaRPr lang="en-US" altLang="ja-JP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FACBFF0A-3D2C-DE19-B170-B817EC1779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B5918E85-9FAD-AC51-CDAE-3AC85544116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94CB3CEB-C951-8523-FFDE-46D80DF59C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038D7DF-54B9-4BCF-9AC5-EFA19C4163ED}" type="slidenum">
              <a:rPr lang="en-US" altLang="ja-JP" sz="1400" smtClean="0"/>
              <a:pPr>
                <a:spcBef>
                  <a:spcPct val="0"/>
                </a:spcBef>
              </a:pPr>
              <a:t>19</a:t>
            </a:fld>
            <a:endParaRPr lang="en-US" altLang="ja-JP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88DCD652-F0FF-97ED-C05B-8839ED041E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C25D212E-C91E-41E3-2BB6-77229FB6B3E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31EE5D3B-BCE2-EB5C-5C70-D9FB67043E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67EEAB-9014-498D-BA66-0EAB8D5A86F1}" type="slidenum">
              <a:rPr lang="en-US" altLang="ja-JP" sz="1400" smtClean="0"/>
              <a:pPr>
                <a:spcBef>
                  <a:spcPct val="0"/>
                </a:spcBef>
              </a:pPr>
              <a:t>20</a:t>
            </a:fld>
            <a:endParaRPr lang="en-US" altLang="ja-JP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ADB3AF5-CC48-D808-D32F-7DEBAF8FE2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94254460-029C-68BD-D9A0-534C0D1E3DB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42A90C-6332-35BC-1884-F614F31CC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57892F0-4375-90B8-5AAB-36FC816F4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39E4C3-3DB3-9B6E-56F6-3CB9ADDE1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34D718-E2C4-486D-0155-ED7432B5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D8618C-1E7F-4046-F5F1-9290F86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59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83534-F9FD-3319-C97D-8FB66CD5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9DA6CF6-5128-5C60-D75C-CFA71F300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07DAE8-646A-C1BC-D8E8-78670D41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703B2-714D-1F50-43A0-ED230AD1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3B9288-C0A3-F565-B08C-D6D17B1C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08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72B366-1F44-3045-5BD9-CB4CB84E3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E730063-48AC-99C7-F8A0-A41332BE3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F59488-813A-8E9A-9CCD-78730AF2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DA2C82-34B0-0BB4-68CF-FC960FA0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F64ACE-A7A5-445D-77B9-03FF86C9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18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F612B5-9F23-EB3E-EDD9-168EFA5E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1C5C10-852E-E169-824A-23E4D0ACB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7EC553-9770-0F2C-A6BE-0F57D684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2C2BC3-518E-EFDD-DC86-AE8704F2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2586F4-77F1-9CA0-DFF1-CBDD3DD0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65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FB5144-FEC4-7378-6FEA-E6FA5437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020845-24B3-B908-0450-237EF40C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60A5F9-10CD-A469-9734-CD49D278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FBDF72-ED45-4075-ACB6-5CE2A05C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4E31B9-98DB-D39C-C4D1-8E5C0A49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98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1E0995-54F8-0C53-4025-A0E1B204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47A422-0D4E-C085-067B-8EA22AF76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4D57B2-49E2-A812-E8D5-F063CCEA8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B225A6-AD7E-5AC9-3798-9D282DAE2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B8CE1B-BB6B-60EF-E313-D505386E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E9BD15-15FF-38E6-AE7A-1A9BB96E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63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DB7918-6CDA-CA24-7268-757EA83B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6F272A-987B-3B90-C91B-8EF74173E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2BDD429-0A4A-BFA9-2A15-598774028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46F6412-5887-260F-AC2B-4FC99E496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FFDF34F-37C7-D13F-8BC2-EE48CB508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CC3E786-DDF2-092E-B180-1DC14BFE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4665D5-2AE0-FFC3-F0BF-697440C9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D5C81BB-A80E-DE11-F15C-7B1E251B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35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2AA141-87B8-3963-6AEE-E1C7336D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9D7E1A3-EC24-E48F-D304-41E0860A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2ACC3BC-EC5D-3A57-3E41-6BEB7ADE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2E22B62-517F-D064-C544-E39F07E5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87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4B8537F-17DF-CF69-F8AF-820BCB09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37BF38-0E6A-5E53-E33A-9FA7C3C3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7E1FF7-8FB5-23EE-ACA0-840C0E2A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178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138C55-3A7A-6B78-EF16-7BA1F10C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435280-2F5F-1B47-E05E-CE75D27C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DA01A67-3A64-0B0A-8129-F50E05413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B8E8148-2129-0475-5E41-8511974C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8B40D4-7E47-63A1-A29F-C6D44DE8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2FD1C8-5D69-C2E9-DB84-5C5F95F4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61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946E1D-9EF2-09D8-416B-45DCDF02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BF248F7-476F-27DC-61AB-4973CE961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40337B-2A2F-3194-93E3-D9C800092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CCC96DC-EDA7-665B-A454-EBD6F3E4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D187B2-EC4A-507A-A5AA-728BE50D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E4175C-A278-4BEC-FFCD-D28E8822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47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EEFD050-94F7-060B-F918-A2FB4F3B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8D2D61-A6D2-59BD-9F73-64AEAD60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AE2DE8-DFA6-7737-9B12-9F4B8458A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DDE9-9793-4A70-ABD7-2A4A7F55E84A}" type="datetimeFigureOut">
              <a:rPr kumimoji="1" lang="ja-JP" altLang="en-US" smtClean="0"/>
              <a:t>2025/5/6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D423F3-9AD4-BC96-132F-336E9F930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622BE4-2BDE-CD32-511D-35F9AD02B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8910-7DA4-4726-9CED-A2B5A1A344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0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F5C844-1B15-81FF-1298-AFE8FEB5C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>
            <a:normAutofit fontScale="90000"/>
          </a:bodyPr>
          <a:lstStyle/>
          <a:p>
            <a:br>
              <a:rPr lang="en-US" altLang="ja-JP" dirty="0"/>
            </a:br>
            <a:r>
              <a:rPr lang="ja-JP" altLang="en-US" dirty="0"/>
              <a:t>世界で良いことをするため　</a:t>
            </a:r>
            <a:r>
              <a:rPr lang="en-US" altLang="ja-JP" dirty="0"/>
              <a:t>……Rotary</a:t>
            </a:r>
            <a:r>
              <a:rPr lang="ja-JP" altLang="en-US" dirty="0"/>
              <a:t>財団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24D0CD-EC88-FC5D-FBD4-984CBB9C5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2830</a:t>
            </a:r>
            <a:r>
              <a:rPr kumimoji="1" lang="ja-JP" altLang="en-US" dirty="0"/>
              <a:t>地区財団委員長　佐藤健一</a:t>
            </a:r>
          </a:p>
        </p:txBody>
      </p:sp>
    </p:spTree>
    <p:extLst>
      <p:ext uri="{BB962C8B-B14F-4D97-AF65-F5344CB8AC3E}">
        <p14:creationId xmlns:p14="http://schemas.microsoft.com/office/powerpoint/2010/main" val="3819371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B7C95A-8AB7-E1E4-60A0-3F9D10A2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ポリオ＋　　</a:t>
            </a:r>
            <a:r>
              <a:rPr lang="ja-JP" altLang="en-US" dirty="0"/>
              <a:t>パキスタンで投与活動</a:t>
            </a:r>
            <a:br>
              <a:rPr lang="en-US" altLang="ja-JP" dirty="0"/>
            </a:br>
            <a:r>
              <a:rPr lang="ja-JP" altLang="en-US" dirty="0"/>
              <a:t>　　　　　　地元で募金活動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C8BBAA66-2EDB-7CA2-3D36-879FD93E2A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3886200"/>
          </a:xfrm>
        </p:spPr>
      </p:pic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A8D5C727-43AC-FD44-9AE1-D6D49F0D2F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03" y="182562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4092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B596BB-315D-CF68-274B-B612901B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3069"/>
          </a:xfrm>
        </p:spPr>
        <p:txBody>
          <a:bodyPr/>
          <a:lstStyle/>
          <a:p>
            <a:r>
              <a:rPr kumimoji="1" lang="ja-JP" altLang="en-US" dirty="0"/>
              <a:t>ポリオ＋　　　高校でのポリオ授業</a:t>
            </a:r>
            <a:br>
              <a:rPr kumimoji="1" lang="en-US" altLang="ja-JP" dirty="0"/>
            </a:br>
            <a:r>
              <a:rPr kumimoji="1" lang="ja-JP" altLang="en-US" dirty="0"/>
              <a:t>　　　　　　　</a:t>
            </a:r>
            <a:r>
              <a:rPr kumimoji="1" lang="en-US" altLang="ja-JP" dirty="0"/>
              <a:t>T</a:t>
            </a:r>
            <a:r>
              <a:rPr kumimoji="1" lang="ja-JP" altLang="en-US" dirty="0"/>
              <a:t>シャツ作成着用　　　　　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81124371-6336-C050-6446-01DE9B93F4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" y="2058194"/>
            <a:ext cx="5181600" cy="3886200"/>
          </a:xfrm>
        </p:spPr>
      </p:pic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E7987090-7AA9-329A-EB0D-867BBD7CC9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2058194"/>
            <a:ext cx="5829300" cy="3886200"/>
          </a:xfrm>
        </p:spPr>
      </p:pic>
    </p:spTree>
    <p:extLst>
      <p:ext uri="{BB962C8B-B14F-4D97-AF65-F5344CB8AC3E}">
        <p14:creationId xmlns:p14="http://schemas.microsoft.com/office/powerpoint/2010/main" val="171672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07B41-1436-77F8-E2FB-F9F733C3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グローバル補助金事業　</a:t>
            </a:r>
            <a:r>
              <a:rPr lang="ja-JP" altLang="en-US" dirty="0"/>
              <a:t>大きな事業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9992A5-80FA-1A30-ADE7-64ADCA861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一件３万ドル以上の大きな事業</a:t>
            </a:r>
            <a:endParaRPr kumimoji="1" lang="en-US" altLang="ja-JP" dirty="0"/>
          </a:p>
          <a:p>
            <a:r>
              <a:rPr lang="ja-JP" altLang="en-US" dirty="0"/>
              <a:t>地区又はクラブが国際的に連携</a:t>
            </a:r>
            <a:endParaRPr lang="en-US" altLang="ja-JP" dirty="0"/>
          </a:p>
          <a:p>
            <a:r>
              <a:rPr kumimoji="1" lang="en-US" altLang="ja-JP" dirty="0"/>
              <a:t>EX. </a:t>
            </a:r>
            <a:r>
              <a:rPr kumimoji="1" lang="ja-JP" altLang="en-US" dirty="0"/>
              <a:t>井戸水の浄水施設、医療機器、教育</a:t>
            </a:r>
            <a:r>
              <a:rPr lang="ja-JP" altLang="en-US" dirty="0"/>
              <a:t>、</a:t>
            </a:r>
            <a:r>
              <a:rPr kumimoji="1" lang="ja-JP" altLang="en-US" dirty="0"/>
              <a:t>メンタルケア</a:t>
            </a:r>
            <a:endParaRPr kumimoji="1" lang="en-US" altLang="ja-JP" dirty="0"/>
          </a:p>
          <a:p>
            <a:r>
              <a:rPr lang="ja-JP" altLang="en-US" dirty="0"/>
              <a:t>タイ</a:t>
            </a:r>
            <a:r>
              <a:rPr lang="en-US" altLang="ja-JP" dirty="0"/>
              <a:t>3330</a:t>
            </a:r>
            <a:r>
              <a:rPr lang="ja-JP" altLang="en-US" dirty="0"/>
              <a:t>地区との継続的取り組み</a:t>
            </a:r>
            <a:endParaRPr lang="en-US" altLang="ja-JP" dirty="0"/>
          </a:p>
          <a:p>
            <a:r>
              <a:rPr lang="ja-JP" altLang="en-US" dirty="0"/>
              <a:t>奨学金事業　実施国</a:t>
            </a:r>
            <a:r>
              <a:rPr lang="en-US" altLang="ja-JP" dirty="0"/>
              <a:t>(</a:t>
            </a:r>
            <a:r>
              <a:rPr lang="ja-JP" altLang="en-US" dirty="0"/>
              <a:t>外国</a:t>
            </a:r>
            <a:r>
              <a:rPr lang="en-US" altLang="ja-JP" dirty="0"/>
              <a:t>)</a:t>
            </a:r>
            <a:r>
              <a:rPr lang="ja-JP" altLang="en-US" dirty="0"/>
              <a:t>と</a:t>
            </a:r>
            <a:r>
              <a:rPr lang="en-US" altLang="ja-JP" dirty="0"/>
              <a:t>2830</a:t>
            </a:r>
            <a:r>
              <a:rPr lang="ja-JP" altLang="en-US" dirty="0"/>
              <a:t>地区の連携で留学実現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722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2626B7-092C-1EB8-1B87-FBEF4EA0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2830</a:t>
            </a:r>
            <a:r>
              <a:rPr kumimoji="1" lang="ja-JP" altLang="en-US" dirty="0"/>
              <a:t>地区の寄金目標と実績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51C854-733E-0582-6419-B398F479F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25625"/>
            <a:ext cx="11036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   　　　   会員数　年次基金目標　実績額　その他基金  </a:t>
            </a:r>
            <a:r>
              <a:rPr lang="ja-JP" altLang="en-US" dirty="0"/>
              <a:t>恒久基金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2020-21</a:t>
            </a:r>
            <a:r>
              <a:rPr lang="ja-JP" altLang="en-US" dirty="0"/>
              <a:t>　</a:t>
            </a:r>
            <a:r>
              <a:rPr lang="en-US" altLang="ja-JP" dirty="0"/>
              <a:t>1,098</a:t>
            </a:r>
            <a:r>
              <a:rPr lang="ja-JP" altLang="en-US" dirty="0"/>
              <a:t>人　</a:t>
            </a:r>
            <a:r>
              <a:rPr lang="en-US" altLang="ja-JP" dirty="0"/>
              <a:t>$164,700    $158,163</a:t>
            </a:r>
            <a:r>
              <a:rPr lang="ja-JP" altLang="en-US" dirty="0"/>
              <a:t>　</a:t>
            </a:r>
            <a:r>
              <a:rPr lang="en-US" altLang="ja-JP" dirty="0"/>
              <a:t>$28,756 </a:t>
            </a:r>
            <a:r>
              <a:rPr lang="ja-JP" altLang="en-US" dirty="0"/>
              <a:t>　</a:t>
            </a:r>
            <a:r>
              <a:rPr lang="en-US" altLang="ja-JP" dirty="0"/>
              <a:t>$5,009</a:t>
            </a:r>
          </a:p>
          <a:p>
            <a:pPr marL="0" indent="0">
              <a:buNone/>
            </a:pPr>
            <a:r>
              <a:rPr lang="ja-JP" altLang="en-US" dirty="0"/>
              <a:t>  　　　　                                            </a:t>
            </a:r>
            <a:r>
              <a:rPr lang="en-US" altLang="ja-JP" dirty="0"/>
              <a:t>0.96</a:t>
            </a:r>
          </a:p>
          <a:p>
            <a:r>
              <a:rPr kumimoji="1" lang="en-US" altLang="ja-JP" dirty="0"/>
              <a:t>2021-22    1,100         165,000      177,056     21,987       4,070 </a:t>
            </a:r>
          </a:p>
          <a:p>
            <a:pPr marL="0" indent="0">
              <a:buNone/>
            </a:pPr>
            <a:r>
              <a:rPr kumimoji="1" lang="en-US" altLang="ja-JP" dirty="0"/>
              <a:t>                                                            1.07</a:t>
            </a:r>
          </a:p>
          <a:p>
            <a:r>
              <a:rPr lang="en-US" altLang="ja-JP" dirty="0"/>
              <a:t>2022-23    1,086         162,990      123,077     23,550       2,595  </a:t>
            </a:r>
          </a:p>
          <a:p>
            <a:pPr marL="0" indent="0">
              <a:buNone/>
            </a:pPr>
            <a:r>
              <a:rPr lang="en-US" altLang="ja-JP" dirty="0"/>
              <a:t>                                                            0.75   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83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050CD6-74EC-EF11-C9A5-25F4939E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7988" cy="108715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2830</a:t>
            </a:r>
            <a:r>
              <a:rPr lang="ja-JP" altLang="en-US" dirty="0"/>
              <a:t>地区の寄付金と還流資金の実績</a:t>
            </a:r>
            <a:r>
              <a:rPr lang="en-US" altLang="ja-JP" dirty="0"/>
              <a:t>22-23</a:t>
            </a:r>
            <a:r>
              <a:rPr lang="ja-JP" altLang="en-US" dirty="0"/>
              <a:t>年度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2408F6-B83D-73FA-3DFE-16D7665D4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2" y="1452282"/>
            <a:ext cx="11376212" cy="49305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上納</a:t>
            </a:r>
            <a:r>
              <a:rPr kumimoji="1" lang="ja-JP" altLang="en-US" dirty="0"/>
              <a:t>の流れ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①年次基金       　　　　　</a:t>
            </a:r>
            <a:r>
              <a:rPr lang="en-US" altLang="ja-JP" dirty="0"/>
              <a:t>$123,027</a:t>
            </a:r>
          </a:p>
          <a:p>
            <a:pPr marL="0" indent="0">
              <a:buNone/>
            </a:pPr>
            <a:r>
              <a:rPr lang="ja-JP" altLang="en-US" dirty="0"/>
              <a:t>　　②恒久基金                   　</a:t>
            </a:r>
            <a:r>
              <a:rPr lang="en-US" altLang="ja-JP" dirty="0"/>
              <a:t>  $    3,470              </a:t>
            </a:r>
            <a:r>
              <a:rPr lang="ja-JP" altLang="en-US" dirty="0"/>
              <a:t>①＋②＝＄</a:t>
            </a:r>
            <a:r>
              <a:rPr lang="en-US" altLang="ja-JP" dirty="0"/>
              <a:t>126,497</a:t>
            </a:r>
          </a:p>
          <a:p>
            <a:pPr marL="0" indent="0">
              <a:buNone/>
            </a:pPr>
            <a:r>
              <a:rPr lang="ja-JP" altLang="en-US" dirty="0"/>
              <a:t>　　③ポリオ＋                 　  </a:t>
            </a:r>
            <a:r>
              <a:rPr lang="en-US" altLang="ja-JP" dirty="0"/>
              <a:t>  $  23,403</a:t>
            </a:r>
          </a:p>
          <a:p>
            <a:pPr marL="0" indent="0">
              <a:buNone/>
            </a:pPr>
            <a:r>
              <a:rPr lang="ja-JP" altLang="en-US" dirty="0"/>
              <a:t>　　④その他　　　　　　　　</a:t>
            </a:r>
            <a:r>
              <a:rPr lang="en-US" altLang="ja-JP" dirty="0"/>
              <a:t>$       146</a:t>
            </a:r>
          </a:p>
          <a:p>
            <a:pPr marL="0" indent="0">
              <a:buNone/>
            </a:pPr>
            <a:r>
              <a:rPr lang="ja-JP" altLang="en-US" dirty="0"/>
              <a:t>・還流の流れ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①</a:t>
            </a:r>
            <a:r>
              <a:rPr lang="en-US" altLang="ja-JP" dirty="0"/>
              <a:t>3</a:t>
            </a:r>
            <a:r>
              <a:rPr lang="ja-JP" altLang="en-US" dirty="0"/>
              <a:t>年前年次基金寄付</a:t>
            </a:r>
            <a:r>
              <a:rPr lang="en-US" altLang="ja-JP" dirty="0"/>
              <a:t>1/2 </a:t>
            </a:r>
            <a:r>
              <a:rPr lang="ja-JP" altLang="en-US" dirty="0"/>
              <a:t>　</a:t>
            </a:r>
            <a:r>
              <a:rPr lang="en-US" altLang="ja-JP" dirty="0"/>
              <a:t>$84,149</a:t>
            </a:r>
          </a:p>
          <a:p>
            <a:pPr marL="0" indent="0">
              <a:buNone/>
            </a:pPr>
            <a:r>
              <a:rPr lang="ja-JP" altLang="en-US" dirty="0"/>
              <a:t>　　②恒久基金収益の</a:t>
            </a:r>
            <a:r>
              <a:rPr lang="en-US" altLang="ja-JP" dirty="0"/>
              <a:t>1/2</a:t>
            </a:r>
            <a:r>
              <a:rPr lang="ja-JP" altLang="en-US" dirty="0"/>
              <a:t>　</a:t>
            </a:r>
            <a:r>
              <a:rPr lang="en-US" altLang="ja-JP" dirty="0"/>
              <a:t>   </a:t>
            </a:r>
            <a:r>
              <a:rPr lang="ja-JP" altLang="en-US" dirty="0"/>
              <a:t>　</a:t>
            </a:r>
            <a:r>
              <a:rPr lang="en-US" altLang="ja-JP" dirty="0"/>
              <a:t>$  5,231 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　③</a:t>
            </a:r>
            <a:r>
              <a:rPr lang="ja-JP" altLang="en-US" dirty="0"/>
              <a:t>国際活動</a:t>
            </a:r>
            <a:r>
              <a:rPr kumimoji="1" lang="ja-JP" altLang="en-US" dirty="0"/>
              <a:t>基金</a:t>
            </a:r>
            <a:r>
              <a:rPr lang="ja-JP" altLang="en-US" dirty="0"/>
              <a:t>から　　  </a:t>
            </a:r>
            <a:r>
              <a:rPr kumimoji="1" lang="ja-JP" altLang="en-US" dirty="0"/>
              <a:t>　</a:t>
            </a:r>
            <a:r>
              <a:rPr kumimoji="1" lang="en-US" altLang="ja-JP" dirty="0"/>
              <a:t>$44,173</a:t>
            </a:r>
            <a:r>
              <a:rPr kumimoji="1" lang="ja-JP" altLang="en-US" dirty="0"/>
              <a:t>　　①＋②＋③＝＄</a:t>
            </a:r>
            <a:r>
              <a:rPr kumimoji="1" lang="en-US" altLang="ja-JP" dirty="0"/>
              <a:t>133,553</a:t>
            </a:r>
          </a:p>
          <a:p>
            <a:pPr marL="0" indent="0">
              <a:buNone/>
            </a:pPr>
            <a:r>
              <a:rPr lang="en-US" altLang="ja-JP" dirty="0"/>
              <a:t>                                                  </a:t>
            </a:r>
            <a:r>
              <a:rPr lang="ja-JP" altLang="en-US" dirty="0"/>
              <a:t>　　　　　</a:t>
            </a:r>
            <a:r>
              <a:rPr lang="en-US" altLang="ja-JP" dirty="0"/>
              <a:t>133,553÷126,497=1.05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89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218032-6CF2-7472-1009-A239E5FF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財団事業は最大</a:t>
            </a:r>
            <a:r>
              <a:rPr lang="en-US" altLang="ja-JP" dirty="0"/>
              <a:t>3</a:t>
            </a:r>
            <a:r>
              <a:rPr lang="ja-JP" altLang="en-US" dirty="0"/>
              <a:t>分の２</a:t>
            </a:r>
            <a:r>
              <a:rPr kumimoji="1" lang="ja-JP" altLang="en-US" dirty="0"/>
              <a:t>還元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9DFD46-E37C-7591-56E6-B1EA0DA5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r>
              <a:rPr kumimoji="1" lang="ja-JP" altLang="en-US" dirty="0"/>
              <a:t>年前の寄付金の</a:t>
            </a:r>
            <a:r>
              <a:rPr kumimoji="1" lang="en-US" altLang="ja-JP" dirty="0"/>
              <a:t>47.5%</a:t>
            </a:r>
            <a:r>
              <a:rPr kumimoji="1" lang="ja-JP" altLang="en-US" dirty="0"/>
              <a:t>⇒</a:t>
            </a:r>
            <a:r>
              <a:rPr kumimoji="1" lang="en-US" altLang="ja-JP" dirty="0"/>
              <a:t>DDF</a:t>
            </a:r>
            <a:r>
              <a:rPr kumimoji="1" lang="ja-JP" altLang="en-US" dirty="0"/>
              <a:t>（地区財団活動資金）</a:t>
            </a:r>
            <a:endParaRPr kumimoji="1" lang="en-US" altLang="ja-JP" dirty="0"/>
          </a:p>
          <a:p>
            <a:r>
              <a:rPr lang="en-US" altLang="ja-JP" dirty="0"/>
              <a:t>47.5%</a:t>
            </a:r>
            <a:r>
              <a:rPr lang="ja-JP" altLang="en-US" dirty="0"/>
              <a:t>⇒</a:t>
            </a:r>
            <a:r>
              <a:rPr lang="en-US" altLang="ja-JP" dirty="0"/>
              <a:t>WF(</a:t>
            </a:r>
            <a:r>
              <a:rPr lang="ja-JP" altLang="en-US" dirty="0"/>
              <a:t>国際活動資金</a:t>
            </a:r>
            <a:r>
              <a:rPr lang="en-US" altLang="ja-JP" dirty="0"/>
              <a:t>)</a:t>
            </a:r>
            <a:r>
              <a:rPr lang="ja-JP" altLang="en-US" dirty="0"/>
              <a:t>　　</a:t>
            </a:r>
            <a:r>
              <a:rPr lang="en-US" altLang="ja-JP" dirty="0"/>
              <a:t>5</a:t>
            </a:r>
            <a:r>
              <a:rPr lang="ja-JP" altLang="en-US" dirty="0"/>
              <a:t>％⇒運営費</a:t>
            </a:r>
            <a:endParaRPr lang="en-US" altLang="ja-JP" dirty="0"/>
          </a:p>
          <a:p>
            <a:r>
              <a:rPr lang="en-US" altLang="ja-JP" dirty="0"/>
              <a:t>DDF</a:t>
            </a:r>
            <a:r>
              <a:rPr lang="ja-JP" altLang="en-US" dirty="0"/>
              <a:t>の半分</a:t>
            </a:r>
            <a:r>
              <a:rPr lang="en-US" altLang="ja-JP" dirty="0"/>
              <a:t>23.75</a:t>
            </a:r>
            <a:r>
              <a:rPr lang="ja-JP" altLang="en-US" dirty="0"/>
              <a:t>％⇒地区補助金事業で使用可能</a:t>
            </a:r>
            <a:endParaRPr lang="en-US" altLang="ja-JP" dirty="0"/>
          </a:p>
          <a:p>
            <a:r>
              <a:rPr lang="ja-JP" altLang="en-US" dirty="0"/>
              <a:t>残りの</a:t>
            </a:r>
            <a:r>
              <a:rPr lang="en-US" altLang="ja-JP" dirty="0"/>
              <a:t>DDF</a:t>
            </a:r>
            <a:r>
              <a:rPr lang="ja-JP" altLang="en-US" dirty="0"/>
              <a:t>をグローバル事業に使うと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WF</a:t>
            </a:r>
            <a:r>
              <a:rPr lang="ja-JP" altLang="en-US" dirty="0"/>
              <a:t>から</a:t>
            </a:r>
            <a:r>
              <a:rPr lang="en-US" altLang="ja-JP" dirty="0"/>
              <a:t>DDF</a:t>
            </a:r>
            <a:r>
              <a:rPr lang="ja-JP" altLang="en-US" dirty="0"/>
              <a:t>の</a:t>
            </a:r>
            <a:r>
              <a:rPr lang="en-US" altLang="ja-JP" dirty="0"/>
              <a:t>80</a:t>
            </a:r>
            <a:r>
              <a:rPr lang="ja-JP" altLang="en-US" dirty="0"/>
              <a:t>％分給付される→最大</a:t>
            </a:r>
            <a:r>
              <a:rPr lang="en-US" altLang="ja-JP" dirty="0"/>
              <a:t>19</a:t>
            </a:r>
            <a:r>
              <a:rPr lang="ja-JP" altLang="en-US" dirty="0"/>
              <a:t>％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⇒</a:t>
            </a:r>
            <a:r>
              <a:rPr lang="en-US" altLang="ja-JP" dirty="0"/>
              <a:t>23.75</a:t>
            </a:r>
            <a:r>
              <a:rPr lang="ja-JP" altLang="en-US" dirty="0"/>
              <a:t>＋</a:t>
            </a:r>
            <a:r>
              <a:rPr lang="en-US" altLang="ja-JP" dirty="0"/>
              <a:t>23.75+19</a:t>
            </a:r>
            <a:r>
              <a:rPr lang="ja-JP" altLang="en-US" dirty="0"/>
              <a:t>＝最大</a:t>
            </a:r>
            <a:r>
              <a:rPr lang="en-US" altLang="ja-JP" dirty="0"/>
              <a:t>66.5</a:t>
            </a:r>
            <a:r>
              <a:rPr lang="ja-JP" altLang="en-US" dirty="0"/>
              <a:t>％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435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20B9F5-D553-B5D7-0765-60559E6D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最近の</a:t>
            </a:r>
            <a:r>
              <a:rPr lang="en-US" altLang="ja-JP" dirty="0"/>
              <a:t>2830</a:t>
            </a:r>
            <a:r>
              <a:rPr lang="ja-JP" altLang="en-US" dirty="0"/>
              <a:t>地区グローバル</a:t>
            </a:r>
            <a:r>
              <a:rPr kumimoji="1" lang="ja-JP" altLang="en-US" dirty="0"/>
              <a:t>補助金事業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D3C269-23C3-521E-A429-11771AB5B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タイ小学校浄水器設置事業</a:t>
            </a:r>
            <a:r>
              <a:rPr lang="ja-JP" altLang="en-US" dirty="0"/>
              <a:t>                                </a:t>
            </a:r>
            <a:r>
              <a:rPr kumimoji="1" lang="en-US" altLang="ja-JP" dirty="0"/>
              <a:t>$17,000</a:t>
            </a:r>
          </a:p>
          <a:p>
            <a:r>
              <a:rPr lang="ja-JP" altLang="en-US" dirty="0"/>
              <a:t>タイ病院設備整備事業（脳卒中）　　　　　    </a:t>
            </a:r>
            <a:r>
              <a:rPr lang="en-US" altLang="ja-JP" dirty="0"/>
              <a:t>$10,000</a:t>
            </a:r>
          </a:p>
          <a:p>
            <a:r>
              <a:rPr lang="ja-JP" altLang="en-US" dirty="0"/>
              <a:t>タイ病院設備整備事業（エクモ）　　　　　    </a:t>
            </a:r>
            <a:r>
              <a:rPr lang="en-US" altLang="ja-JP" dirty="0"/>
              <a:t>$10,000</a:t>
            </a:r>
          </a:p>
          <a:p>
            <a:r>
              <a:rPr lang="ja-JP" altLang="en-US"/>
              <a:t>ウクライナ青少年精神</a:t>
            </a:r>
            <a:r>
              <a:rPr lang="ja-JP" altLang="en-US" dirty="0"/>
              <a:t>復興</a:t>
            </a:r>
            <a:r>
              <a:rPr lang="ja-JP" altLang="en-US"/>
              <a:t>サポート事業           </a:t>
            </a:r>
            <a:r>
              <a:rPr lang="en-US" altLang="ja-JP" dirty="0"/>
              <a:t>$10,000</a:t>
            </a:r>
          </a:p>
          <a:p>
            <a:r>
              <a:rPr lang="ja-JP" altLang="en-US" dirty="0"/>
              <a:t>英国ホスピス改修事業 　　　　　　　　　　　</a:t>
            </a:r>
            <a:r>
              <a:rPr lang="en-US" altLang="ja-JP" dirty="0"/>
              <a:t>$  6,600</a:t>
            </a:r>
          </a:p>
          <a:p>
            <a:r>
              <a:rPr lang="ja-JP" altLang="en-US" dirty="0"/>
              <a:t>大学院レベル奨学金事業</a:t>
            </a:r>
            <a:r>
              <a:rPr lang="en-US" altLang="ja-JP" dirty="0"/>
              <a:t>(</a:t>
            </a:r>
            <a:r>
              <a:rPr lang="ja-JP" altLang="en-US" dirty="0"/>
              <a:t>英国サセックス大）  </a:t>
            </a:r>
            <a:r>
              <a:rPr lang="en-US" altLang="ja-JP" dirty="0"/>
              <a:t> $17,000</a:t>
            </a:r>
          </a:p>
          <a:p>
            <a:r>
              <a:rPr lang="ja-JP" altLang="en-US" dirty="0"/>
              <a:t>ポリオプラスへ拠出　　　　　　　　　　　　 </a:t>
            </a:r>
            <a:r>
              <a:rPr lang="en-US" altLang="ja-JP" dirty="0"/>
              <a:t>$13,600</a:t>
            </a:r>
          </a:p>
          <a:p>
            <a:pPr marL="0" indent="0">
              <a:buNone/>
            </a:pPr>
            <a:r>
              <a:rPr lang="en-US" altLang="ja-JP" dirty="0"/>
              <a:t>                                                                             </a:t>
            </a:r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183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CFA8267A-3973-942B-E748-26B9F867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-2583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D6667D8E-5F73-D653-EA7E-5D3D808F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C02D3B48-B4FD-E583-3315-92E8F3E4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7D1C8E-A964-3B15-5FE0-B7BD63A7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世界で、どんなことをしている？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9280D6-D3DD-6840-82B5-4FE1290AD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5209"/>
            <a:ext cx="10515600" cy="3801753"/>
          </a:xfrm>
        </p:spPr>
        <p:txBody>
          <a:bodyPr/>
          <a:lstStyle/>
          <a:p>
            <a:r>
              <a:rPr kumimoji="1" lang="ja-JP" altLang="en-US" dirty="0"/>
              <a:t>ポリオ根絶活動</a:t>
            </a:r>
            <a:endParaRPr kumimoji="1" lang="en-US" altLang="ja-JP" dirty="0"/>
          </a:p>
          <a:p>
            <a:r>
              <a:rPr lang="ja-JP" altLang="en-US" dirty="0"/>
              <a:t>グローバル補助金事業（奨学</a:t>
            </a:r>
            <a:r>
              <a:rPr kumimoji="1" lang="ja-JP" altLang="en-US" dirty="0"/>
              <a:t>金事業も）</a:t>
            </a:r>
            <a:endParaRPr kumimoji="1" lang="en-US" altLang="ja-JP" dirty="0"/>
          </a:p>
          <a:p>
            <a:r>
              <a:rPr lang="ja-JP" altLang="en-US" dirty="0"/>
              <a:t>地区補助金事業</a:t>
            </a:r>
            <a:endParaRPr lang="en-US" altLang="ja-JP" dirty="0"/>
          </a:p>
          <a:p>
            <a:r>
              <a:rPr kumimoji="1" lang="ja-JP" altLang="en-US" dirty="0"/>
              <a:t>災害救援事業</a:t>
            </a:r>
            <a:endParaRPr kumimoji="1" lang="en-US" altLang="ja-JP" dirty="0"/>
          </a:p>
          <a:p>
            <a:r>
              <a:rPr lang="ja-JP" altLang="en-US" dirty="0"/>
              <a:t>その他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0471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325821E-CD10-A36D-BA87-CBB2F7FD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78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186680-DB25-43EF-EDCE-A27E549A1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/>
          <a:lstStyle/>
          <a:p>
            <a:r>
              <a:rPr kumimoji="1" lang="en-US" altLang="ja-JP" dirty="0"/>
              <a:t>3330</a:t>
            </a:r>
            <a:r>
              <a:rPr kumimoji="1" lang="ja-JP" altLang="en-US" dirty="0"/>
              <a:t>地区では大歓迎されます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60C8652-3EDF-BBD8-3904-0F8EF91738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33" y="1157927"/>
            <a:ext cx="7371736" cy="5528802"/>
          </a:xfr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6C9EEE4-ED3A-7BFE-9922-F066264A31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5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52D19-7291-C3DB-F923-2433E633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049"/>
          </a:xfrm>
        </p:spPr>
        <p:txBody>
          <a:bodyPr/>
          <a:lstStyle/>
          <a:p>
            <a:r>
              <a:rPr kumimoji="1" lang="ja-JP" altLang="en-US" dirty="0"/>
              <a:t>地元</a:t>
            </a:r>
            <a:r>
              <a:rPr kumimoji="1" lang="en-US" altLang="ja-JP" dirty="0"/>
              <a:t>RC</a:t>
            </a:r>
            <a:r>
              <a:rPr kumimoji="1" lang="ja-JP" altLang="en-US" dirty="0"/>
              <a:t>、学校とのミーティング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4072A02-7538-3C1D-6D81-0435818C8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9573" y="1228596"/>
            <a:ext cx="7423355" cy="5567516"/>
          </a:xfrm>
        </p:spPr>
      </p:pic>
    </p:spTree>
    <p:extLst>
      <p:ext uri="{BB962C8B-B14F-4D97-AF65-F5344CB8AC3E}">
        <p14:creationId xmlns:p14="http://schemas.microsoft.com/office/powerpoint/2010/main" val="1742070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10313-9D3C-3A5C-2198-4ABCB2D7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284" y="365126"/>
            <a:ext cx="4805516" cy="1045368"/>
          </a:xfrm>
        </p:spPr>
        <p:txBody>
          <a:bodyPr/>
          <a:lstStyle/>
          <a:p>
            <a:r>
              <a:rPr kumimoji="1" lang="ja-JP" altLang="en-US" dirty="0"/>
              <a:t>浄水器の設置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A343BD6-3353-635C-0F83-05E6A75F56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31" y="1306021"/>
            <a:ext cx="6041488" cy="4530658"/>
          </a:xfr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9A332CB8-6707-F2B3-2E71-E8F256E5A7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53" y="2119744"/>
            <a:ext cx="6600923" cy="3713019"/>
          </a:xfrm>
        </p:spPr>
      </p:pic>
    </p:spTree>
    <p:extLst>
      <p:ext uri="{BB962C8B-B14F-4D97-AF65-F5344CB8AC3E}">
        <p14:creationId xmlns:p14="http://schemas.microsoft.com/office/powerpoint/2010/main" val="3178897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F6C41F-D5A1-78A1-6919-275C1585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浄水器の管理を訓練を受けた生徒が当番で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08FE7C6-D08E-13EC-511A-676E289F1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0878" y="2127402"/>
            <a:ext cx="5270093" cy="3952569"/>
          </a:xfr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61B44808-4F28-08C2-51C8-8BF0F8F64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1030" y="2127402"/>
            <a:ext cx="5270094" cy="3952570"/>
          </a:xfrm>
        </p:spPr>
      </p:pic>
    </p:spTree>
    <p:extLst>
      <p:ext uri="{BB962C8B-B14F-4D97-AF65-F5344CB8AC3E}">
        <p14:creationId xmlns:p14="http://schemas.microsoft.com/office/powerpoint/2010/main" val="4180620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E28302-83CD-59E3-E11D-4E1A0897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タイ病院医療設備整備事業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2E77CC08-F82E-AD2B-8471-4F2D8D768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544" y="2181351"/>
            <a:ext cx="5183775" cy="3887830"/>
          </a:xfrm>
        </p:spPr>
      </p:pic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A1145D98-0020-51F6-73EC-5149BCB617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7" y="2039815"/>
            <a:ext cx="6624861" cy="3727939"/>
          </a:xfrm>
        </p:spPr>
      </p:pic>
    </p:spTree>
    <p:extLst>
      <p:ext uri="{BB962C8B-B14F-4D97-AF65-F5344CB8AC3E}">
        <p14:creationId xmlns:p14="http://schemas.microsoft.com/office/powerpoint/2010/main" val="278007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7676C4-1EB7-6519-DF25-81A5673D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/>
          <a:lstStyle/>
          <a:p>
            <a:r>
              <a:rPr kumimoji="1" lang="ja-JP" altLang="en-US" dirty="0"/>
              <a:t>大学院レベル奨学金事業</a:t>
            </a:r>
            <a:br>
              <a:rPr kumimoji="1" lang="en-US" altLang="ja-JP" dirty="0"/>
            </a:br>
            <a:r>
              <a:rPr kumimoji="1" lang="en-US" altLang="ja-JP" dirty="0"/>
              <a:t>NY</a:t>
            </a:r>
            <a:r>
              <a:rPr kumimoji="1" lang="ja-JP" altLang="en-US" dirty="0"/>
              <a:t>州バッファロー　千田君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104C130B-AB8D-A0F8-B98E-CAC6BBFA65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1727706"/>
            <a:ext cx="6353559" cy="4765169"/>
          </a:xfrm>
        </p:spPr>
      </p:pic>
      <p:pic>
        <p:nvPicPr>
          <p:cNvPr id="16" name="コンテンツ プレースホルダー 15">
            <a:extLst>
              <a:ext uri="{FF2B5EF4-FFF2-40B4-BE49-F238E27FC236}">
                <a16:creationId xmlns:a16="http://schemas.microsoft.com/office/drawing/2014/main" id="{F16B393B-ABAC-DF86-1D4B-CF287047EB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73" y="494052"/>
            <a:ext cx="3435927" cy="6108317"/>
          </a:xfrm>
        </p:spPr>
      </p:pic>
    </p:spTree>
    <p:extLst>
      <p:ext uri="{BB962C8B-B14F-4D97-AF65-F5344CB8AC3E}">
        <p14:creationId xmlns:p14="http://schemas.microsoft.com/office/powerpoint/2010/main" val="114724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6A07E8-757E-CFC0-6401-2CCB0820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1" y="365125"/>
            <a:ext cx="7519867" cy="11779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大学院レベル奨学金事業</a:t>
            </a:r>
            <a:br>
              <a:rPr kumimoji="1" lang="en-US" altLang="ja-JP" dirty="0"/>
            </a:br>
            <a:r>
              <a:rPr kumimoji="1" lang="en-US" altLang="ja-JP" dirty="0"/>
              <a:t>3</a:t>
            </a:r>
            <a:r>
              <a:rPr kumimoji="1" lang="ja-JP" altLang="en-US" dirty="0"/>
              <a:t>年前の須藤君  </a:t>
            </a:r>
            <a:r>
              <a:rPr kumimoji="1" lang="en-US" altLang="ja-JP" dirty="0"/>
              <a:t>JICA@</a:t>
            </a:r>
            <a:r>
              <a:rPr kumimoji="1" lang="ja-JP" altLang="en-US" dirty="0"/>
              <a:t>ブータン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84A6A94-B209-8573-08F8-3E050A9AB0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3" y="1624469"/>
            <a:ext cx="6375437" cy="4784056"/>
          </a:xfr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909AF7B-0470-75DB-0EB4-953C362211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08" y="777240"/>
            <a:ext cx="4223463" cy="5631285"/>
          </a:xfrm>
        </p:spPr>
      </p:pic>
    </p:spTree>
    <p:extLst>
      <p:ext uri="{BB962C8B-B14F-4D97-AF65-F5344CB8AC3E}">
        <p14:creationId xmlns:p14="http://schemas.microsoft.com/office/powerpoint/2010/main" val="61301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FC28A5-A3FC-CB6F-0682-9F964881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</a:t>
            </a:r>
            <a:r>
              <a:rPr kumimoji="1" lang="ja-JP" altLang="en-US" dirty="0"/>
              <a:t>財団→</a:t>
            </a:r>
            <a:r>
              <a:rPr kumimoji="1" lang="en-US" altLang="ja-JP" dirty="0"/>
              <a:t>2830</a:t>
            </a:r>
            <a:r>
              <a:rPr kumimoji="1" lang="ja-JP" altLang="en-US" dirty="0"/>
              <a:t>地区</a:t>
            </a:r>
            <a:r>
              <a:rPr kumimoji="1" lang="en-US" altLang="ja-JP" dirty="0"/>
              <a:t>DDF</a:t>
            </a:r>
            <a:r>
              <a:rPr kumimoji="1" lang="ja-JP" altLang="en-US" dirty="0"/>
              <a:t>→地区補助金事業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5FB7DA-315E-CF9B-F448-89D1D60FC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80260"/>
            <a:ext cx="8693727" cy="3961766"/>
          </a:xfrm>
        </p:spPr>
        <p:txBody>
          <a:bodyPr/>
          <a:lstStyle/>
          <a:p>
            <a:r>
              <a:rPr kumimoji="1" lang="ja-JP" altLang="en-US" dirty="0"/>
              <a:t>補助金事業実施クラブ　：　</a:t>
            </a:r>
            <a:r>
              <a:rPr kumimoji="1" lang="en-US" altLang="ja-JP" dirty="0"/>
              <a:t>27</a:t>
            </a:r>
            <a:r>
              <a:rPr kumimoji="1" lang="ja-JP" altLang="en-US" dirty="0"/>
              <a:t>クラブ</a:t>
            </a:r>
            <a:endParaRPr kumimoji="1" lang="en-US" altLang="ja-JP" dirty="0"/>
          </a:p>
          <a:p>
            <a:r>
              <a:rPr lang="ja-JP" altLang="en-US" dirty="0"/>
              <a:t>地区補助金の総額　　　： </a:t>
            </a:r>
            <a:r>
              <a:rPr lang="en-US" altLang="ja-JP" dirty="0"/>
              <a:t>407 </a:t>
            </a:r>
            <a:r>
              <a:rPr lang="ja-JP" altLang="en-US" dirty="0"/>
              <a:t>万円</a:t>
            </a:r>
            <a:endParaRPr lang="en-US" altLang="ja-JP" dirty="0"/>
          </a:p>
          <a:p>
            <a:r>
              <a:rPr kumimoji="1" lang="ja-JP" altLang="en-US" dirty="0"/>
              <a:t>奉仕プロジェクト総額　： </a:t>
            </a:r>
            <a:r>
              <a:rPr kumimoji="1" lang="en-US" altLang="ja-JP" dirty="0"/>
              <a:t>561</a:t>
            </a:r>
            <a:r>
              <a:rPr lang="ja-JP" altLang="en-US" dirty="0"/>
              <a:t> </a:t>
            </a:r>
            <a:r>
              <a:rPr kumimoji="1" lang="ja-JP" altLang="en-US" dirty="0"/>
              <a:t>万円　</a:t>
            </a:r>
          </a:p>
        </p:txBody>
      </p:sp>
    </p:spTree>
    <p:extLst>
      <p:ext uri="{BB962C8B-B14F-4D97-AF65-F5344CB8AC3E}">
        <p14:creationId xmlns:p14="http://schemas.microsoft.com/office/powerpoint/2010/main" val="2290428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D8E2BD-F2A2-80AD-0735-4059BE8D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地区補助金による事業①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473CA20-4316-4F8F-E694-A7FE72BE1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87" y="1983544"/>
            <a:ext cx="6054931" cy="4037427"/>
          </a:xfr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C073EE0-BA84-6D7C-2CA7-8DBD321D0F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3" y="1690689"/>
            <a:ext cx="6539505" cy="4623138"/>
          </a:xfrm>
        </p:spPr>
      </p:pic>
    </p:spTree>
    <p:extLst>
      <p:ext uri="{BB962C8B-B14F-4D97-AF65-F5344CB8AC3E}">
        <p14:creationId xmlns:p14="http://schemas.microsoft.com/office/powerpoint/2010/main" val="38152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3401D7-25C7-DDB1-4AE5-DDFE11E6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財団：ロータリーの寄金・事業部門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791234-9786-EBCB-4A79-1FC1CBF1A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5319131"/>
          </a:xfrm>
        </p:spPr>
        <p:txBody>
          <a:bodyPr/>
          <a:lstStyle/>
          <a:p>
            <a:endParaRPr kumimoji="1" lang="en-US" altLang="ja-JP" dirty="0"/>
          </a:p>
          <a:p>
            <a:r>
              <a:rPr kumimoji="1" lang="ja-JP" altLang="en-US" dirty="0"/>
              <a:t>人頭分担金等→→→（国際）ロータリーの運営費</a:t>
            </a:r>
            <a:endParaRPr kumimoji="1" lang="en-US" altLang="ja-JP" dirty="0"/>
          </a:p>
          <a:p>
            <a:r>
              <a:rPr lang="ja-JP" altLang="en-US" dirty="0"/>
              <a:t>寄付金→→財団→→世界規模で「よいこと」を行う事業費</a:t>
            </a:r>
            <a:endParaRPr lang="en-US" altLang="ja-JP" dirty="0"/>
          </a:p>
          <a:p>
            <a:r>
              <a:rPr kumimoji="1" lang="ja-JP" altLang="en-US" dirty="0"/>
              <a:t>日本のロータリーの寄金目標→→世界の実績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年次基金　</a:t>
            </a:r>
            <a:r>
              <a:rPr lang="en-US" altLang="ja-JP" dirty="0"/>
              <a:t>150</a:t>
            </a:r>
            <a:r>
              <a:rPr lang="ja-JP" altLang="en-US" dirty="0"/>
              <a:t>ドル</a:t>
            </a:r>
            <a:r>
              <a:rPr lang="en-US" altLang="ja-JP" dirty="0"/>
              <a:t>/</a:t>
            </a:r>
            <a:r>
              <a:rPr lang="ja-JP" altLang="en-US" dirty="0"/>
              <a:t>人   　　</a:t>
            </a:r>
            <a:r>
              <a:rPr lang="en-US" altLang="ja-JP" dirty="0"/>
              <a:t>2022-23</a:t>
            </a:r>
            <a:r>
              <a:rPr lang="ja-JP" altLang="en-US" dirty="0"/>
              <a:t>年度　</a:t>
            </a:r>
            <a:r>
              <a:rPr lang="en-US" altLang="ja-JP" dirty="0"/>
              <a:t>$1</a:t>
            </a:r>
            <a:r>
              <a:rPr lang="ja-JP" altLang="en-US" dirty="0"/>
              <a:t>億</a:t>
            </a:r>
            <a:r>
              <a:rPr lang="en-US" altLang="ja-JP" dirty="0"/>
              <a:t>4,760</a:t>
            </a:r>
            <a:r>
              <a:rPr lang="ja-JP" altLang="en-US" dirty="0"/>
              <a:t>万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</a:t>
            </a:r>
            <a:r>
              <a:rPr lang="ja-JP" altLang="en-US" dirty="0"/>
              <a:t>恒久寄金　　　　　　　　　　　　　　　　  　</a:t>
            </a:r>
            <a:r>
              <a:rPr lang="en-US" altLang="ja-JP" dirty="0"/>
              <a:t>$3,460</a:t>
            </a:r>
            <a:r>
              <a:rPr lang="ja-JP" altLang="en-US" dirty="0"/>
              <a:t>万　　　　　　　　　　　　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kumimoji="1" lang="ja-JP" altLang="en-US" dirty="0"/>
              <a:t>ポリオ</a:t>
            </a:r>
            <a:r>
              <a:rPr lang="ja-JP" altLang="en-US" dirty="0"/>
              <a:t>プラス</a:t>
            </a:r>
            <a:r>
              <a:rPr kumimoji="1" lang="ja-JP" altLang="en-US" dirty="0"/>
              <a:t> </a:t>
            </a:r>
            <a:r>
              <a:rPr kumimoji="1" lang="en-US" altLang="ja-JP" dirty="0"/>
              <a:t>30 </a:t>
            </a:r>
            <a:r>
              <a:rPr kumimoji="1" lang="ja-JP" altLang="en-US" dirty="0"/>
              <a:t>ドル</a:t>
            </a:r>
            <a:r>
              <a:rPr kumimoji="1" lang="en-US" altLang="ja-JP" dirty="0"/>
              <a:t>/</a:t>
            </a:r>
            <a:r>
              <a:rPr kumimoji="1" lang="ja-JP" altLang="en-US" dirty="0"/>
              <a:t>人　　　　　　　　　</a:t>
            </a:r>
            <a:r>
              <a:rPr kumimoji="1" lang="en-US" altLang="ja-JP" dirty="0"/>
              <a:t>$1</a:t>
            </a:r>
            <a:r>
              <a:rPr kumimoji="1" lang="ja-JP" altLang="en-US" dirty="0"/>
              <a:t>億</a:t>
            </a:r>
            <a:r>
              <a:rPr kumimoji="1" lang="en-US" altLang="ja-JP" dirty="0"/>
              <a:t>4,710</a:t>
            </a:r>
            <a:r>
              <a:rPr kumimoji="1" lang="ja-JP" altLang="en-US" dirty="0"/>
              <a:t>万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その他　　　　　　　　　　　　　　　　         </a:t>
            </a:r>
            <a:r>
              <a:rPr lang="en-US" altLang="ja-JP" dirty="0"/>
              <a:t>$3,720</a:t>
            </a:r>
            <a:r>
              <a:rPr lang="ja-JP" altLang="en-US" dirty="0"/>
              <a:t>万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　　　　　　　　　　　　　　</a:t>
            </a:r>
            <a:r>
              <a:rPr lang="ja-JP" altLang="en-US" dirty="0"/>
              <a:t>世界合計 </a:t>
            </a:r>
            <a:r>
              <a:rPr lang="en-US" altLang="ja-JP" dirty="0"/>
              <a:t>$3</a:t>
            </a:r>
            <a:r>
              <a:rPr lang="ja-JP" altLang="en-US" dirty="0"/>
              <a:t>億</a:t>
            </a:r>
            <a:r>
              <a:rPr lang="en-US" altLang="ja-JP" dirty="0"/>
              <a:t>6,650</a:t>
            </a:r>
            <a:r>
              <a:rPr lang="ja-JP" altLang="en-US" dirty="0"/>
              <a:t>万</a:t>
            </a:r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5B04F4B-A478-94D1-8794-55196262C31F}"/>
              </a:ext>
            </a:extLst>
          </p:cNvPr>
          <p:cNvSpPr/>
          <p:nvPr/>
        </p:nvSpPr>
        <p:spPr>
          <a:xfrm>
            <a:off x="6234646" y="3301800"/>
            <a:ext cx="45719" cy="457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084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785AD-6926-E6E7-9FE3-0B5BC560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地区補助金による事業②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B0ACAB5-8EAB-4AE1-4F1B-EC9ED9FA7F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0" y="1842093"/>
            <a:ext cx="5644438" cy="4294471"/>
          </a:xfr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4AD6A920-1D01-3A23-DF30-BFA300B00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4" y="1842093"/>
            <a:ext cx="6239666" cy="4294470"/>
          </a:xfrm>
        </p:spPr>
      </p:pic>
    </p:spTree>
    <p:extLst>
      <p:ext uri="{BB962C8B-B14F-4D97-AF65-F5344CB8AC3E}">
        <p14:creationId xmlns:p14="http://schemas.microsoft.com/office/powerpoint/2010/main" val="2211433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91DDF9-6AED-5F51-CF6F-A25727564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1"/>
          </a:xfrm>
        </p:spPr>
        <p:txBody>
          <a:bodyPr/>
          <a:lstStyle/>
          <a:p>
            <a:r>
              <a:rPr kumimoji="1" lang="ja-JP" altLang="en-US" dirty="0"/>
              <a:t>最近の「独自」奉仕活動の例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1B9E7E-8FA8-C6A7-0CB4-B117B65B7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8287"/>
            <a:ext cx="10421679" cy="4188675"/>
          </a:xfrm>
        </p:spPr>
        <p:txBody>
          <a:bodyPr/>
          <a:lstStyle/>
          <a:p>
            <a:r>
              <a:rPr kumimoji="1" lang="ja-JP" altLang="en-US" dirty="0"/>
              <a:t>古着集め事業　　　　　　 </a:t>
            </a:r>
            <a:endParaRPr kumimoji="1" lang="en-US" altLang="ja-JP" dirty="0"/>
          </a:p>
          <a:p>
            <a:r>
              <a:rPr kumimoji="1" lang="ja-JP" altLang="en-US" dirty="0"/>
              <a:t>平和記念像清掃事業　　　 </a:t>
            </a:r>
            <a:endParaRPr kumimoji="1" lang="en-US" altLang="ja-JP" dirty="0"/>
          </a:p>
          <a:p>
            <a:r>
              <a:rPr lang="ja-JP" altLang="en-US" dirty="0"/>
              <a:t>西海岸豪雨災害募金事業     </a:t>
            </a:r>
            <a:endParaRPr lang="en-US" altLang="ja-JP" dirty="0"/>
          </a:p>
          <a:p>
            <a:r>
              <a:rPr lang="ja-JP" altLang="en-US" dirty="0"/>
              <a:t>下北豪雨災害募金事業　　 </a:t>
            </a:r>
            <a:endParaRPr lang="en-US" altLang="ja-JP" dirty="0"/>
          </a:p>
          <a:p>
            <a:r>
              <a:rPr lang="ja-JP" altLang="en-US" dirty="0"/>
              <a:t>ウクライナ支援募金活動　</a:t>
            </a:r>
            <a:endParaRPr lang="en-US" altLang="ja-JP" dirty="0"/>
          </a:p>
          <a:p>
            <a:r>
              <a:rPr lang="ja-JP" altLang="en-US" dirty="0"/>
              <a:t>能登半島地震救援募金活動 </a:t>
            </a:r>
            <a:endParaRPr lang="en-US" altLang="ja-JP" dirty="0"/>
          </a:p>
          <a:p>
            <a:r>
              <a:rPr lang="ja-JP" altLang="en-US" dirty="0"/>
              <a:t>台湾東部地震救援募金活動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D3D110-52F6-8FB3-67E4-6514420A6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00390" y="1825625"/>
            <a:ext cx="253409" cy="1257817"/>
          </a:xfr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5728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E5C1EF-74EF-31F2-5AC7-FF5A320E0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2940"/>
            <a:ext cx="9460230" cy="4640580"/>
          </a:xfrm>
        </p:spPr>
        <p:txBody>
          <a:bodyPr>
            <a:normAutofit/>
          </a:bodyPr>
          <a:lstStyle/>
          <a:p>
            <a:r>
              <a:rPr lang="ja-JP" altLang="en-US" b="1" dirty="0"/>
              <a:t>世界でいいことをしよう！</a:t>
            </a:r>
            <a:br>
              <a:rPr lang="en-US" altLang="ja-JP" b="1" dirty="0"/>
            </a:br>
            <a:br>
              <a:rPr lang="en-US" altLang="ja-JP" b="1" dirty="0"/>
            </a:br>
            <a:r>
              <a:rPr lang="ja-JP" altLang="en-US" b="1" dirty="0"/>
              <a:t>（年次・恒久基金）</a:t>
            </a:r>
            <a:br>
              <a:rPr lang="en-US" altLang="ja-JP" b="1" dirty="0"/>
            </a:br>
            <a:r>
              <a:rPr lang="ja-JP" altLang="en-US" b="1" dirty="0"/>
              <a:t>ゼロクラブをゼロに！</a:t>
            </a:r>
            <a:endParaRPr kumimoji="1" lang="ja-JP" altLang="en-US" b="1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6200C126-F963-7A03-2DCE-F7485C9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15000"/>
            <a:ext cx="9144000" cy="945775"/>
          </a:xfrm>
        </p:spPr>
        <p:txBody>
          <a:bodyPr>
            <a:normAutofit/>
          </a:bodyPr>
          <a:lstStyle/>
          <a:p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78856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B8F3FD-EA1B-56A6-2BC5-50C11FF0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23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</a:t>
            </a:r>
            <a:r>
              <a:rPr kumimoji="1" lang="ja-JP" altLang="en-US" dirty="0"/>
              <a:t>財団のお金、何に使ってんの</a:t>
            </a:r>
            <a:r>
              <a:rPr kumimoji="1" lang="en-US" altLang="ja-JP" dirty="0"/>
              <a:t>(2022-23</a:t>
            </a:r>
            <a:r>
              <a:rPr kumimoji="1" lang="ja-JP" altLang="en-US" dirty="0"/>
              <a:t>年度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A757FF-CD13-4ACA-CEB1-C57E7A7D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2364"/>
            <a:ext cx="10636405" cy="5327818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支出総額　           ＄</a:t>
            </a:r>
            <a:r>
              <a:rPr kumimoji="1" lang="en-US" altLang="ja-JP" dirty="0"/>
              <a:t>3</a:t>
            </a:r>
            <a:r>
              <a:rPr kumimoji="1" lang="ja-JP" altLang="en-US" dirty="0"/>
              <a:t>億</a:t>
            </a:r>
            <a:r>
              <a:rPr kumimoji="1" lang="en-US" altLang="ja-JP" dirty="0"/>
              <a:t>4,</a:t>
            </a:r>
            <a:r>
              <a:rPr lang="en-US" altLang="ja-JP" dirty="0"/>
              <a:t>350</a:t>
            </a:r>
            <a:r>
              <a:rPr kumimoji="1" lang="ja-JP" altLang="en-US" dirty="0"/>
              <a:t>万</a:t>
            </a:r>
            <a:endParaRPr kumimoji="1" lang="en-US" altLang="ja-JP" dirty="0"/>
          </a:p>
          <a:p>
            <a:r>
              <a:rPr lang="ja-JP" altLang="en-US" dirty="0"/>
              <a:t>ポリオプラス　　    </a:t>
            </a:r>
            <a:r>
              <a:rPr lang="en-US" altLang="ja-JP" dirty="0"/>
              <a:t>1</a:t>
            </a:r>
            <a:r>
              <a:rPr lang="ja-JP" altLang="en-US" dirty="0"/>
              <a:t>億</a:t>
            </a:r>
            <a:r>
              <a:rPr lang="en-US" altLang="ja-JP" dirty="0"/>
              <a:t>5,700</a:t>
            </a:r>
            <a:r>
              <a:rPr lang="ja-JP" altLang="en-US" dirty="0"/>
              <a:t>万　  </a:t>
            </a:r>
            <a:r>
              <a:rPr lang="en-US" altLang="ja-JP" dirty="0"/>
              <a:t>46</a:t>
            </a:r>
            <a:r>
              <a:rPr lang="ja-JP" altLang="en-US" dirty="0"/>
              <a:t>％</a:t>
            </a:r>
            <a:endParaRPr lang="en-US" altLang="ja-JP" dirty="0"/>
          </a:p>
          <a:p>
            <a:r>
              <a:rPr kumimoji="1" lang="ja-JP" altLang="en-US" dirty="0"/>
              <a:t>グローバル補助金　 </a:t>
            </a:r>
            <a:r>
              <a:rPr lang="en-US" altLang="ja-JP" dirty="0"/>
              <a:t>     5,5</a:t>
            </a:r>
            <a:r>
              <a:rPr kumimoji="1" lang="en-US" altLang="ja-JP" dirty="0"/>
              <a:t>00</a:t>
            </a:r>
            <a:r>
              <a:rPr kumimoji="1" lang="ja-JP" altLang="en-US" dirty="0"/>
              <a:t>万     </a:t>
            </a:r>
            <a:r>
              <a:rPr lang="en-US" altLang="ja-JP" dirty="0"/>
              <a:t>16</a:t>
            </a:r>
            <a:r>
              <a:rPr kumimoji="1" lang="ja-JP" altLang="en-US" dirty="0"/>
              <a:t>％</a:t>
            </a:r>
            <a:endParaRPr kumimoji="1" lang="en-US" altLang="ja-JP" dirty="0"/>
          </a:p>
          <a:p>
            <a:r>
              <a:rPr lang="ja-JP" altLang="en-US" dirty="0"/>
              <a:t>地区補助金　　　　 　  </a:t>
            </a:r>
            <a:r>
              <a:rPr lang="en-US" altLang="ja-JP" dirty="0"/>
              <a:t>2,600</a:t>
            </a:r>
            <a:r>
              <a:rPr lang="ja-JP" altLang="en-US" dirty="0"/>
              <a:t>万  　 </a:t>
            </a:r>
            <a:r>
              <a:rPr lang="en-US" altLang="ja-JP" dirty="0"/>
              <a:t>8%</a:t>
            </a:r>
          </a:p>
          <a:p>
            <a:r>
              <a:rPr lang="ja-JP" altLang="en-US" dirty="0"/>
              <a:t>災害救援補助金　　　　</a:t>
            </a:r>
            <a:r>
              <a:rPr lang="en-US" altLang="ja-JP" dirty="0"/>
              <a:t>1,500</a:t>
            </a:r>
            <a:r>
              <a:rPr lang="ja-JP" altLang="en-US" dirty="0"/>
              <a:t>万　 </a:t>
            </a:r>
            <a:r>
              <a:rPr lang="en-US" altLang="ja-JP" dirty="0"/>
              <a:t>  4%</a:t>
            </a:r>
          </a:p>
          <a:p>
            <a:r>
              <a:rPr lang="ja-JP" altLang="en-US" dirty="0"/>
              <a:t>その他の補助金　　　　</a:t>
            </a:r>
            <a:r>
              <a:rPr lang="en-US" altLang="ja-JP" dirty="0"/>
              <a:t>2,000</a:t>
            </a:r>
            <a:r>
              <a:rPr lang="ja-JP" altLang="en-US" dirty="0"/>
              <a:t>万      </a:t>
            </a:r>
            <a:r>
              <a:rPr lang="en-US" altLang="ja-JP" dirty="0"/>
              <a:t>6%</a:t>
            </a:r>
            <a:r>
              <a:rPr lang="ja-JP" altLang="en-US" dirty="0"/>
              <a:t>　プログラム授与額</a:t>
            </a:r>
            <a:r>
              <a:rPr lang="en-US" altLang="ja-JP" dirty="0"/>
              <a:t>81%</a:t>
            </a:r>
          </a:p>
          <a:p>
            <a:r>
              <a:rPr lang="ja-JP" altLang="en-US" dirty="0"/>
              <a:t>ロータリー平和センター   </a:t>
            </a:r>
            <a:r>
              <a:rPr lang="en-US" altLang="ja-JP" dirty="0"/>
              <a:t>500</a:t>
            </a:r>
            <a:r>
              <a:rPr lang="ja-JP" altLang="en-US" dirty="0"/>
              <a:t>万      </a:t>
            </a:r>
            <a:r>
              <a:rPr lang="en-US" altLang="ja-JP" dirty="0"/>
              <a:t>1%</a:t>
            </a:r>
          </a:p>
          <a:p>
            <a:r>
              <a:rPr lang="ja-JP" altLang="en-US" dirty="0"/>
              <a:t>大規模プログラム補助金   </a:t>
            </a:r>
            <a:r>
              <a:rPr lang="en-US" altLang="ja-JP" dirty="0"/>
              <a:t>200</a:t>
            </a:r>
            <a:r>
              <a:rPr lang="ja-JP" altLang="en-US" dirty="0"/>
              <a:t>万　</a:t>
            </a:r>
            <a:endParaRPr lang="en-US" altLang="ja-JP" dirty="0"/>
          </a:p>
          <a:p>
            <a:r>
              <a:rPr lang="ja-JP" altLang="en-US" dirty="0"/>
              <a:t>プログラム運営　　　　</a:t>
            </a:r>
            <a:r>
              <a:rPr lang="en-US" altLang="ja-JP" dirty="0"/>
              <a:t>2,200</a:t>
            </a:r>
            <a:r>
              <a:rPr lang="ja-JP" altLang="en-US" dirty="0"/>
              <a:t>万      </a:t>
            </a:r>
            <a:r>
              <a:rPr lang="en-US" altLang="ja-JP" dirty="0"/>
              <a:t>6%</a:t>
            </a:r>
            <a:r>
              <a:rPr lang="ja-JP" altLang="en-US" dirty="0"/>
              <a:t>　 授与額と運営に</a:t>
            </a:r>
            <a:r>
              <a:rPr lang="en-US" altLang="ja-JP" dirty="0"/>
              <a:t>88</a:t>
            </a:r>
            <a:r>
              <a:rPr lang="ja-JP" altLang="en-US" dirty="0"/>
              <a:t>％</a:t>
            </a:r>
            <a:endParaRPr lang="en-US" altLang="ja-JP" dirty="0"/>
          </a:p>
          <a:p>
            <a:r>
              <a:rPr lang="ja-JP" altLang="en-US" dirty="0"/>
              <a:t>寄付推進　　　　　　　</a:t>
            </a:r>
            <a:r>
              <a:rPr lang="en-US" altLang="ja-JP" dirty="0"/>
              <a:t>2,600</a:t>
            </a:r>
            <a:r>
              <a:rPr lang="ja-JP" altLang="en-US" dirty="0"/>
              <a:t>万      </a:t>
            </a:r>
            <a:r>
              <a:rPr lang="en-US" altLang="ja-JP" dirty="0"/>
              <a:t>8%</a:t>
            </a:r>
          </a:p>
          <a:p>
            <a:r>
              <a:rPr lang="ja-JP" altLang="en-US" dirty="0"/>
              <a:t>一般管理費　　　　　　</a:t>
            </a:r>
            <a:r>
              <a:rPr lang="en-US" altLang="ja-JP" dirty="0"/>
              <a:t>1,700</a:t>
            </a:r>
            <a:r>
              <a:rPr lang="ja-JP" altLang="en-US" dirty="0"/>
              <a:t>万      </a:t>
            </a:r>
            <a:r>
              <a:rPr lang="en-US" altLang="ja-JP" dirty="0"/>
              <a:t>5%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8302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4E991-B4CB-232E-14D7-FDE78AAE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589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シェアシステム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5D9AFF-E6CB-A9FB-1E9C-44A0FA37F2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190A35B-0BF2-D588-D06E-9F23F3DEA1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9E0A7EB7-B121-F31E-00CC-11671B757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852279"/>
              </p:ext>
            </p:extLst>
          </p:nvPr>
        </p:nvGraphicFramePr>
        <p:xfrm>
          <a:off x="0" y="-98464"/>
          <a:ext cx="11974163" cy="775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56" imgH="5667139" progId="Acrobat.Document.DC">
                  <p:embed/>
                </p:oleObj>
              </mc:Choice>
              <mc:Fallback>
                <p:oleObj name="Acrobat Document" r:id="rId2" imgW="8019856" imgH="566713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98464"/>
                        <a:ext cx="11974163" cy="7759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60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707E69-9B7E-DEEC-E1B3-EE58538C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ポリオ根絶への道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2BD4FE-FD0A-DB36-B6E4-324E96C38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1988</a:t>
            </a:r>
            <a:r>
              <a:rPr kumimoji="1" lang="ja-JP" altLang="en-US" dirty="0"/>
              <a:t>年　</a:t>
            </a:r>
            <a:r>
              <a:rPr kumimoji="1" lang="en-US" altLang="ja-JP" dirty="0"/>
              <a:t>125</a:t>
            </a:r>
            <a:r>
              <a:rPr kumimoji="1" lang="ja-JP" altLang="en-US" dirty="0"/>
              <a:t>か国　</a:t>
            </a:r>
            <a:r>
              <a:rPr kumimoji="1" lang="en-US" altLang="ja-JP" dirty="0"/>
              <a:t>35</a:t>
            </a:r>
            <a:r>
              <a:rPr kumimoji="1" lang="ja-JP" altLang="en-US" dirty="0"/>
              <a:t>万件発症</a:t>
            </a:r>
            <a:r>
              <a:rPr kumimoji="1" lang="en-US" altLang="ja-JP" dirty="0"/>
              <a:t>/</a:t>
            </a:r>
            <a:r>
              <a:rPr kumimoji="1" lang="ja-JP" altLang="en-US" dirty="0"/>
              <a:t>年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→</a:t>
            </a:r>
            <a:r>
              <a:rPr lang="en-US" altLang="ja-JP" dirty="0"/>
              <a:t>2023</a:t>
            </a:r>
            <a:r>
              <a:rPr lang="ja-JP" altLang="en-US" dirty="0"/>
              <a:t>年野生種  </a:t>
            </a:r>
            <a:r>
              <a:rPr lang="en-US" altLang="ja-JP" dirty="0"/>
              <a:t>2</a:t>
            </a:r>
            <a:r>
              <a:rPr lang="ja-JP" altLang="en-US" dirty="0"/>
              <a:t>か国</a:t>
            </a:r>
            <a:r>
              <a:rPr lang="en-US" altLang="ja-JP" dirty="0"/>
              <a:t>12</a:t>
            </a:r>
            <a:r>
              <a:rPr lang="ja-JP" altLang="en-US" dirty="0"/>
              <a:t>例のみ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→</a:t>
            </a:r>
            <a:r>
              <a:rPr lang="en-US" altLang="ja-JP" dirty="0"/>
              <a:t>2024</a:t>
            </a:r>
            <a:r>
              <a:rPr lang="ja-JP" altLang="en-US" dirty="0"/>
              <a:t>年野生種パキスタン</a:t>
            </a:r>
            <a:r>
              <a:rPr lang="en-US" altLang="ja-JP" dirty="0"/>
              <a:t>74</a:t>
            </a:r>
            <a:r>
              <a:rPr lang="ja-JP" altLang="en-US" dirty="0"/>
              <a:t>例に急増</a:t>
            </a:r>
            <a:endParaRPr lang="en-US" altLang="ja-JP" dirty="0"/>
          </a:p>
          <a:p>
            <a:r>
              <a:rPr lang="en-US" altLang="ja-JP" dirty="0"/>
              <a:t>Rotary</a:t>
            </a:r>
            <a:r>
              <a:rPr lang="ja-JP" altLang="en-US" dirty="0"/>
              <a:t>とパートナー組織　 </a:t>
            </a:r>
            <a:r>
              <a:rPr lang="en-US" altLang="ja-JP" dirty="0"/>
              <a:t>30</a:t>
            </a:r>
            <a:r>
              <a:rPr lang="ja-JP" altLang="en-US" dirty="0"/>
              <a:t>年間大々的な予防接種</a:t>
            </a:r>
            <a:endParaRPr lang="en-US" altLang="ja-JP" dirty="0"/>
          </a:p>
          <a:p>
            <a:r>
              <a:rPr lang="en-US" altLang="ja-JP" dirty="0"/>
              <a:t>Rotary</a:t>
            </a:r>
            <a:r>
              <a:rPr lang="ja-JP" altLang="en-US" dirty="0"/>
              <a:t>会員</a:t>
            </a:r>
            <a:r>
              <a:rPr lang="en-US" altLang="ja-JP" dirty="0"/>
              <a:t>24</a:t>
            </a:r>
            <a:r>
              <a:rPr lang="ja-JP" altLang="en-US" dirty="0"/>
              <a:t>億ドル寄付、各国政府から</a:t>
            </a:r>
            <a:r>
              <a:rPr lang="en-US" altLang="ja-JP" dirty="0"/>
              <a:t>100</a:t>
            </a:r>
            <a:r>
              <a:rPr lang="ja-JP" altLang="en-US" dirty="0"/>
              <a:t>億ドル資金確保</a:t>
            </a:r>
            <a:endParaRPr lang="en-US" altLang="ja-JP" dirty="0"/>
          </a:p>
          <a:p>
            <a:r>
              <a:rPr lang="ja-JP" altLang="en-US" dirty="0"/>
              <a:t>身体マヒとならずに済んだ人の数推定</a:t>
            </a:r>
            <a:r>
              <a:rPr lang="en-US" altLang="ja-JP" dirty="0"/>
              <a:t>:1940</a:t>
            </a:r>
            <a:r>
              <a:rPr lang="ja-JP" altLang="en-US" dirty="0"/>
              <a:t>万人</a:t>
            </a:r>
            <a:endParaRPr lang="en-US" altLang="ja-JP" dirty="0"/>
          </a:p>
          <a:p>
            <a:r>
              <a:rPr lang="ja-JP" altLang="en-US" dirty="0"/>
              <a:t>命を落とすことのなかった人の数推定</a:t>
            </a:r>
            <a:r>
              <a:rPr lang="en-US" altLang="ja-JP" dirty="0"/>
              <a:t>:150</a:t>
            </a:r>
            <a:r>
              <a:rPr lang="ja-JP" altLang="en-US" dirty="0"/>
              <a:t>万人</a:t>
            </a:r>
            <a:endParaRPr lang="en-US" altLang="ja-JP" dirty="0"/>
          </a:p>
          <a:p>
            <a:r>
              <a:rPr lang="en-US" altLang="ja-JP" dirty="0"/>
              <a:t>RI</a:t>
            </a:r>
            <a:r>
              <a:rPr lang="ja-JP" altLang="en-US" dirty="0"/>
              <a:t>目標</a:t>
            </a:r>
            <a:r>
              <a:rPr lang="en-US" altLang="ja-JP" dirty="0"/>
              <a:t>:5000</a:t>
            </a:r>
            <a:r>
              <a:rPr lang="ja-JP" altLang="en-US" dirty="0"/>
              <a:t>万ドル拠出→これにビルゲイツ財団が</a:t>
            </a:r>
            <a:r>
              <a:rPr lang="en-US" altLang="ja-JP" dirty="0"/>
              <a:t>2</a:t>
            </a:r>
            <a:r>
              <a:rPr lang="ja-JP" altLang="en-US" dirty="0"/>
              <a:t>倍支援</a:t>
            </a:r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689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F1E372-F7D7-97CE-E73E-D89D95E9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ポリオ　　</a:t>
            </a:r>
            <a:r>
              <a:rPr kumimoji="1" lang="en-US" altLang="ja-JP" dirty="0"/>
              <a:t>R</a:t>
            </a:r>
            <a:r>
              <a:rPr kumimoji="1" lang="ja-JP" altLang="en-US" dirty="0"/>
              <a:t>財団</a:t>
            </a:r>
            <a:r>
              <a:rPr kumimoji="1" lang="en-US" altLang="ja-JP" dirty="0"/>
              <a:t>(</a:t>
            </a:r>
            <a:r>
              <a:rPr kumimoji="1" lang="ja-JP" altLang="en-US" dirty="0"/>
              <a:t>日本</a:t>
            </a:r>
            <a:r>
              <a:rPr kumimoji="1" lang="en-US" altLang="ja-JP" dirty="0"/>
              <a:t>)</a:t>
            </a:r>
            <a:r>
              <a:rPr kumimoji="1" lang="ja-JP" altLang="en-US" dirty="0"/>
              <a:t>の</a:t>
            </a:r>
            <a:r>
              <a:rPr lang="ja-JP" altLang="en-US" dirty="0"/>
              <a:t>目標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AB89CF-DFC4-1CE0-CB00-D7831F8D7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188388" cy="4351338"/>
          </a:xfrm>
        </p:spPr>
        <p:txBody>
          <a:bodyPr/>
          <a:lstStyle/>
          <a:p>
            <a:r>
              <a:rPr lang="ja-JP" altLang="en-US" dirty="0"/>
              <a:t>ポリオ＋　基金寄付・・一人当たり</a:t>
            </a:r>
            <a:r>
              <a:rPr lang="en-US" altLang="ja-JP" dirty="0"/>
              <a:t>30</a:t>
            </a:r>
            <a:r>
              <a:rPr lang="ja-JP" altLang="en-US" dirty="0"/>
              <a:t>ドル</a:t>
            </a:r>
            <a:endParaRPr lang="en-US" altLang="ja-JP" dirty="0"/>
          </a:p>
          <a:p>
            <a:r>
              <a:rPr kumimoji="1" lang="en-US" altLang="ja-JP" dirty="0"/>
              <a:t>DDF</a:t>
            </a:r>
            <a:r>
              <a:rPr kumimoji="1" lang="ja-JP" altLang="en-US" dirty="0"/>
              <a:t>の活用・・・・・・</a:t>
            </a:r>
            <a:r>
              <a:rPr kumimoji="1" lang="en-US" altLang="ja-JP" dirty="0"/>
              <a:t>DDF </a:t>
            </a:r>
            <a:r>
              <a:rPr kumimoji="1" lang="ja-JP" altLang="en-US" dirty="0"/>
              <a:t>の</a:t>
            </a:r>
            <a:r>
              <a:rPr kumimoji="1" lang="en-US" altLang="ja-JP" dirty="0"/>
              <a:t>20</a:t>
            </a:r>
            <a:r>
              <a:rPr kumimoji="1" lang="ja-JP" altLang="en-US" dirty="0"/>
              <a:t>％をポリオ＋へ寄贈</a:t>
            </a:r>
            <a:endParaRPr kumimoji="1" lang="en-US" altLang="ja-JP" dirty="0"/>
          </a:p>
          <a:p>
            <a:r>
              <a:rPr kumimoji="1" lang="ja-JP" altLang="en-US" dirty="0"/>
              <a:t>奉仕活動の推進・・・・世界ポリオデーにイベント実施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                                    　 </a:t>
            </a:r>
            <a:r>
              <a:rPr kumimoji="1" lang="en-US" altLang="ja-JP" dirty="0"/>
              <a:t>(</a:t>
            </a:r>
            <a:r>
              <a:rPr lang="ja-JP" altLang="en-US" dirty="0"/>
              <a:t>青森</a:t>
            </a:r>
            <a:r>
              <a:rPr kumimoji="1" lang="en-US" altLang="ja-JP" dirty="0"/>
              <a:t>RC</a:t>
            </a:r>
            <a:r>
              <a:rPr kumimoji="1" lang="ja-JP" altLang="en-US" dirty="0"/>
              <a:t>を中心に街頭募金）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126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5FE008-73AE-3131-3505-11CC9420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ポリオ＋への寄付と寄贈</a:t>
            </a: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FC9251C1-E3A6-08EE-8863-7DAE948BA58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45483946"/>
              </p:ext>
            </p:extLst>
          </p:nvPr>
        </p:nvGraphicFramePr>
        <p:xfrm>
          <a:off x="838200" y="1825625"/>
          <a:ext cx="9072282" cy="4095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94">
                  <a:extLst>
                    <a:ext uri="{9D8B030D-6E8A-4147-A177-3AD203B41FA5}">
                      <a16:colId xmlns:a16="http://schemas.microsoft.com/office/drawing/2014/main" val="207672263"/>
                    </a:ext>
                  </a:extLst>
                </a:gridCol>
                <a:gridCol w="3235736">
                  <a:extLst>
                    <a:ext uri="{9D8B030D-6E8A-4147-A177-3AD203B41FA5}">
                      <a16:colId xmlns:a16="http://schemas.microsoft.com/office/drawing/2014/main" val="2915888058"/>
                    </a:ext>
                  </a:extLst>
                </a:gridCol>
                <a:gridCol w="2812452">
                  <a:extLst>
                    <a:ext uri="{9D8B030D-6E8A-4147-A177-3AD203B41FA5}">
                      <a16:colId xmlns:a16="http://schemas.microsoft.com/office/drawing/2014/main" val="158079321"/>
                    </a:ext>
                  </a:extLst>
                </a:gridCol>
              </a:tblGrid>
              <a:tr h="726776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2020-21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2021-22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07452"/>
                  </a:ext>
                </a:extLst>
              </a:tr>
              <a:tr h="72677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Cash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$33.3million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$32.3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129148"/>
                  </a:ext>
                </a:extLst>
              </a:tr>
              <a:tr h="72677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DDF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$7.6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$7.0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543426"/>
                  </a:ext>
                </a:extLst>
              </a:tr>
              <a:tr h="72677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WF</a:t>
                      </a:r>
                      <a:r>
                        <a:rPr kumimoji="1" lang="ja-JP" altLang="en-US" dirty="0"/>
                        <a:t>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$9.1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30279"/>
                  </a:ext>
                </a:extLst>
              </a:tr>
              <a:tr h="726776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$50.0</a:t>
                      </a:r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 dirty="0"/>
                        <a:t>年５千万ドルの約束</a:t>
                      </a:r>
                      <a:endParaRPr kumimoji="1" lang="en-US" altLang="ja-JP" dirty="0"/>
                    </a:p>
                    <a:p>
                      <a:r>
                        <a:rPr kumimoji="1" lang="ja-JP" altLang="en-US" dirty="0"/>
                        <a:t>＋ビルゲイツ財団＝１億ドル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$43.1</a:t>
                      </a:r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 dirty="0"/>
                        <a:t>→５千万ドル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77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72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3B9B48-FF8F-0DA7-5B5F-04177F95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ポリオ＋補助金の使いみち　</a:t>
            </a:r>
            <a:r>
              <a:rPr lang="en-US" altLang="ja-JP" dirty="0"/>
              <a:t>2021-22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7FF9E1A9-56FD-F4C8-8ACE-3A3F3FEC37A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8062840"/>
              </p:ext>
            </p:extLst>
          </p:nvPr>
        </p:nvGraphicFramePr>
        <p:xfrm>
          <a:off x="838201" y="1825624"/>
          <a:ext cx="7996518" cy="3190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506">
                  <a:extLst>
                    <a:ext uri="{9D8B030D-6E8A-4147-A177-3AD203B41FA5}">
                      <a16:colId xmlns:a16="http://schemas.microsoft.com/office/drawing/2014/main" val="3960454893"/>
                    </a:ext>
                  </a:extLst>
                </a:gridCol>
                <a:gridCol w="2665506">
                  <a:extLst>
                    <a:ext uri="{9D8B030D-6E8A-4147-A177-3AD203B41FA5}">
                      <a16:colId xmlns:a16="http://schemas.microsoft.com/office/drawing/2014/main" val="314518259"/>
                    </a:ext>
                  </a:extLst>
                </a:gridCol>
                <a:gridCol w="2665506">
                  <a:extLst>
                    <a:ext uri="{9D8B030D-6E8A-4147-A177-3AD203B41FA5}">
                      <a16:colId xmlns:a16="http://schemas.microsoft.com/office/drawing/2014/main" val="4093043408"/>
                    </a:ext>
                  </a:extLst>
                </a:gridCol>
              </a:tblGrid>
              <a:tr h="45573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  </a:t>
                      </a:r>
                      <a:r>
                        <a:rPr kumimoji="1" lang="ja-JP" altLang="en-US" dirty="0"/>
                        <a:t>支出合計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　</a:t>
                      </a:r>
                      <a:r>
                        <a:rPr kumimoji="1" lang="en-US" altLang="ja-JP" dirty="0"/>
                        <a:t>$150million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1232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ワクチン接種意識向上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$53.6million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35.7%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43359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ワクチン接種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$52.7million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35.1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52339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ワクチン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$17.8million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11.9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369603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ポリオ検知・監視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$12.7million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8.5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880023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専門家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$10.9million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7.3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67956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$ 1.3million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0.9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598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212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1042</Words>
  <Application>Microsoft Office PowerPoint</Application>
  <PresentationFormat>ワイド画面</PresentationFormat>
  <Paragraphs>164</Paragraphs>
  <Slides>32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7" baseType="lpstr">
      <vt:lpstr>游ゴシック</vt:lpstr>
      <vt:lpstr>游ゴシック Light</vt:lpstr>
      <vt:lpstr>Arial</vt:lpstr>
      <vt:lpstr>Office テーマ</vt:lpstr>
      <vt:lpstr>Acrobat Document</vt:lpstr>
      <vt:lpstr> 世界で良いことをするため　……Rotary財団</vt:lpstr>
      <vt:lpstr>世界で、どんなことをしている？</vt:lpstr>
      <vt:lpstr>財団：ロータリーの寄金・事業部門</vt:lpstr>
      <vt:lpstr>R財団のお金、何に使ってんの(2022-23年度)</vt:lpstr>
      <vt:lpstr>シェアシステム</vt:lpstr>
      <vt:lpstr>ポリオ根絶への道</vt:lpstr>
      <vt:lpstr>ポリオ　　R財団(日本)の目標　</vt:lpstr>
      <vt:lpstr>ポリオ＋への寄付と寄贈</vt:lpstr>
      <vt:lpstr>ポリオ＋補助金の使いみち　2021-22</vt:lpstr>
      <vt:lpstr>ポリオ＋　　パキスタンで投与活動 　　　　　　地元で募金活動</vt:lpstr>
      <vt:lpstr>ポリオ＋　　　高校でのポリオ授業 　　　　　　　Tシャツ作成着用　　　　　</vt:lpstr>
      <vt:lpstr>　グローバル補助金事業　大きな事業</vt:lpstr>
      <vt:lpstr>2830地区の寄金目標と実績</vt:lpstr>
      <vt:lpstr>2830地区の寄付金と還流資金の実績22-23年度</vt:lpstr>
      <vt:lpstr>財団事業は最大3分の２還元</vt:lpstr>
      <vt:lpstr>最近の2830地区グローバル補助金事業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3330地区では大歓迎されます</vt:lpstr>
      <vt:lpstr>地元RC、学校とのミーティング</vt:lpstr>
      <vt:lpstr>浄水器の設置</vt:lpstr>
      <vt:lpstr>浄水器の管理を訓練を受けた生徒が当番で</vt:lpstr>
      <vt:lpstr>タイ病院医療設備整備事業</vt:lpstr>
      <vt:lpstr>大学院レベル奨学金事業 NY州バッファロー　千田君</vt:lpstr>
      <vt:lpstr>大学院レベル奨学金事業 3年前の須藤君  JICA@ブータン</vt:lpstr>
      <vt:lpstr>R財団→2830地区DDF→地区補助金事業</vt:lpstr>
      <vt:lpstr>地区補助金による事業①</vt:lpstr>
      <vt:lpstr>地区補助金による事業②</vt:lpstr>
      <vt:lpstr>最近の「独自」奉仕活動の例</vt:lpstr>
      <vt:lpstr>世界でいいことをしよう！  （年次・恒久基金） ゼロクラブをゼロに！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Rotary財団って何？</dc:title>
  <dc:creator>佐藤 健一</dc:creator>
  <cp:lastModifiedBy>健一 佐藤</cp:lastModifiedBy>
  <cp:revision>69</cp:revision>
  <cp:lastPrinted>2024-12-18T03:21:13Z</cp:lastPrinted>
  <dcterms:created xsi:type="dcterms:W3CDTF">2022-06-02T01:56:43Z</dcterms:created>
  <dcterms:modified xsi:type="dcterms:W3CDTF">2025-05-06T00:20:09Z</dcterms:modified>
</cp:coreProperties>
</file>