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4" r:id="rId3"/>
    <p:sldId id="265" r:id="rId4"/>
    <p:sldId id="266" r:id="rId5"/>
    <p:sldId id="284" r:id="rId6"/>
    <p:sldId id="305" r:id="rId7"/>
    <p:sldId id="267" r:id="rId8"/>
    <p:sldId id="304" r:id="rId9"/>
    <p:sldId id="268" r:id="rId10"/>
    <p:sldId id="297" r:id="rId11"/>
    <p:sldId id="298" r:id="rId12"/>
    <p:sldId id="299" r:id="rId13"/>
    <p:sldId id="300" r:id="rId14"/>
    <p:sldId id="306" r:id="rId15"/>
    <p:sldId id="307" r:id="rId16"/>
    <p:sldId id="308" r:id="rId17"/>
    <p:sldId id="313" r:id="rId18"/>
    <p:sldId id="314" r:id="rId19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8"/>
    <a:srgbClr val="006EC0"/>
    <a:srgbClr val="0065B0"/>
    <a:srgbClr val="0053FA"/>
    <a:srgbClr val="17458F"/>
    <a:srgbClr val="158118"/>
    <a:srgbClr val="FFFFCC"/>
    <a:srgbClr val="FFFF99"/>
    <a:srgbClr val="E6CD10"/>
    <a:srgbClr val="094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背景パターン&#10;&#10;自動的に生成された説明">
            <a:extLst>
              <a:ext uri="{FF2B5EF4-FFF2-40B4-BE49-F238E27FC236}">
                <a16:creationId xmlns:a16="http://schemas.microsoft.com/office/drawing/2014/main" id="{FBF4AB0D-DA66-29C5-021E-812EE99B4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02AD190-15EA-030A-B3AF-62C1B4ECC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5A14D6-079F-7E91-2BB4-754CB78D5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327460-8C10-754A-944E-C92E29C8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CA2EE0-4E3A-F7F1-7262-DC74A579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1FD07B-6A48-AB3B-684B-FB5D6F8F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95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8DF8B2-0103-D926-973A-AE696AF3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03AD3-0FC6-02E7-3CF5-FFB43B5A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32B34-40AE-2FE2-8EAB-CB47C1A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519498-094B-48B0-0A57-ACFAF442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99CD18-409D-24AE-B736-ABEDFA21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4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78A48-DA58-08D6-23A3-08008942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383F9A-7D76-C7D0-576E-139E7344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C4E7C-2A36-7BBE-5716-2B688AD1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AF83EF-CD73-B28B-494D-049DDDA7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E431B0-FDA6-8B01-FA2B-93C7C95B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1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6843C-3F05-C183-3F2F-1E59A352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0FB149-D4DB-4DB0-0FBE-E5DECFAA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B58165-B49E-AA89-23A3-2D6138F5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3EBF59-10F7-31CE-5E08-BD0D7594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0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bg>
      <p:bgPr>
        <a:solidFill>
          <a:srgbClr val="C9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498D48-FA60-6ADA-D896-5A1A5A41E4A8}"/>
              </a:ext>
            </a:extLst>
          </p:cNvPr>
          <p:cNvSpPr/>
          <p:nvPr userDrawn="1"/>
        </p:nvSpPr>
        <p:spPr>
          <a:xfrm>
            <a:off x="0" y="1"/>
            <a:ext cx="12192000" cy="131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986843C-3F05-C183-3F2F-1E59A352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5232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5DAA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816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タイトルのみ">
    <p:bg>
      <p:bgPr>
        <a:solidFill>
          <a:srgbClr val="C9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498D48-FA60-6ADA-D896-5A1A5A41E4A8}"/>
              </a:ext>
            </a:extLst>
          </p:cNvPr>
          <p:cNvSpPr/>
          <p:nvPr userDrawn="1"/>
        </p:nvSpPr>
        <p:spPr>
          <a:xfrm>
            <a:off x="0" y="1"/>
            <a:ext cx="12192000" cy="173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986843C-3F05-C183-3F2F-1E59A352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38631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5DAA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2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タイトルのみ">
    <p:bg>
      <p:bgPr>
        <a:solidFill>
          <a:srgbClr val="C9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6843C-3F05-C183-3F2F-1E59A352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738631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5DAA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19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A76550-C924-260A-4468-0B8E4EC9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925EE8-3443-7CDF-3380-6E835B36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1F260-754A-7ED5-DBCF-EF51EE95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67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CADB58C-DF17-56EA-C8EE-95043112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FA3CC7-CC9F-A3AC-D3FF-FF2FE940A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B9CAB-C1A9-3767-25FE-A08263638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35939-15D6-464C-9139-BC1413C31B3F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7C80B1-2AC4-8157-7F1D-023FF158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5BE3DE-C035-D5D6-E50B-BC19F7A2C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BDEB-5B53-4425-9156-473F3B7A3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4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9" r:id="rId5"/>
    <p:sldLayoutId id="2147483657" r:id="rId6"/>
    <p:sldLayoutId id="2147483658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5CC3-57B2-4A36-33C4-13CE2CA3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E6BBC1-BDF6-C6D8-2395-9CAACF8D3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shade val="30000"/>
                  <a:satMod val="115000"/>
                </a:schemeClr>
              </a:gs>
              <a:gs pos="50000">
                <a:schemeClr val="accent1">
                  <a:lumMod val="67000"/>
                  <a:shade val="67500"/>
                  <a:satMod val="115000"/>
                </a:schemeClr>
              </a:gs>
              <a:gs pos="100000">
                <a:schemeClr val="accent1">
                  <a:lumMod val="67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E79B6F-98E5-E8B5-E150-42E3F33A365F}"/>
              </a:ext>
            </a:extLst>
          </p:cNvPr>
          <p:cNvSpPr/>
          <p:nvPr/>
        </p:nvSpPr>
        <p:spPr>
          <a:xfrm>
            <a:off x="290945" y="284018"/>
            <a:ext cx="11610109" cy="6289964"/>
          </a:xfrm>
          <a:prstGeom prst="rect">
            <a:avLst/>
          </a:prstGeom>
          <a:solidFill>
            <a:srgbClr val="001642">
              <a:alpha val="44000"/>
            </a:srgbClr>
          </a:solidFill>
          <a:ln w="28575">
            <a:solidFill>
              <a:schemeClr val="bg1"/>
            </a:solidFill>
            <a:prstDash val="sys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CE9663E-7BDB-CA32-A381-C9EFEB7F5DCE}"/>
              </a:ext>
            </a:extLst>
          </p:cNvPr>
          <p:cNvSpPr txBox="1">
            <a:spLocks/>
          </p:cNvSpPr>
          <p:nvPr/>
        </p:nvSpPr>
        <p:spPr>
          <a:xfrm>
            <a:off x="1268796" y="1713925"/>
            <a:ext cx="9670211" cy="34727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ja-JP" altLang="en-US" sz="6200" b="1" dirty="0">
                <a:solidFill>
                  <a:schemeClr val="bg1"/>
                </a:solidFill>
                <a:effectLst>
                  <a:outerShdw blurRad="76200" dist="50800" dir="270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「ロータリーは楽しくなくっちゃ」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A4EB667C-F39E-55AB-0C9B-6971C387BA56}"/>
              </a:ext>
            </a:extLst>
          </p:cNvPr>
          <p:cNvSpPr txBox="1">
            <a:spLocks/>
          </p:cNvSpPr>
          <p:nvPr/>
        </p:nvSpPr>
        <p:spPr>
          <a:xfrm>
            <a:off x="5805055" y="4793669"/>
            <a:ext cx="5943599" cy="17456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36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第</a:t>
            </a:r>
            <a:r>
              <a:rPr lang="en-US" altLang="ja-JP" sz="36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2660</a:t>
            </a:r>
            <a:r>
              <a:rPr lang="ja-JP" altLang="en-US" sz="36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地区</a:t>
            </a:r>
            <a:endParaRPr lang="en-US" altLang="ja-JP" sz="3600" b="1" spc="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UI Gothic" panose="020B0600070205080204" pitchFamily="50" charset="-128"/>
            </a:endParaRPr>
          </a:p>
          <a:p>
            <a:pPr marL="0" indent="0" algn="r">
              <a:buNone/>
            </a:pPr>
            <a:r>
              <a:rPr lang="ja-JP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大阪西南ロータリークラブ</a:t>
            </a:r>
            <a:endParaRPr lang="en-US" altLang="ja-JP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UI Gothic" panose="020B0600070205080204" pitchFamily="50" charset="-128"/>
            </a:endParaRPr>
          </a:p>
          <a:p>
            <a:pPr marL="0" indent="0" algn="r">
              <a:buNone/>
            </a:pPr>
            <a:r>
              <a:rPr lang="ja-JP" altLang="en-US" sz="38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四宮 孝郎</a:t>
            </a:r>
            <a:r>
              <a:rPr lang="ja-JP" altLang="en-US" sz="38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B4798E-8A07-5C01-35B9-6F3310FF1E55}"/>
              </a:ext>
            </a:extLst>
          </p:cNvPr>
          <p:cNvSpPr txBox="1">
            <a:spLocks/>
          </p:cNvSpPr>
          <p:nvPr/>
        </p:nvSpPr>
        <p:spPr>
          <a:xfrm>
            <a:off x="4793674" y="469655"/>
            <a:ext cx="6954980" cy="1469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第</a:t>
            </a:r>
            <a:r>
              <a:rPr lang="en-US" altLang="ja-JP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2830</a:t>
            </a: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地区 地区研修協議会</a:t>
            </a:r>
            <a:endParaRPr lang="en-US" altLang="ja-JP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UI Gothic" panose="020B0600070205080204" pitchFamily="50" charset="-128"/>
            </a:endParaRPr>
          </a:p>
          <a:p>
            <a:pPr marL="0" indent="0" algn="r">
              <a:buNone/>
            </a:pPr>
            <a:r>
              <a:rPr lang="en-US" altLang="ja-JP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2025</a:t>
            </a: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年 </a:t>
            </a:r>
            <a:r>
              <a:rPr lang="en-US" altLang="ja-JP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5</a:t>
            </a: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月 </a:t>
            </a:r>
            <a:r>
              <a:rPr lang="en-US" altLang="ja-JP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10</a:t>
            </a:r>
            <a:r>
              <a:rPr lang="ja-JP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UI Gothic" panose="020B0600070205080204" pitchFamily="50" charset="-128"/>
              </a:rPr>
              <a:t>日</a:t>
            </a:r>
            <a:endParaRPr lang="ja-JP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15E4C5-95BD-D986-4583-1023E2C0B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9" y="287531"/>
            <a:ext cx="5514110" cy="101887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5F7B99-37DF-C1DB-01E0-3D97A0D3B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4" y="681429"/>
            <a:ext cx="2485371" cy="2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F4B3E4A0-B7B9-8490-0A93-9297D522ABA4}"/>
              </a:ext>
            </a:extLst>
          </p:cNvPr>
          <p:cNvSpPr txBox="1">
            <a:spLocks/>
          </p:cNvSpPr>
          <p:nvPr/>
        </p:nvSpPr>
        <p:spPr>
          <a:xfrm>
            <a:off x="0" y="16089"/>
            <a:ext cx="12192000" cy="1325563"/>
          </a:xfrm>
          <a:prstGeom prst="rect">
            <a:avLst/>
          </a:prstGeo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>
                <a:solidFill>
                  <a:srgbClr val="005D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1911629-3F79-8D12-0DFF-058B2E940C5E}"/>
              </a:ext>
            </a:extLst>
          </p:cNvPr>
          <p:cNvSpPr/>
          <p:nvPr/>
        </p:nvSpPr>
        <p:spPr>
          <a:xfrm>
            <a:off x="983673" y="1870378"/>
            <a:ext cx="10252363" cy="27108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gradFill flip="none" rotWithShape="1">
              <a:gsLst>
                <a:gs pos="32000">
                  <a:srgbClr val="094713"/>
                </a:gs>
                <a:gs pos="0">
                  <a:srgbClr val="EFD511"/>
                </a:gs>
                <a:gs pos="55000">
                  <a:srgbClr val="E6CD10"/>
                </a:gs>
                <a:gs pos="88000">
                  <a:srgbClr val="094713"/>
                </a:gs>
                <a:gs pos="71000">
                  <a:srgbClr val="002060"/>
                </a:gs>
              </a:gsLst>
              <a:lin ang="27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EB7983-890E-51C5-F4F2-34C9112DBB37}"/>
              </a:ext>
            </a:extLst>
          </p:cNvPr>
          <p:cNvSpPr txBox="1"/>
          <p:nvPr/>
        </p:nvSpPr>
        <p:spPr>
          <a:xfrm>
            <a:off x="1313713" y="2215048"/>
            <a:ext cx="95720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「伝統とは私たちが作るもの</a:t>
            </a:r>
            <a:endParaRPr lang="en-US" altLang="ja-JP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伝統が私たちを作るものではない」</a:t>
            </a:r>
            <a:endParaRPr lang="en-US" altLang="ja-JP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</a:t>
            </a:r>
            <a:r>
              <a:rPr lang="en-US" altLang="ja-JP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ジョン・ヒューコ</a:t>
            </a:r>
            <a:r>
              <a:rPr lang="en-US" altLang="ja-JP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F3547C1-28F7-DFE5-A443-2747B16117CB}"/>
              </a:ext>
            </a:extLst>
          </p:cNvPr>
          <p:cNvSpPr/>
          <p:nvPr/>
        </p:nvSpPr>
        <p:spPr>
          <a:xfrm>
            <a:off x="1683816" y="5145103"/>
            <a:ext cx="8859498" cy="883603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207FA0-1513-0417-3317-D4FB14C499E1}"/>
              </a:ext>
            </a:extLst>
          </p:cNvPr>
          <p:cNvSpPr txBox="1"/>
          <p:nvPr/>
        </p:nvSpPr>
        <p:spPr>
          <a:xfrm>
            <a:off x="2551052" y="5202183"/>
            <a:ext cx="7119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改革へのためらいを無くす！！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100B8C-E24D-B768-8A78-EA7CCE1F6AF9}"/>
              </a:ext>
            </a:extLst>
          </p:cNvPr>
          <p:cNvSpPr txBox="1"/>
          <p:nvPr/>
        </p:nvSpPr>
        <p:spPr>
          <a:xfrm>
            <a:off x="2018750" y="171588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変えなければならないもの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5215ACF3-8EFE-D866-052E-6A4AEEB71973}"/>
              </a:ext>
            </a:extLst>
          </p:cNvPr>
          <p:cNvSpPr/>
          <p:nvPr/>
        </p:nvSpPr>
        <p:spPr>
          <a:xfrm rot="10800000">
            <a:off x="5839475" y="4732017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5657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 animBg="1"/>
      <p:bldP spid="11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71BEFC1-F5FA-5537-8A39-E200EE20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"/>
            <a:ext cx="12192000" cy="1325563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kumimoji="1"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81A5765-60E7-D325-F067-F980FF30B56F}"/>
              </a:ext>
            </a:extLst>
          </p:cNvPr>
          <p:cNvSpPr/>
          <p:nvPr/>
        </p:nvSpPr>
        <p:spPr>
          <a:xfrm>
            <a:off x="2803838" y="1579173"/>
            <a:ext cx="6584325" cy="8640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917ED8-D0CC-E5A1-610B-42581051E6D5}"/>
              </a:ext>
            </a:extLst>
          </p:cNvPr>
          <p:cNvSpPr txBox="1"/>
          <p:nvPr/>
        </p:nvSpPr>
        <p:spPr>
          <a:xfrm>
            <a:off x="1313713" y="1660859"/>
            <a:ext cx="957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クラブの現状を把握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0BBC9415-9DE8-7368-332E-B4C56FE03B71}"/>
              </a:ext>
            </a:extLst>
          </p:cNvPr>
          <p:cNvSpPr/>
          <p:nvPr/>
        </p:nvSpPr>
        <p:spPr>
          <a:xfrm rot="10800000">
            <a:off x="5839475" y="2544331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366D19C-E6C3-AB4E-3020-CA28870AE6FF}"/>
              </a:ext>
            </a:extLst>
          </p:cNvPr>
          <p:cNvSpPr/>
          <p:nvPr/>
        </p:nvSpPr>
        <p:spPr>
          <a:xfrm>
            <a:off x="2803837" y="2959856"/>
            <a:ext cx="6584325" cy="8640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119664-20DE-03DD-03E8-C3EB6142A3A2}"/>
              </a:ext>
            </a:extLst>
          </p:cNvPr>
          <p:cNvSpPr txBox="1"/>
          <p:nvPr/>
        </p:nvSpPr>
        <p:spPr>
          <a:xfrm>
            <a:off x="1309995" y="3044719"/>
            <a:ext cx="957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会員の満足度チェック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2A4FD359-7D90-99DD-915C-8A74682FBC7B}"/>
              </a:ext>
            </a:extLst>
          </p:cNvPr>
          <p:cNvSpPr/>
          <p:nvPr/>
        </p:nvSpPr>
        <p:spPr>
          <a:xfrm rot="10800000">
            <a:off x="5839473" y="3937845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5265090-75D5-4E32-7F24-29283E3B76CE}"/>
              </a:ext>
            </a:extLst>
          </p:cNvPr>
          <p:cNvSpPr/>
          <p:nvPr/>
        </p:nvSpPr>
        <p:spPr>
          <a:xfrm>
            <a:off x="2116842" y="4345049"/>
            <a:ext cx="7958316" cy="8640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D18CC1-9342-5AB5-DF73-AE5225F88A1C}"/>
              </a:ext>
            </a:extLst>
          </p:cNvPr>
          <p:cNvSpPr txBox="1"/>
          <p:nvPr/>
        </p:nvSpPr>
        <p:spPr>
          <a:xfrm>
            <a:off x="1337700" y="4416326"/>
            <a:ext cx="957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各クラブの歴史・環境に応じて</a:t>
            </a: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656DC48C-E939-848D-BBC4-85AEA21DED44}"/>
              </a:ext>
            </a:extLst>
          </p:cNvPr>
          <p:cNvSpPr/>
          <p:nvPr/>
        </p:nvSpPr>
        <p:spPr>
          <a:xfrm rot="10800000">
            <a:off x="5839472" y="5317991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F83B666-7D02-D326-3B8A-DB77F20B4D9F}"/>
              </a:ext>
            </a:extLst>
          </p:cNvPr>
          <p:cNvSpPr/>
          <p:nvPr/>
        </p:nvSpPr>
        <p:spPr>
          <a:xfrm>
            <a:off x="2424538" y="5726995"/>
            <a:ext cx="7378030" cy="883603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魅力">
            <a:extLst>
              <a:ext uri="{FF2B5EF4-FFF2-40B4-BE49-F238E27FC236}">
                <a16:creationId xmlns:a16="http://schemas.microsoft.com/office/drawing/2014/main" id="{47E93373-38EB-EB30-49D2-1ED1355E216E}"/>
              </a:ext>
            </a:extLst>
          </p:cNvPr>
          <p:cNvSpPr txBox="1"/>
          <p:nvPr/>
        </p:nvSpPr>
        <p:spPr>
          <a:xfrm>
            <a:off x="2574997" y="5786037"/>
            <a:ext cx="706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739"/>
              </a:buClr>
            </a:pPr>
            <a:r>
              <a:rPr lang="ja-JP" altLang="en-US" sz="4400" b="1" dirty="0"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40000"/>
                    </a:prstClr>
                  </a:outerShdw>
                </a:effectLst>
              </a:rPr>
              <a:t>クラブビジョンの作成</a:t>
            </a:r>
            <a:endParaRPr kumimoji="1" lang="ja-JP" altLang="en-US" sz="4400" b="1" dirty="0"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6DF99-6512-6379-863F-F9A900FB2209}"/>
              </a:ext>
            </a:extLst>
          </p:cNvPr>
          <p:cNvSpPr txBox="1"/>
          <p:nvPr/>
        </p:nvSpPr>
        <p:spPr>
          <a:xfrm>
            <a:off x="2032605" y="171590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クラブの活性化のために</a:t>
            </a:r>
          </a:p>
        </p:txBody>
      </p:sp>
    </p:spTree>
    <p:extLst>
      <p:ext uri="{BB962C8B-B14F-4D97-AF65-F5344CB8AC3E}">
        <p14:creationId xmlns:p14="http://schemas.microsoft.com/office/powerpoint/2010/main" val="2429679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22" grpId="0"/>
      <p:bldP spid="23" grpId="0" animBg="1"/>
      <p:bldP spid="24" grpId="0" animBg="1"/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ADD81961-6116-2FEF-2F6B-04B02E0B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20"/>
            <a:ext cx="12192000" cy="1325563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kumimoji="1"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CE56441-147D-B5B3-226C-F46B4B08C85F}"/>
              </a:ext>
            </a:extLst>
          </p:cNvPr>
          <p:cNvSpPr/>
          <p:nvPr/>
        </p:nvSpPr>
        <p:spPr>
          <a:xfrm>
            <a:off x="2563088" y="2008669"/>
            <a:ext cx="7079674" cy="1856755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59EE6E-17B2-9B21-4E19-4951E8666260}"/>
              </a:ext>
            </a:extLst>
          </p:cNvPr>
          <p:cNvSpPr txBox="1"/>
          <p:nvPr/>
        </p:nvSpPr>
        <p:spPr>
          <a:xfrm>
            <a:off x="1316924" y="2281095"/>
            <a:ext cx="957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５年後・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年後にどんな</a:t>
            </a:r>
            <a:endParaRPr lang="en-US" altLang="ja-JP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クラブになりたいか？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966BBE6-3508-1FEA-6024-AEF29A9471D7}"/>
              </a:ext>
            </a:extLst>
          </p:cNvPr>
          <p:cNvSpPr/>
          <p:nvPr/>
        </p:nvSpPr>
        <p:spPr>
          <a:xfrm>
            <a:off x="1523997" y="4841463"/>
            <a:ext cx="9163429" cy="935887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60000"/>
                  </a:prstClr>
                </a:outerShdw>
              </a:effectLst>
            </a:endParaRPr>
          </a:p>
        </p:txBody>
      </p:sp>
      <p:sp>
        <p:nvSpPr>
          <p:cNvPr id="13" name="魅力">
            <a:extLst>
              <a:ext uri="{FF2B5EF4-FFF2-40B4-BE49-F238E27FC236}">
                <a16:creationId xmlns:a16="http://schemas.microsoft.com/office/drawing/2014/main" id="{9EA2C89F-5AF7-C54B-A7CB-619728A16A00}"/>
              </a:ext>
            </a:extLst>
          </p:cNvPr>
          <p:cNvSpPr txBox="1"/>
          <p:nvPr/>
        </p:nvSpPr>
        <p:spPr>
          <a:xfrm>
            <a:off x="1840703" y="4927041"/>
            <a:ext cx="852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FFFF"/>
                </a:solidFill>
                <a:effectLst>
                  <a:outerShdw blurRad="88900" dist="50800" dir="2700000" algn="tl" rotWithShape="0">
                    <a:prstClr val="black">
                      <a:alpha val="60000"/>
                    </a:prstClr>
                  </a:outerShdw>
                </a:effectLst>
              </a:rPr>
              <a:t>戦略計画・行動計画の重要性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2C7C74-E3AD-4FDA-8AAD-668016CAD186}"/>
              </a:ext>
            </a:extLst>
          </p:cNvPr>
          <p:cNvSpPr txBox="1"/>
          <p:nvPr/>
        </p:nvSpPr>
        <p:spPr>
          <a:xfrm>
            <a:off x="2032605" y="156419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クラブの活性化のために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D8CFA1B8-A024-3E3B-CB3F-B509D8DF6804}"/>
              </a:ext>
            </a:extLst>
          </p:cNvPr>
          <p:cNvSpPr/>
          <p:nvPr/>
        </p:nvSpPr>
        <p:spPr>
          <a:xfrm rot="10800000">
            <a:off x="5839475" y="4253045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339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4304EDB8-7486-65A9-85AB-DE725029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"/>
            <a:ext cx="12192000" cy="1325563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kumimoji="1"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62441F8-E395-1BBC-23B4-6C9C442A5279}"/>
              </a:ext>
            </a:extLst>
          </p:cNvPr>
          <p:cNvSpPr/>
          <p:nvPr/>
        </p:nvSpPr>
        <p:spPr>
          <a:xfrm>
            <a:off x="1604222" y="1629549"/>
            <a:ext cx="8994503" cy="8640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F0EEF0-A045-A9DA-31A8-C0805D9DA3F2}"/>
              </a:ext>
            </a:extLst>
          </p:cNvPr>
          <p:cNvSpPr txBox="1"/>
          <p:nvPr/>
        </p:nvSpPr>
        <p:spPr>
          <a:xfrm>
            <a:off x="1316924" y="1699193"/>
            <a:ext cx="957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誰一人置き去りにしないために・・・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6A45A426-7B85-1B12-8B7C-E90B9EDF060D}"/>
              </a:ext>
            </a:extLst>
          </p:cNvPr>
          <p:cNvSpPr/>
          <p:nvPr/>
        </p:nvSpPr>
        <p:spPr>
          <a:xfrm rot="10800000">
            <a:off x="5839474" y="2593191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CD61FE7-DA8C-F129-25FA-D149439056AB}"/>
              </a:ext>
            </a:extLst>
          </p:cNvPr>
          <p:cNvSpPr/>
          <p:nvPr/>
        </p:nvSpPr>
        <p:spPr>
          <a:xfrm>
            <a:off x="2283446" y="2984718"/>
            <a:ext cx="7669153" cy="888529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魅力">
            <a:extLst>
              <a:ext uri="{FF2B5EF4-FFF2-40B4-BE49-F238E27FC236}">
                <a16:creationId xmlns:a16="http://schemas.microsoft.com/office/drawing/2014/main" id="{A85C957F-9E12-B683-CCA0-16E58726200A}"/>
              </a:ext>
            </a:extLst>
          </p:cNvPr>
          <p:cNvSpPr txBox="1"/>
          <p:nvPr/>
        </p:nvSpPr>
        <p:spPr>
          <a:xfrm>
            <a:off x="1840703" y="3056672"/>
            <a:ext cx="852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新しい会員へ寄り添う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8FC89B5-1A4E-BA9A-DC12-3FA9B9B93FC2}"/>
              </a:ext>
            </a:extLst>
          </p:cNvPr>
          <p:cNvSpPr/>
          <p:nvPr/>
        </p:nvSpPr>
        <p:spPr>
          <a:xfrm>
            <a:off x="1285554" y="4372749"/>
            <a:ext cx="9645678" cy="864000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AEC2D1-CC60-5FAC-6E8F-1CF96944001F}"/>
              </a:ext>
            </a:extLst>
          </p:cNvPr>
          <p:cNvSpPr txBox="1"/>
          <p:nvPr/>
        </p:nvSpPr>
        <p:spPr>
          <a:xfrm>
            <a:off x="859712" y="4442391"/>
            <a:ext cx="1047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共に参加することで仲間としての意識</a:t>
            </a: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0047B9D4-84AE-B3C2-0F4C-794B7C9C9651}"/>
              </a:ext>
            </a:extLst>
          </p:cNvPr>
          <p:cNvSpPr/>
          <p:nvPr/>
        </p:nvSpPr>
        <p:spPr>
          <a:xfrm rot="10800000">
            <a:off x="5853324" y="5336386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31D764C-A6E5-8228-695E-F9E81A2E4A8C}"/>
              </a:ext>
            </a:extLst>
          </p:cNvPr>
          <p:cNvSpPr/>
          <p:nvPr/>
        </p:nvSpPr>
        <p:spPr>
          <a:xfrm>
            <a:off x="2893057" y="5717054"/>
            <a:ext cx="6444913" cy="888529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魅力">
            <a:extLst>
              <a:ext uri="{FF2B5EF4-FFF2-40B4-BE49-F238E27FC236}">
                <a16:creationId xmlns:a16="http://schemas.microsoft.com/office/drawing/2014/main" id="{71770F50-6611-CA9F-A3D3-0481BD9C8284}"/>
              </a:ext>
            </a:extLst>
          </p:cNvPr>
          <p:cNvSpPr txBox="1"/>
          <p:nvPr/>
        </p:nvSpPr>
        <p:spPr>
          <a:xfrm>
            <a:off x="1854553" y="5786026"/>
            <a:ext cx="852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新たな感動を得る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82D46B-3640-FC64-3E00-FB9D5C2B2890}"/>
              </a:ext>
            </a:extLst>
          </p:cNvPr>
          <p:cNvSpPr txBox="1"/>
          <p:nvPr/>
        </p:nvSpPr>
        <p:spPr>
          <a:xfrm>
            <a:off x="2018091" y="145201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クラブの活性化のために</a:t>
            </a:r>
          </a:p>
        </p:txBody>
      </p:sp>
    </p:spTree>
    <p:extLst>
      <p:ext uri="{BB962C8B-B14F-4D97-AF65-F5344CB8AC3E}">
        <p14:creationId xmlns:p14="http://schemas.microsoft.com/office/powerpoint/2010/main" val="409369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E2AA8-DD25-4818-1526-964754FB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7C5B072-EDCE-10D3-1205-5E8F1AD58D0D}"/>
              </a:ext>
            </a:extLst>
          </p:cNvPr>
          <p:cNvSpPr/>
          <p:nvPr/>
        </p:nvSpPr>
        <p:spPr>
          <a:xfrm>
            <a:off x="977172" y="1596546"/>
            <a:ext cx="10242372" cy="4905854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94000">
                <a:srgbClr val="002060"/>
              </a:gs>
              <a:gs pos="57000">
                <a:srgbClr val="0C5C19"/>
              </a:gs>
              <a:gs pos="33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7">
            <a:extLst>
              <a:ext uri="{FF2B5EF4-FFF2-40B4-BE49-F238E27FC236}">
                <a16:creationId xmlns:a16="http://schemas.microsoft.com/office/drawing/2014/main" id="{3BF1FB7D-491C-2D1C-1B8B-6A4FD55D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F4969B-0FD4-32E6-0A15-0D160B86CF29}"/>
              </a:ext>
            </a:extLst>
          </p:cNvPr>
          <p:cNvSpPr/>
          <p:nvPr/>
        </p:nvSpPr>
        <p:spPr>
          <a:xfrm>
            <a:off x="2632063" y="2039489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2D718E-385E-0759-BC8B-D8B6C64F70D3}"/>
              </a:ext>
            </a:extLst>
          </p:cNvPr>
          <p:cNvSpPr txBox="1"/>
          <p:nvPr/>
        </p:nvSpPr>
        <p:spPr>
          <a:xfrm>
            <a:off x="3301887" y="1936478"/>
            <a:ext cx="657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様々な業種の方と知り合える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C07EE2C-21B9-5BC8-B826-14101F79CD84}"/>
              </a:ext>
            </a:extLst>
          </p:cNvPr>
          <p:cNvSpPr/>
          <p:nvPr/>
        </p:nvSpPr>
        <p:spPr>
          <a:xfrm>
            <a:off x="2632064" y="3244809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FEBD1D-118E-0EF8-9F03-61F9A7FBA728}"/>
              </a:ext>
            </a:extLst>
          </p:cNvPr>
          <p:cNvSpPr txBox="1"/>
          <p:nvPr/>
        </p:nvSpPr>
        <p:spPr>
          <a:xfrm>
            <a:off x="3274177" y="3141798"/>
            <a:ext cx="7148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奉仕活動に参加することにより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感動を得られる</a:t>
            </a:r>
            <a:endParaRPr kumimoji="1"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BB9A05-8C31-5024-522D-2D6B47D9C13F}"/>
              </a:ext>
            </a:extLst>
          </p:cNvPr>
          <p:cNvSpPr txBox="1"/>
          <p:nvPr/>
        </p:nvSpPr>
        <p:spPr>
          <a:xfrm>
            <a:off x="2004002" y="157069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ロータリーの魅力って？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7579283-057C-F0DD-18C1-D4230CB05436}"/>
              </a:ext>
            </a:extLst>
          </p:cNvPr>
          <p:cNvSpPr/>
          <p:nvPr/>
        </p:nvSpPr>
        <p:spPr>
          <a:xfrm>
            <a:off x="2618210" y="5018196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F2EFD0-6DAB-A6F8-6DE1-B763B2250E50}"/>
              </a:ext>
            </a:extLst>
          </p:cNvPr>
          <p:cNvSpPr txBox="1"/>
          <p:nvPr/>
        </p:nvSpPr>
        <p:spPr>
          <a:xfrm>
            <a:off x="3260323" y="4915185"/>
            <a:ext cx="7148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年齢や立場に関係なく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一生涯の友が得られる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099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/>
      <p:bldP spid="12" grpId="0" animBg="1"/>
      <p:bldP spid="13" grpId="0"/>
      <p:bldP spid="2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7ADE95-D4F0-88F1-BB7A-F29F25E6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B1C367C-E069-B5CD-F658-B9B535AE9274}"/>
              </a:ext>
            </a:extLst>
          </p:cNvPr>
          <p:cNvSpPr/>
          <p:nvPr/>
        </p:nvSpPr>
        <p:spPr>
          <a:xfrm>
            <a:off x="977172" y="1787232"/>
            <a:ext cx="10242372" cy="4502727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94000">
                <a:srgbClr val="002060"/>
              </a:gs>
              <a:gs pos="57000">
                <a:srgbClr val="0C5C19"/>
              </a:gs>
              <a:gs pos="33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7">
            <a:extLst>
              <a:ext uri="{FF2B5EF4-FFF2-40B4-BE49-F238E27FC236}">
                <a16:creationId xmlns:a16="http://schemas.microsoft.com/office/drawing/2014/main" id="{6D4403D3-FC82-2CAE-672E-04D97F0D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75D2098-B696-34FA-1FAB-85A5EC245996}"/>
              </a:ext>
            </a:extLst>
          </p:cNvPr>
          <p:cNvSpPr/>
          <p:nvPr/>
        </p:nvSpPr>
        <p:spPr>
          <a:xfrm>
            <a:off x="2217003" y="2291789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B6037A-9999-D289-F867-82F486268C77}"/>
              </a:ext>
            </a:extLst>
          </p:cNvPr>
          <p:cNvSpPr txBox="1"/>
          <p:nvPr/>
        </p:nvSpPr>
        <p:spPr>
          <a:xfrm>
            <a:off x="2859116" y="2188778"/>
            <a:ext cx="7735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エンブレムを着ているだけで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どこに行っても友人がたやすくできる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B5328F-BA78-2C41-1539-83A720BB8996}"/>
              </a:ext>
            </a:extLst>
          </p:cNvPr>
          <p:cNvSpPr txBox="1"/>
          <p:nvPr/>
        </p:nvSpPr>
        <p:spPr>
          <a:xfrm>
            <a:off x="2004002" y="157069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ロータリーって楽しい！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8949F87-CC7B-A86B-6F09-539DB8229749}"/>
              </a:ext>
            </a:extLst>
          </p:cNvPr>
          <p:cNvSpPr/>
          <p:nvPr/>
        </p:nvSpPr>
        <p:spPr>
          <a:xfrm>
            <a:off x="2217004" y="4145610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947A33-F5C1-87B2-4CE3-8677EF1B63B1}"/>
              </a:ext>
            </a:extLst>
          </p:cNvPr>
          <p:cNvSpPr txBox="1"/>
          <p:nvPr/>
        </p:nvSpPr>
        <p:spPr>
          <a:xfrm>
            <a:off x="2859116" y="4042599"/>
            <a:ext cx="7896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国際大会に参加することで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海外のロータリアンと交流でき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世界が広がる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02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EFC9A-5639-09B5-DDA6-E0908911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82A5A5B-B63C-8B62-0AAC-838CEE2CF412}"/>
              </a:ext>
            </a:extLst>
          </p:cNvPr>
          <p:cNvSpPr/>
          <p:nvPr/>
        </p:nvSpPr>
        <p:spPr>
          <a:xfrm>
            <a:off x="977172" y="1939639"/>
            <a:ext cx="10242372" cy="4031674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94000">
                <a:srgbClr val="002060"/>
              </a:gs>
              <a:gs pos="57000">
                <a:srgbClr val="0C5C19"/>
              </a:gs>
              <a:gs pos="33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7">
            <a:extLst>
              <a:ext uri="{FF2B5EF4-FFF2-40B4-BE49-F238E27FC236}">
                <a16:creationId xmlns:a16="http://schemas.microsoft.com/office/drawing/2014/main" id="{68CAB14C-30FE-F77A-45D2-7B9E1305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4BCFC25-BA25-0397-795C-089EAFB6BAE8}"/>
              </a:ext>
            </a:extLst>
          </p:cNvPr>
          <p:cNvSpPr/>
          <p:nvPr/>
        </p:nvSpPr>
        <p:spPr>
          <a:xfrm>
            <a:off x="1724186" y="2466616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E3520B-834B-BFE6-E71D-5AF3BD303371}"/>
              </a:ext>
            </a:extLst>
          </p:cNvPr>
          <p:cNvSpPr txBox="1"/>
          <p:nvPr/>
        </p:nvSpPr>
        <p:spPr>
          <a:xfrm>
            <a:off x="2366298" y="2363605"/>
            <a:ext cx="8886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同好会を通じて、新会員とベテラン会員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の交流がはかれる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7A5A2C-B777-DE91-6A09-D825939D0557}"/>
              </a:ext>
            </a:extLst>
          </p:cNvPr>
          <p:cNvSpPr txBox="1"/>
          <p:nvPr/>
        </p:nvSpPr>
        <p:spPr>
          <a:xfrm>
            <a:off x="2004002" y="157069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ロータリーって楽しい！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9777163-66BC-4043-35C0-54A9A0D0D188}"/>
              </a:ext>
            </a:extLst>
          </p:cNvPr>
          <p:cNvSpPr/>
          <p:nvPr/>
        </p:nvSpPr>
        <p:spPr>
          <a:xfrm>
            <a:off x="1710332" y="4320437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D8D6BF-BE5E-B564-21A0-88C4D2B3C016}"/>
              </a:ext>
            </a:extLst>
          </p:cNvPr>
          <p:cNvSpPr txBox="1"/>
          <p:nvPr/>
        </p:nvSpPr>
        <p:spPr>
          <a:xfrm>
            <a:off x="2352444" y="4217426"/>
            <a:ext cx="789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いつまでも若々しく元気で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過ごすことができる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5655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2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9BE86-7E9F-511A-07B3-557C07E79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B007C7-CD09-4E26-8EAE-FE9221CE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87038-1AD6-7960-0BFC-E5735A962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22834D-E8EE-2F46-1785-F7EFFDB48D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  <a:shade val="30000"/>
                  <a:satMod val="115000"/>
                </a:schemeClr>
              </a:gs>
              <a:gs pos="50000">
                <a:schemeClr val="accent1">
                  <a:lumMod val="67000"/>
                  <a:shade val="67500"/>
                  <a:satMod val="115000"/>
                </a:schemeClr>
              </a:gs>
              <a:gs pos="100000">
                <a:schemeClr val="accent1">
                  <a:lumMod val="67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E92833-F54B-696C-975C-2D8EF7E9A42A}"/>
              </a:ext>
            </a:extLst>
          </p:cNvPr>
          <p:cNvSpPr/>
          <p:nvPr/>
        </p:nvSpPr>
        <p:spPr>
          <a:xfrm>
            <a:off x="277091" y="277091"/>
            <a:ext cx="11610109" cy="6289964"/>
          </a:xfrm>
          <a:prstGeom prst="rect">
            <a:avLst/>
          </a:prstGeom>
          <a:solidFill>
            <a:srgbClr val="001642">
              <a:alpha val="44000"/>
            </a:srgbClr>
          </a:solidFill>
          <a:ln w="28575">
            <a:solidFill>
              <a:schemeClr val="bg1"/>
            </a:solidFill>
            <a:prstDash val="sys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D4B934A-FAED-1FA6-234E-345E7199EF5F}"/>
              </a:ext>
            </a:extLst>
          </p:cNvPr>
          <p:cNvSpPr txBox="1">
            <a:spLocks/>
          </p:cNvSpPr>
          <p:nvPr/>
        </p:nvSpPr>
        <p:spPr>
          <a:xfrm>
            <a:off x="0" y="2594229"/>
            <a:ext cx="12192000" cy="1032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ご清聴ありがとうございました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0A2CA1D-7A8C-5FA2-7E19-3170335C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85" y="5292436"/>
            <a:ext cx="6598634" cy="12192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6904380-99D4-5068-0D29-7DA65B9D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6" y="5772059"/>
            <a:ext cx="2974198" cy="2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09CA0A-77BC-31F6-CA7A-92CFBED12096}"/>
              </a:ext>
            </a:extLst>
          </p:cNvPr>
          <p:cNvSpPr/>
          <p:nvPr/>
        </p:nvSpPr>
        <p:spPr>
          <a:xfrm>
            <a:off x="138545" y="138113"/>
            <a:ext cx="11914910" cy="6581774"/>
          </a:xfrm>
          <a:prstGeom prst="rect">
            <a:avLst/>
          </a:prstGeom>
          <a:gradFill flip="none" rotWithShape="1">
            <a:gsLst>
              <a:gs pos="0">
                <a:srgbClr val="17458F">
                  <a:shade val="30000"/>
                  <a:satMod val="115000"/>
                </a:srgbClr>
              </a:gs>
              <a:gs pos="50000">
                <a:srgbClr val="17458F">
                  <a:shade val="67500"/>
                  <a:satMod val="115000"/>
                </a:srgbClr>
              </a:gs>
              <a:gs pos="100000">
                <a:srgbClr val="17458F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4124F3BF-EBB2-F3A6-AC5C-2A76A037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5572" y="248953"/>
            <a:ext cx="3040856" cy="11473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884DFF-6B38-F108-7E43-D4576F4B1BE0}"/>
              </a:ext>
            </a:extLst>
          </p:cNvPr>
          <p:cNvSpPr txBox="1"/>
          <p:nvPr/>
        </p:nvSpPr>
        <p:spPr>
          <a:xfrm>
            <a:off x="0" y="188626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ロータリーの誕生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87F958-B3C2-F3C2-3956-C69D8C1A1D6E}"/>
              </a:ext>
            </a:extLst>
          </p:cNvPr>
          <p:cNvSpPr txBox="1"/>
          <p:nvPr/>
        </p:nvSpPr>
        <p:spPr>
          <a:xfrm>
            <a:off x="2698493" y="3939311"/>
            <a:ext cx="3355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1905</a:t>
            </a:r>
            <a:r>
              <a:rPr kumimoji="1"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EB1202-B747-99CE-21C3-14A267F2CCA2}"/>
              </a:ext>
            </a:extLst>
          </p:cNvPr>
          <p:cNvSpPr txBox="1"/>
          <p:nvPr/>
        </p:nvSpPr>
        <p:spPr>
          <a:xfrm>
            <a:off x="6104574" y="3939311"/>
            <a:ext cx="3766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kumimoji="1" lang="ja-JP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ECD0B6B-D814-509F-3638-1146DB4E2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743" y="3559036"/>
            <a:ext cx="3353712" cy="33664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A5AEAD-39B5-1EB3-CE88-5AEC95608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0" y="1153444"/>
            <a:ext cx="10327519" cy="35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35" presetClass="path" presetSubtype="0" decel="10000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1.48148E-6 L -0.05612 1.48148E-6 " pathEditMode="relative" rAng="0" ptsTypes="AA">
                                      <p:cBhvr>
                                        <p:cTn id="31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0.06289 1.48148E-6 " pathEditMode="relative" rAng="0" ptsTypes="AA">
                                      <p:cBhvr>
                                        <p:cTn id="3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AAD37F6-FFD7-41BF-F763-C2163AF6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solidFill>
            <a:srgbClr val="17458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endParaRPr lang="ja-JP" altLang="en-US" sz="4400" b="0" dirty="0">
              <a:solidFill>
                <a:srgbClr val="17458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D37C498-AE61-E894-C461-90FC70B8F104}"/>
              </a:ext>
            </a:extLst>
          </p:cNvPr>
          <p:cNvSpPr/>
          <p:nvPr/>
        </p:nvSpPr>
        <p:spPr>
          <a:xfrm>
            <a:off x="1404904" y="4926861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>
              <a:solidFill>
                <a:schemeClr val="accent2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97317D-C8B3-DCFD-F598-BDC0B50212FC}"/>
              </a:ext>
            </a:extLst>
          </p:cNvPr>
          <p:cNvSpPr txBox="1"/>
          <p:nvPr/>
        </p:nvSpPr>
        <p:spPr>
          <a:xfrm>
            <a:off x="2060316" y="4823851"/>
            <a:ext cx="8175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2"/>
                </a:solidFill>
              </a:rPr>
              <a:t>創業時より保つ「社是」「企業ポリシー」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5383A5A-CB5D-17C5-D78C-3FFEF7999DE9}"/>
              </a:ext>
            </a:extLst>
          </p:cNvPr>
          <p:cNvSpPr/>
          <p:nvPr/>
        </p:nvSpPr>
        <p:spPr>
          <a:xfrm>
            <a:off x="1404904" y="5787610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>
              <a:solidFill>
                <a:schemeClr val="accent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A8E90C-A90C-A5D2-2441-852C366900FC}"/>
              </a:ext>
            </a:extLst>
          </p:cNvPr>
          <p:cNvSpPr txBox="1"/>
          <p:nvPr/>
        </p:nvSpPr>
        <p:spPr>
          <a:xfrm>
            <a:off x="2060316" y="5687667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2"/>
                </a:solidFill>
              </a:rPr>
              <a:t>時代に合わせた「変革」が必要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047565-D2E3-1B13-6FB3-82F3F87A799D}"/>
              </a:ext>
            </a:extLst>
          </p:cNvPr>
          <p:cNvSpPr txBox="1"/>
          <p:nvPr/>
        </p:nvSpPr>
        <p:spPr>
          <a:xfrm>
            <a:off x="2018750" y="171586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年企業</a:t>
            </a:r>
            <a:endParaRPr kumimoji="1" lang="ja-JP" alt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表 4">
            <a:extLst>
              <a:ext uri="{FF2B5EF4-FFF2-40B4-BE49-F238E27FC236}">
                <a16:creationId xmlns:a16="http://schemas.microsoft.com/office/drawing/2014/main" id="{81E91DE8-3A50-32D3-05C0-141410DA0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89792"/>
              </p:ext>
            </p:extLst>
          </p:nvPr>
        </p:nvGraphicFramePr>
        <p:xfrm>
          <a:off x="845129" y="1893108"/>
          <a:ext cx="10501745" cy="245903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44019">
                  <a:extLst>
                    <a:ext uri="{9D8B030D-6E8A-4147-A177-3AD203B41FA5}">
                      <a16:colId xmlns:a16="http://schemas.microsoft.com/office/drawing/2014/main" val="2556897398"/>
                    </a:ext>
                  </a:extLst>
                </a:gridCol>
                <a:gridCol w="5457726">
                  <a:extLst>
                    <a:ext uri="{9D8B030D-6E8A-4147-A177-3AD203B41FA5}">
                      <a16:colId xmlns:a16="http://schemas.microsoft.com/office/drawing/2014/main" val="4261620971"/>
                    </a:ext>
                  </a:extLst>
                </a:gridCol>
              </a:tblGrid>
              <a:tr h="819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i="0" u="none" strike="noStrike" kern="1200" cap="none" spc="30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世</a:t>
                      </a:r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界</a:t>
                      </a:r>
                      <a:endParaRPr kumimoji="1" lang="ja-JP" alt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30675" algn="r"/>
                          <a:tab pos="4310063" algn="r"/>
                        </a:tabLst>
                      </a:pPr>
                      <a:r>
                        <a:rPr kumimoji="1" lang="en-US" altLang="ja-JP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74,037</a:t>
                      </a:r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kumimoji="1" lang="ja-JP" altLang="en-US" sz="1600" dirty="0"/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99329"/>
                  </a:ext>
                </a:extLst>
              </a:tr>
              <a:tr h="819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i="0" u="none" strike="noStrike" kern="1200" cap="none" spc="30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30675" algn="r"/>
                          <a:tab pos="4310063" algn="r"/>
                        </a:tabLst>
                      </a:pPr>
                      <a:r>
                        <a:rPr kumimoji="1" lang="en-US" altLang="ja-JP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45,284</a:t>
                      </a:r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kumimoji="1" lang="ja-JP" altLang="en-US" sz="1600" dirty="0"/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12160"/>
                  </a:ext>
                </a:extLst>
              </a:tr>
              <a:tr h="819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青 森 県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30675" algn="r"/>
                          <a:tab pos="4310063" algn="r"/>
                        </a:tabLst>
                      </a:pPr>
                      <a:r>
                        <a:rPr kumimoji="1" lang="en-US" altLang="ja-JP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393</a:t>
                      </a:r>
                      <a:r>
                        <a:rPr kumimoji="1" lang="ja-JP" alt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kumimoji="1" lang="ja-JP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kumimoji="1" lang="ja-JP" altLang="en-US" sz="1600" dirty="0"/>
                    </a:p>
                  </a:txBody>
                  <a:tcPr marL="81645" marR="81645" marT="40822" marB="4082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64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 2">
            <a:extLst>
              <a:ext uri="{FF2B5EF4-FFF2-40B4-BE49-F238E27FC236}">
                <a16:creationId xmlns:a16="http://schemas.microsoft.com/office/drawing/2014/main" id="{CBD731C5-8EE7-316E-612C-7DCECF05C7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738631"/>
          </a:xfrm>
          <a:prstGeom prst="rect">
            <a:avLst/>
          </a:prstGeo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>
                <a:solidFill>
                  <a:srgbClr val="005D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リーダー">
            <a:extLst>
              <a:ext uri="{FF2B5EF4-FFF2-40B4-BE49-F238E27FC236}">
                <a16:creationId xmlns:a16="http://schemas.microsoft.com/office/drawing/2014/main" id="{CEA4B9E3-695A-DF8D-40E5-5A0B8EEBB7B4}"/>
              </a:ext>
            </a:extLst>
          </p:cNvPr>
          <p:cNvGrpSpPr/>
          <p:nvPr/>
        </p:nvGrpSpPr>
        <p:grpSpPr>
          <a:xfrm>
            <a:off x="8764284" y="2383168"/>
            <a:ext cx="3312000" cy="1549667"/>
            <a:chOff x="8764284" y="2654159"/>
            <a:chExt cx="3312000" cy="1549667"/>
          </a:xfrm>
        </p:grpSpPr>
        <p:sp>
          <p:nvSpPr>
            <p:cNvPr id="50" name="矢印: 山形 49">
              <a:extLst>
                <a:ext uri="{FF2B5EF4-FFF2-40B4-BE49-F238E27FC236}">
                  <a16:creationId xmlns:a16="http://schemas.microsoft.com/office/drawing/2014/main" id="{0EEE1A23-E17A-39B6-F961-957426D5B637}"/>
                </a:ext>
              </a:extLst>
            </p:cNvPr>
            <p:cNvSpPr/>
            <p:nvPr/>
          </p:nvSpPr>
          <p:spPr>
            <a:xfrm>
              <a:off x="8764284" y="2654159"/>
              <a:ext cx="3312000" cy="1549667"/>
            </a:xfrm>
            <a:prstGeom prst="chevron">
              <a:avLst>
                <a:gd name="adj" fmla="val 28882"/>
              </a:avLst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en-US" altLang="ja-JP" sz="4000" b="1" spc="-100" dirty="0">
                <a:solidFill>
                  <a:schemeClr val="bg1"/>
                </a:solidFill>
              </a:endParaRPr>
            </a:p>
          </p:txBody>
        </p:sp>
        <p:pic>
          <p:nvPicPr>
            <p:cNvPr id="51" name="グラフィックス 50">
              <a:extLst>
                <a:ext uri="{FF2B5EF4-FFF2-40B4-BE49-F238E27FC236}">
                  <a16:creationId xmlns:a16="http://schemas.microsoft.com/office/drawing/2014/main" id="{485EA105-E0D3-963F-33B0-DFEA99657B73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01210" y="2895916"/>
              <a:ext cx="2412000" cy="504000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8F0E8FF-5061-012F-C981-AE52F8768985}"/>
                </a:ext>
              </a:extLst>
            </p:cNvPr>
            <p:cNvSpPr txBox="1"/>
            <p:nvPr/>
          </p:nvSpPr>
          <p:spPr>
            <a:xfrm>
              <a:off x="9470021" y="3463865"/>
              <a:ext cx="1973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Leadership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高潔性">
            <a:extLst>
              <a:ext uri="{FF2B5EF4-FFF2-40B4-BE49-F238E27FC236}">
                <a16:creationId xmlns:a16="http://schemas.microsoft.com/office/drawing/2014/main" id="{4E58D7FE-457E-480D-C9A6-9F1C48192C74}"/>
              </a:ext>
            </a:extLst>
          </p:cNvPr>
          <p:cNvGrpSpPr/>
          <p:nvPr/>
        </p:nvGrpSpPr>
        <p:grpSpPr>
          <a:xfrm>
            <a:off x="6568912" y="2390384"/>
            <a:ext cx="2492943" cy="1549667"/>
            <a:chOff x="6568912" y="2661375"/>
            <a:chExt cx="2492943" cy="1549667"/>
          </a:xfrm>
        </p:grpSpPr>
        <p:sp>
          <p:nvSpPr>
            <p:cNvPr id="54" name="矢印: 山形 53">
              <a:extLst>
                <a:ext uri="{FF2B5EF4-FFF2-40B4-BE49-F238E27FC236}">
                  <a16:creationId xmlns:a16="http://schemas.microsoft.com/office/drawing/2014/main" id="{D3AC428C-895A-C06B-0255-DE5A7791E705}"/>
                </a:ext>
              </a:extLst>
            </p:cNvPr>
            <p:cNvSpPr/>
            <p:nvPr/>
          </p:nvSpPr>
          <p:spPr>
            <a:xfrm>
              <a:off x="6568912" y="2661375"/>
              <a:ext cx="2492943" cy="1549667"/>
            </a:xfrm>
            <a:prstGeom prst="chevron">
              <a:avLst>
                <a:gd name="adj" fmla="val 29503"/>
              </a:avLst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4000" b="1" dirty="0">
                  <a:solidFill>
                    <a:schemeClr val="bg1"/>
                  </a:solidFill>
                </a:rPr>
                <a:t>高潔性</a:t>
              </a:r>
              <a:endParaRPr lang="en-US" altLang="ja-JP" sz="40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871842D-AAA9-2DB0-3F98-69C64E43F6CE}"/>
                </a:ext>
              </a:extLst>
            </p:cNvPr>
            <p:cNvSpPr txBox="1"/>
            <p:nvPr/>
          </p:nvSpPr>
          <p:spPr>
            <a:xfrm>
              <a:off x="7047846" y="3471915"/>
              <a:ext cx="1631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Integrity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多様性">
            <a:extLst>
              <a:ext uri="{FF2B5EF4-FFF2-40B4-BE49-F238E27FC236}">
                <a16:creationId xmlns:a16="http://schemas.microsoft.com/office/drawing/2014/main" id="{7FAFBB7A-0490-9B93-B6A7-EAB902DFF66A}"/>
              </a:ext>
            </a:extLst>
          </p:cNvPr>
          <p:cNvGrpSpPr/>
          <p:nvPr/>
        </p:nvGrpSpPr>
        <p:grpSpPr>
          <a:xfrm>
            <a:off x="4356443" y="2383169"/>
            <a:ext cx="2492943" cy="1549667"/>
            <a:chOff x="4356443" y="2654160"/>
            <a:chExt cx="2492943" cy="1549667"/>
          </a:xfrm>
        </p:grpSpPr>
        <p:sp>
          <p:nvSpPr>
            <p:cNvPr id="57" name="矢印: 山形 56">
              <a:extLst>
                <a:ext uri="{FF2B5EF4-FFF2-40B4-BE49-F238E27FC236}">
                  <a16:creationId xmlns:a16="http://schemas.microsoft.com/office/drawing/2014/main" id="{475CB9B0-E870-AD90-E113-42FE6B8D0A05}"/>
                </a:ext>
              </a:extLst>
            </p:cNvPr>
            <p:cNvSpPr/>
            <p:nvPr/>
          </p:nvSpPr>
          <p:spPr>
            <a:xfrm>
              <a:off x="4356443" y="2654160"/>
              <a:ext cx="2492943" cy="1549667"/>
            </a:xfrm>
            <a:prstGeom prst="chevron">
              <a:avLst>
                <a:gd name="adj" fmla="val 29503"/>
              </a:avLst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4000" b="1" dirty="0">
                  <a:solidFill>
                    <a:schemeClr val="bg1"/>
                  </a:solidFill>
                </a:rPr>
                <a:t>多様性</a:t>
              </a:r>
              <a:endParaRPr lang="en-US" altLang="ja-JP" sz="40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1260707-3C44-587F-8B4E-465403B4E4DA}"/>
                </a:ext>
              </a:extLst>
            </p:cNvPr>
            <p:cNvSpPr txBox="1"/>
            <p:nvPr/>
          </p:nvSpPr>
          <p:spPr>
            <a:xfrm>
              <a:off x="4825076" y="3463866"/>
              <a:ext cx="16253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Diversity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親睦">
            <a:extLst>
              <a:ext uri="{FF2B5EF4-FFF2-40B4-BE49-F238E27FC236}">
                <a16:creationId xmlns:a16="http://schemas.microsoft.com/office/drawing/2014/main" id="{234B5CBD-9F21-F9BD-36F9-36CCAF50B2AE}"/>
              </a:ext>
            </a:extLst>
          </p:cNvPr>
          <p:cNvGrpSpPr/>
          <p:nvPr/>
        </p:nvGrpSpPr>
        <p:grpSpPr>
          <a:xfrm>
            <a:off x="2278013" y="2383172"/>
            <a:ext cx="2376000" cy="1549667"/>
            <a:chOff x="2278013" y="2654163"/>
            <a:chExt cx="2376000" cy="1549667"/>
          </a:xfrm>
        </p:grpSpPr>
        <p:sp>
          <p:nvSpPr>
            <p:cNvPr id="60" name="矢印: 山形 59">
              <a:extLst>
                <a:ext uri="{FF2B5EF4-FFF2-40B4-BE49-F238E27FC236}">
                  <a16:creationId xmlns:a16="http://schemas.microsoft.com/office/drawing/2014/main" id="{0999061E-92DB-A267-ACD6-3786A1E7DF8F}"/>
                </a:ext>
              </a:extLst>
            </p:cNvPr>
            <p:cNvSpPr/>
            <p:nvPr/>
          </p:nvSpPr>
          <p:spPr>
            <a:xfrm>
              <a:off x="2278013" y="2654163"/>
              <a:ext cx="2376000" cy="1549667"/>
            </a:xfrm>
            <a:prstGeom prst="chevron">
              <a:avLst>
                <a:gd name="adj" fmla="val 29503"/>
              </a:avLst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4000" b="1" dirty="0">
                  <a:solidFill>
                    <a:schemeClr val="bg1"/>
                  </a:solidFill>
                </a:rPr>
                <a:t>親睦</a:t>
              </a:r>
              <a:endParaRPr kumimoji="1" lang="en-US" altLang="ja-JP" sz="40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D255571-79B5-E12C-8BC3-ADFBC51AD767}"/>
                </a:ext>
              </a:extLst>
            </p:cNvPr>
            <p:cNvSpPr txBox="1"/>
            <p:nvPr/>
          </p:nvSpPr>
          <p:spPr>
            <a:xfrm>
              <a:off x="2618558" y="3469467"/>
              <a:ext cx="1903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Fellowship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奉仕">
            <a:extLst>
              <a:ext uri="{FF2B5EF4-FFF2-40B4-BE49-F238E27FC236}">
                <a16:creationId xmlns:a16="http://schemas.microsoft.com/office/drawing/2014/main" id="{7E3182AB-9E37-4BE3-B843-7AB6136D84A7}"/>
              </a:ext>
            </a:extLst>
          </p:cNvPr>
          <p:cNvGrpSpPr/>
          <p:nvPr/>
        </p:nvGrpSpPr>
        <p:grpSpPr>
          <a:xfrm>
            <a:off x="192505" y="2383175"/>
            <a:ext cx="2376000" cy="1549667"/>
            <a:chOff x="192505" y="2654166"/>
            <a:chExt cx="2376000" cy="1549667"/>
          </a:xfrm>
        </p:grpSpPr>
        <p:sp>
          <p:nvSpPr>
            <p:cNvPr id="63" name="矢印: 山形 62">
              <a:extLst>
                <a:ext uri="{FF2B5EF4-FFF2-40B4-BE49-F238E27FC236}">
                  <a16:creationId xmlns:a16="http://schemas.microsoft.com/office/drawing/2014/main" id="{3E40B092-3C11-258C-5C14-30C73212871B}"/>
                </a:ext>
              </a:extLst>
            </p:cNvPr>
            <p:cNvSpPr/>
            <p:nvPr/>
          </p:nvSpPr>
          <p:spPr>
            <a:xfrm>
              <a:off x="192505" y="2654166"/>
              <a:ext cx="2376000" cy="1549667"/>
            </a:xfrm>
            <a:prstGeom prst="chevron">
              <a:avLst>
                <a:gd name="adj" fmla="val 29503"/>
              </a:avLst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bg1"/>
                  </a:solidFill>
                </a:rPr>
                <a:t>奉仕</a:t>
              </a:r>
              <a:endParaRPr kumimoji="1" lang="en-US" altLang="ja-JP" sz="40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0F93155-EB7A-DCD8-E591-0619BF03E430}"/>
                </a:ext>
              </a:extLst>
            </p:cNvPr>
            <p:cNvSpPr txBox="1"/>
            <p:nvPr/>
          </p:nvSpPr>
          <p:spPr>
            <a:xfrm>
              <a:off x="717273" y="3469467"/>
              <a:ext cx="1372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Service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FDA99971-21FA-5A4C-3ECF-9D2E8426D89D}"/>
              </a:ext>
            </a:extLst>
          </p:cNvPr>
          <p:cNvSpPr/>
          <p:nvPr/>
        </p:nvSpPr>
        <p:spPr>
          <a:xfrm>
            <a:off x="1027096" y="4451988"/>
            <a:ext cx="10158659" cy="67252"/>
          </a:xfrm>
          <a:prstGeom prst="roundRect">
            <a:avLst/>
          </a:prstGeom>
          <a:gradFill flip="none" rotWithShape="1">
            <a:gsLst>
              <a:gs pos="81000">
                <a:srgbClr val="0B6523"/>
              </a:gs>
              <a:gs pos="4000">
                <a:srgbClr val="EFD511"/>
              </a:gs>
              <a:gs pos="52000">
                <a:srgbClr val="1CAC1F"/>
              </a:gs>
              <a:gs pos="69000">
                <a:srgbClr val="002060"/>
              </a:gs>
              <a:gs pos="22000">
                <a:srgbClr val="09471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50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grpSp>
        <p:nvGrpSpPr>
          <p:cNvPr id="66" name="リーダー">
            <a:extLst>
              <a:ext uri="{FF2B5EF4-FFF2-40B4-BE49-F238E27FC236}">
                <a16:creationId xmlns:a16="http://schemas.microsoft.com/office/drawing/2014/main" id="{2E88E40A-BBF2-D706-47E2-568E8A695261}"/>
              </a:ext>
            </a:extLst>
          </p:cNvPr>
          <p:cNvGrpSpPr/>
          <p:nvPr/>
        </p:nvGrpSpPr>
        <p:grpSpPr>
          <a:xfrm>
            <a:off x="2627888" y="5024073"/>
            <a:ext cx="3066468" cy="1434784"/>
            <a:chOff x="8764284" y="2654159"/>
            <a:chExt cx="3312000" cy="1549667"/>
          </a:xfrm>
        </p:grpSpPr>
        <p:sp>
          <p:nvSpPr>
            <p:cNvPr id="67" name="矢印: 山形 66">
              <a:extLst>
                <a:ext uri="{FF2B5EF4-FFF2-40B4-BE49-F238E27FC236}">
                  <a16:creationId xmlns:a16="http://schemas.microsoft.com/office/drawing/2014/main" id="{17194AD7-8BAC-7CB2-464E-19F87C5A8F2F}"/>
                </a:ext>
              </a:extLst>
            </p:cNvPr>
            <p:cNvSpPr/>
            <p:nvPr/>
          </p:nvSpPr>
          <p:spPr>
            <a:xfrm>
              <a:off x="8764284" y="2654159"/>
              <a:ext cx="3312000" cy="1549667"/>
            </a:xfrm>
            <a:prstGeom prst="chevron">
              <a:avLst>
                <a:gd name="adj" fmla="val 2888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en-US" altLang="ja-JP" sz="4000" b="1" spc="-100" dirty="0">
                <a:solidFill>
                  <a:schemeClr val="bg1"/>
                </a:solidFill>
              </a:endParaRPr>
            </a:p>
          </p:txBody>
        </p:sp>
        <p:pic>
          <p:nvPicPr>
            <p:cNvPr id="68" name="グラフィックス 67">
              <a:extLst>
                <a:ext uri="{FF2B5EF4-FFF2-40B4-BE49-F238E27FC236}">
                  <a16:creationId xmlns:a16="http://schemas.microsoft.com/office/drawing/2014/main" id="{F5B5FABD-532C-AA8F-332E-9C25D8F2B3A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01210" y="2895916"/>
              <a:ext cx="2412000" cy="504000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0DE1539A-C7BF-9D75-4CFE-6A136D68ED9F}"/>
                </a:ext>
              </a:extLst>
            </p:cNvPr>
            <p:cNvSpPr txBox="1"/>
            <p:nvPr/>
          </p:nvSpPr>
          <p:spPr>
            <a:xfrm>
              <a:off x="9470021" y="3463865"/>
              <a:ext cx="1973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Leadership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高潔性">
            <a:extLst>
              <a:ext uri="{FF2B5EF4-FFF2-40B4-BE49-F238E27FC236}">
                <a16:creationId xmlns:a16="http://schemas.microsoft.com/office/drawing/2014/main" id="{E78BCBEA-5FF8-063F-DA16-7AB07795638E}"/>
              </a:ext>
            </a:extLst>
          </p:cNvPr>
          <p:cNvGrpSpPr/>
          <p:nvPr/>
        </p:nvGrpSpPr>
        <p:grpSpPr>
          <a:xfrm>
            <a:off x="5427390" y="5031289"/>
            <a:ext cx="2308131" cy="1434784"/>
            <a:chOff x="6568912" y="2661375"/>
            <a:chExt cx="2492943" cy="1549667"/>
          </a:xfrm>
        </p:grpSpPr>
        <p:sp>
          <p:nvSpPr>
            <p:cNvPr id="71" name="矢印: 山形 70">
              <a:extLst>
                <a:ext uri="{FF2B5EF4-FFF2-40B4-BE49-F238E27FC236}">
                  <a16:creationId xmlns:a16="http://schemas.microsoft.com/office/drawing/2014/main" id="{E544CB92-06C0-C328-519E-325FE58449B9}"/>
                </a:ext>
              </a:extLst>
            </p:cNvPr>
            <p:cNvSpPr/>
            <p:nvPr/>
          </p:nvSpPr>
          <p:spPr>
            <a:xfrm>
              <a:off x="6568912" y="2661375"/>
              <a:ext cx="2492943" cy="1549667"/>
            </a:xfrm>
            <a:prstGeom prst="chevron">
              <a:avLst>
                <a:gd name="adj" fmla="val 2950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3600" b="1" dirty="0">
                  <a:solidFill>
                    <a:schemeClr val="bg1"/>
                  </a:solidFill>
                </a:rPr>
                <a:t>高潔性</a:t>
              </a:r>
              <a:endParaRPr lang="en-US" altLang="ja-JP" sz="36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2529BF14-7888-6090-6240-D44A10901D49}"/>
                </a:ext>
              </a:extLst>
            </p:cNvPr>
            <p:cNvSpPr txBox="1"/>
            <p:nvPr/>
          </p:nvSpPr>
          <p:spPr>
            <a:xfrm>
              <a:off x="7047846" y="3471915"/>
              <a:ext cx="1631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Integrity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多様性">
            <a:extLst>
              <a:ext uri="{FF2B5EF4-FFF2-40B4-BE49-F238E27FC236}">
                <a16:creationId xmlns:a16="http://schemas.microsoft.com/office/drawing/2014/main" id="{0753CBCD-5793-63AC-DF52-5A8ECD0F6918}"/>
              </a:ext>
            </a:extLst>
          </p:cNvPr>
          <p:cNvGrpSpPr/>
          <p:nvPr/>
        </p:nvGrpSpPr>
        <p:grpSpPr>
          <a:xfrm>
            <a:off x="7455510" y="5024074"/>
            <a:ext cx="2308131" cy="1434784"/>
            <a:chOff x="4356443" y="2654160"/>
            <a:chExt cx="2492943" cy="1549667"/>
          </a:xfrm>
        </p:grpSpPr>
        <p:sp>
          <p:nvSpPr>
            <p:cNvPr id="74" name="矢印: 山形 73">
              <a:extLst>
                <a:ext uri="{FF2B5EF4-FFF2-40B4-BE49-F238E27FC236}">
                  <a16:creationId xmlns:a16="http://schemas.microsoft.com/office/drawing/2014/main" id="{44294CF2-42C7-BCEA-CFA2-5B741091F949}"/>
                </a:ext>
              </a:extLst>
            </p:cNvPr>
            <p:cNvSpPr/>
            <p:nvPr/>
          </p:nvSpPr>
          <p:spPr>
            <a:xfrm>
              <a:off x="4356443" y="2654160"/>
              <a:ext cx="2492943" cy="1549667"/>
            </a:xfrm>
            <a:prstGeom prst="chevron">
              <a:avLst>
                <a:gd name="adj" fmla="val 2950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3600" b="1" dirty="0">
                  <a:solidFill>
                    <a:schemeClr val="bg1"/>
                  </a:solidFill>
                </a:rPr>
                <a:t>多様性</a:t>
              </a:r>
              <a:endParaRPr lang="en-US" altLang="ja-JP" sz="36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DCC3783F-C622-5908-200E-4FDF8EF499C1}"/>
                </a:ext>
              </a:extLst>
            </p:cNvPr>
            <p:cNvSpPr txBox="1"/>
            <p:nvPr/>
          </p:nvSpPr>
          <p:spPr>
            <a:xfrm>
              <a:off x="4825076" y="3463866"/>
              <a:ext cx="16253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Diversity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親睦">
            <a:extLst>
              <a:ext uri="{FF2B5EF4-FFF2-40B4-BE49-F238E27FC236}">
                <a16:creationId xmlns:a16="http://schemas.microsoft.com/office/drawing/2014/main" id="{7CC56041-F39F-F594-F6D9-8CCDF4DE13CF}"/>
              </a:ext>
            </a:extLst>
          </p:cNvPr>
          <p:cNvGrpSpPr/>
          <p:nvPr/>
        </p:nvGrpSpPr>
        <p:grpSpPr>
          <a:xfrm>
            <a:off x="567176" y="5024077"/>
            <a:ext cx="2333897" cy="1434784"/>
            <a:chOff x="2133242" y="2654163"/>
            <a:chExt cx="2520771" cy="1549667"/>
          </a:xfrm>
        </p:grpSpPr>
        <p:sp>
          <p:nvSpPr>
            <p:cNvPr id="77" name="矢印: 山形 76">
              <a:extLst>
                <a:ext uri="{FF2B5EF4-FFF2-40B4-BE49-F238E27FC236}">
                  <a16:creationId xmlns:a16="http://schemas.microsoft.com/office/drawing/2014/main" id="{C0AB23A5-10AE-667D-52A7-A84399C3DE41}"/>
                </a:ext>
              </a:extLst>
            </p:cNvPr>
            <p:cNvSpPr/>
            <p:nvPr/>
          </p:nvSpPr>
          <p:spPr>
            <a:xfrm>
              <a:off x="2133242" y="2654163"/>
              <a:ext cx="2520771" cy="1549667"/>
            </a:xfrm>
            <a:prstGeom prst="chevron">
              <a:avLst>
                <a:gd name="adj" fmla="val 2950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lang="ja-JP" altLang="en-US" sz="3600" b="1" dirty="0">
                  <a:solidFill>
                    <a:schemeClr val="bg1"/>
                  </a:solidFill>
                </a:rPr>
                <a:t>親睦</a:t>
              </a:r>
              <a:endParaRPr kumimoji="1" lang="en-US" altLang="ja-JP" sz="36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24D3A50-9FE5-7E9D-05C0-9CDFF430B34A}"/>
                </a:ext>
              </a:extLst>
            </p:cNvPr>
            <p:cNvSpPr txBox="1"/>
            <p:nvPr/>
          </p:nvSpPr>
          <p:spPr>
            <a:xfrm>
              <a:off x="2477473" y="3469467"/>
              <a:ext cx="1917579" cy="498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spc="-100" dirty="0">
                  <a:solidFill>
                    <a:schemeClr val="bg1"/>
                  </a:solidFill>
                </a:rPr>
                <a:t>Fellowship</a:t>
              </a:r>
              <a:endParaRPr kumimoji="1" lang="ja-JP" altLang="en-US" sz="2400" b="1" spc="-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奉仕">
            <a:extLst>
              <a:ext uri="{FF2B5EF4-FFF2-40B4-BE49-F238E27FC236}">
                <a16:creationId xmlns:a16="http://schemas.microsoft.com/office/drawing/2014/main" id="{38E6E0E5-376A-11C7-1267-09EF5C909989}"/>
              </a:ext>
            </a:extLst>
          </p:cNvPr>
          <p:cNvGrpSpPr/>
          <p:nvPr/>
        </p:nvGrpSpPr>
        <p:grpSpPr>
          <a:xfrm>
            <a:off x="9498838" y="5024080"/>
            <a:ext cx="2199858" cy="1434784"/>
            <a:chOff x="192505" y="2654166"/>
            <a:chExt cx="2376000" cy="1549667"/>
          </a:xfrm>
        </p:grpSpPr>
        <p:sp>
          <p:nvSpPr>
            <p:cNvPr id="80" name="矢印: 山形 79">
              <a:extLst>
                <a:ext uri="{FF2B5EF4-FFF2-40B4-BE49-F238E27FC236}">
                  <a16:creationId xmlns:a16="http://schemas.microsoft.com/office/drawing/2014/main" id="{8783CABB-4C76-0D38-44F5-EAD5C772538E}"/>
                </a:ext>
              </a:extLst>
            </p:cNvPr>
            <p:cNvSpPr/>
            <p:nvPr/>
          </p:nvSpPr>
          <p:spPr>
            <a:xfrm>
              <a:off x="192505" y="2654166"/>
              <a:ext cx="2376000" cy="1549667"/>
            </a:xfrm>
            <a:prstGeom prst="chevron">
              <a:avLst>
                <a:gd name="adj" fmla="val 2950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0" rtlCol="0" anchor="ctr"/>
            <a:lstStyle/>
            <a:p>
              <a:pPr algn="ctr"/>
              <a:r>
                <a:rPr kumimoji="1" lang="ja-JP" altLang="en-US" sz="3600" b="1" dirty="0">
                  <a:solidFill>
                    <a:schemeClr val="bg1"/>
                  </a:solidFill>
                </a:rPr>
                <a:t>奉仕</a:t>
              </a:r>
              <a:endParaRPr kumimoji="1" lang="en-US" altLang="ja-JP" sz="3600" b="1" dirty="0">
                <a:solidFill>
                  <a:schemeClr val="bg1"/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E5E38AC1-5E21-87B4-AB28-72ACFA459B8D}"/>
                </a:ext>
              </a:extLst>
            </p:cNvPr>
            <p:cNvSpPr txBox="1"/>
            <p:nvPr/>
          </p:nvSpPr>
          <p:spPr>
            <a:xfrm>
              <a:off x="717273" y="3469467"/>
              <a:ext cx="1372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Service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F99051-3194-BDC0-6823-8383D178E810}"/>
              </a:ext>
            </a:extLst>
          </p:cNvPr>
          <p:cNvSpPr txBox="1"/>
          <p:nvPr/>
        </p:nvSpPr>
        <p:spPr>
          <a:xfrm>
            <a:off x="823895" y="10620"/>
            <a:ext cx="10555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変えてはならないもの</a:t>
            </a:r>
            <a:br>
              <a:rPr lang="en-US" altLang="ja-JP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「中核的価値</a:t>
            </a:r>
            <a:r>
              <a:rPr lang="ja-JP" altLang="en-US" sz="5000" b="1" spc="-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観</a:t>
            </a: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Value</a:t>
            </a:r>
            <a:r>
              <a:rPr lang="ja-JP" altLang="en-US" sz="5000" b="1" spc="-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73887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8 3.33333E-6 L -4.79167E-6 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45 3.33333E-6 L 0.00078 3.33333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73 -0.00092 L 4.375E-6 -4.07407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78 3.33333E-6 L 2.5E-6 3.33333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97 1.48148E-6 L 2.5E-6 1.48148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79 1.48148E-6 L 3.95833E-6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73 -0.00092 L -3.75E-6 -4.44444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45 1.48148E-6 L 0.00078 1.48148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37 1.48148E-6 L -4.16667E-7 1.48148E-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D5EA65C9-8F0B-5751-F57B-D9F13A0E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8631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lang="ja-JP" altLang="en-US" sz="5000" b="0" dirty="0">
              <a:solidFill>
                <a:srgbClr val="17458F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866CAF4-09CE-3160-1AFF-48E5FEFEE7E5}"/>
              </a:ext>
            </a:extLst>
          </p:cNvPr>
          <p:cNvGrpSpPr/>
          <p:nvPr/>
        </p:nvGrpSpPr>
        <p:grpSpPr>
          <a:xfrm>
            <a:off x="895074" y="1911192"/>
            <a:ext cx="11327905" cy="1269847"/>
            <a:chOff x="895074" y="1911192"/>
            <a:chExt cx="11327905" cy="1269847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46396BE-61F7-6347-E686-434D88B18460}"/>
                </a:ext>
              </a:extLst>
            </p:cNvPr>
            <p:cNvSpPr txBox="1"/>
            <p:nvPr/>
          </p:nvSpPr>
          <p:spPr>
            <a:xfrm>
              <a:off x="1080674" y="2062784"/>
              <a:ext cx="11142305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spcAft>
                  <a:spcPts val="1200"/>
                </a:spcAft>
              </a:pPr>
              <a:r>
                <a:rPr lang="ja-JP" altLang="en-US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　　真実か どうか　</a:t>
              </a:r>
              <a:br>
                <a:rPr lang="en-US" altLang="ja-JP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</a:br>
              <a:r>
                <a:rPr lang="en-US" altLang="ja-JP" sz="34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        </a:t>
              </a:r>
              <a:r>
                <a:rPr lang="en-US" altLang="ja-JP" sz="3400" b="0" i="0" dirty="0">
                  <a:solidFill>
                    <a:srgbClr val="212529"/>
                  </a:solidFill>
                  <a:effectLst/>
                  <a:latin typeface="Hiragino Mincho ProN"/>
                </a:rPr>
                <a:t>Is it the TRUTH ?</a:t>
              </a:r>
              <a:endParaRPr kumimoji="1" lang="ja-JP" altLang="en-US" sz="3400" dirty="0"/>
            </a:p>
          </p:txBody>
        </p:sp>
        <p:pic>
          <p:nvPicPr>
            <p:cNvPr id="11" name="グラフィックス 10" descr="バッジ 1 単色塗りつぶし">
              <a:extLst>
                <a:ext uri="{FF2B5EF4-FFF2-40B4-BE49-F238E27FC236}">
                  <a16:creationId xmlns:a16="http://schemas.microsoft.com/office/drawing/2014/main" id="{AA4D177E-E8B9-23D3-4B2A-06E70F53B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5074" y="1911192"/>
              <a:ext cx="838824" cy="838824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F0C1F95-0803-54DD-1C21-B7104754C904}"/>
              </a:ext>
            </a:extLst>
          </p:cNvPr>
          <p:cNvGrpSpPr/>
          <p:nvPr/>
        </p:nvGrpSpPr>
        <p:grpSpPr>
          <a:xfrm>
            <a:off x="895074" y="3060314"/>
            <a:ext cx="6582916" cy="1301376"/>
            <a:chOff x="895074" y="3060314"/>
            <a:chExt cx="6582916" cy="1301376"/>
          </a:xfrm>
        </p:grpSpPr>
        <p:pic>
          <p:nvPicPr>
            <p:cNvPr id="13" name="グラフィックス 12" descr="バッジ 単色塗りつぶし">
              <a:extLst>
                <a:ext uri="{FF2B5EF4-FFF2-40B4-BE49-F238E27FC236}">
                  <a16:creationId xmlns:a16="http://schemas.microsoft.com/office/drawing/2014/main" id="{06DD2816-55AE-0FF4-A14E-D7AB3271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5074" y="3060314"/>
              <a:ext cx="838824" cy="838824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28A8E31-AF79-BADA-2596-ADF2C7E1EACE}"/>
                </a:ext>
              </a:extLst>
            </p:cNvPr>
            <p:cNvSpPr txBox="1"/>
            <p:nvPr/>
          </p:nvSpPr>
          <p:spPr>
            <a:xfrm>
              <a:off x="1078761" y="3222724"/>
              <a:ext cx="6399229" cy="1138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spcAft>
                  <a:spcPts val="1200"/>
                </a:spcAft>
              </a:pPr>
              <a:r>
                <a:rPr lang="ja-JP" altLang="en-US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　　みんなに公平か　</a:t>
              </a:r>
              <a:br>
                <a:rPr lang="en-US" altLang="ja-JP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</a:br>
              <a:r>
                <a:rPr lang="en-US" altLang="ja-JP" sz="36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      </a:t>
              </a:r>
              <a:r>
                <a:rPr lang="ja-JP" altLang="en-US" sz="3600" b="1" dirty="0">
                  <a:solidFill>
                    <a:schemeClr val="accent2"/>
                  </a:solidFill>
                  <a:latin typeface="Hiragino Mincho ProN"/>
                </a:rPr>
                <a:t> </a:t>
              </a:r>
              <a:r>
                <a:rPr lang="en-US" altLang="ja-JP" sz="3400" b="0" i="0" dirty="0">
                  <a:solidFill>
                    <a:srgbClr val="212529"/>
                  </a:solidFill>
                  <a:effectLst/>
                  <a:latin typeface="Hiragino Mincho ProN"/>
                </a:rPr>
                <a:t>Is it FAIR to all concerned ?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89FDE70-D73F-376E-5035-2A53C79678B5}"/>
              </a:ext>
            </a:extLst>
          </p:cNvPr>
          <p:cNvGrpSpPr/>
          <p:nvPr/>
        </p:nvGrpSpPr>
        <p:grpSpPr>
          <a:xfrm>
            <a:off x="895074" y="4195581"/>
            <a:ext cx="11325992" cy="1310175"/>
            <a:chOff x="895074" y="4195581"/>
            <a:chExt cx="11325992" cy="1310175"/>
          </a:xfrm>
        </p:grpSpPr>
        <p:pic>
          <p:nvPicPr>
            <p:cNvPr id="17" name="グラフィックス 16" descr="バッジ 3 単色塗りつぶし">
              <a:extLst>
                <a:ext uri="{FF2B5EF4-FFF2-40B4-BE49-F238E27FC236}">
                  <a16:creationId xmlns:a16="http://schemas.microsoft.com/office/drawing/2014/main" id="{25E2E643-0AA2-0BE2-9FCD-2DA1F11C7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5074" y="4195581"/>
              <a:ext cx="838824" cy="838824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814110D-56A2-19F8-B46A-8EB2E2CEF4FE}"/>
                </a:ext>
              </a:extLst>
            </p:cNvPr>
            <p:cNvSpPr txBox="1"/>
            <p:nvPr/>
          </p:nvSpPr>
          <p:spPr>
            <a:xfrm>
              <a:off x="1078761" y="4387501"/>
              <a:ext cx="11142305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spcAft>
                  <a:spcPts val="1200"/>
                </a:spcAft>
              </a:pPr>
              <a:r>
                <a:rPr lang="ja-JP" altLang="en-US" sz="44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　</a:t>
              </a:r>
              <a:r>
                <a:rPr lang="ja-JP" altLang="en-US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　好意と友情を深めるか</a:t>
              </a:r>
              <a:br>
                <a:rPr lang="en-US" altLang="ja-JP" sz="4000" b="0" i="0" dirty="0">
                  <a:solidFill>
                    <a:srgbClr val="212529"/>
                  </a:solidFill>
                  <a:effectLst/>
                  <a:latin typeface="Hiragino Mincho ProN"/>
                </a:rPr>
              </a:br>
              <a:r>
                <a:rPr lang="en-US" altLang="ja-JP" sz="3600" b="0" i="0" dirty="0">
                  <a:solidFill>
                    <a:srgbClr val="212529"/>
                  </a:solidFill>
                  <a:effectLst/>
                  <a:latin typeface="Hiragino Mincho ProN"/>
                </a:rPr>
                <a:t>       </a:t>
              </a:r>
              <a:r>
                <a:rPr lang="en-US" altLang="ja-JP" sz="3400" b="0" i="0" dirty="0">
                  <a:solidFill>
                    <a:srgbClr val="212529"/>
                  </a:solidFill>
                  <a:effectLst/>
                  <a:latin typeface="Hiragino Mincho ProN"/>
                </a:rPr>
                <a:t>Will it build GOODWILL and BETTER FRIENDSHIPS?</a:t>
              </a:r>
              <a:endParaRPr kumimoji="1" lang="ja-JP" altLang="en-US" sz="3400" dirty="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E5CDF13-B8DB-1052-B062-235831D13448}"/>
              </a:ext>
            </a:extLst>
          </p:cNvPr>
          <p:cNvGrpSpPr/>
          <p:nvPr/>
        </p:nvGrpSpPr>
        <p:grpSpPr>
          <a:xfrm>
            <a:off x="895074" y="5399498"/>
            <a:ext cx="11327904" cy="1288824"/>
            <a:chOff x="895074" y="5399498"/>
            <a:chExt cx="11327904" cy="1288824"/>
          </a:xfrm>
        </p:grpSpPr>
        <p:pic>
          <p:nvPicPr>
            <p:cNvPr id="20" name="グラフィックス 19" descr="バッジ 4 単色塗りつぶし">
              <a:extLst>
                <a:ext uri="{FF2B5EF4-FFF2-40B4-BE49-F238E27FC236}">
                  <a16:creationId xmlns:a16="http://schemas.microsoft.com/office/drawing/2014/main" id="{E3D04000-E636-A428-A3F4-56888605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5074" y="5399498"/>
              <a:ext cx="838824" cy="83882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4E66092-CEC3-F3E3-F369-C20FF89173C7}"/>
                </a:ext>
              </a:extLst>
            </p:cNvPr>
            <p:cNvSpPr txBox="1"/>
            <p:nvPr/>
          </p:nvSpPr>
          <p:spPr>
            <a:xfrm>
              <a:off x="1080673" y="5570067"/>
              <a:ext cx="11142305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spcAft>
                  <a:spcPts val="1200"/>
                </a:spcAft>
              </a:pPr>
              <a:r>
                <a:rPr lang="ja-JP" altLang="en-US" sz="44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　　</a:t>
              </a:r>
              <a:r>
                <a:rPr lang="ja-JP" altLang="en-US" sz="4000" b="1" i="0" dirty="0">
                  <a:solidFill>
                    <a:schemeClr val="accent2"/>
                  </a:solidFill>
                  <a:effectLst/>
                  <a:latin typeface="Hiragino Mincho ProN"/>
                </a:rPr>
                <a:t>みんなのためになるか どうか</a:t>
              </a:r>
              <a:br>
                <a:rPr lang="en-US" altLang="ja-JP" sz="4000" b="0" i="0" dirty="0">
                  <a:solidFill>
                    <a:srgbClr val="212529"/>
                  </a:solidFill>
                  <a:effectLst/>
                  <a:latin typeface="Hiragino Mincho ProN"/>
                </a:rPr>
              </a:br>
              <a:r>
                <a:rPr lang="en-US" altLang="ja-JP" sz="3600" b="0" i="0" dirty="0">
                  <a:solidFill>
                    <a:srgbClr val="212529"/>
                  </a:solidFill>
                  <a:effectLst/>
                  <a:latin typeface="Hiragino Mincho ProN"/>
                </a:rPr>
                <a:t>       </a:t>
              </a:r>
              <a:r>
                <a:rPr lang="en-US" altLang="ja-JP" sz="3400" b="0" i="0" dirty="0">
                  <a:solidFill>
                    <a:srgbClr val="212529"/>
                  </a:solidFill>
                  <a:effectLst/>
                  <a:latin typeface="Hiragino Mincho ProN"/>
                </a:rPr>
                <a:t>Will it be BENEFICIAL to all concerned ?</a:t>
              </a:r>
              <a:endParaRPr kumimoji="1" lang="ja-JP" altLang="en-US" sz="3400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1D2882-4D20-EAF6-65BC-8105FDD0F21E}"/>
              </a:ext>
            </a:extLst>
          </p:cNvPr>
          <p:cNvSpPr txBox="1"/>
          <p:nvPr/>
        </p:nvSpPr>
        <p:spPr>
          <a:xfrm>
            <a:off x="823895" y="25136"/>
            <a:ext cx="10555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変えてはならないもの</a:t>
            </a:r>
            <a:br>
              <a:rPr lang="en-US" altLang="ja-JP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「四つのテスト」</a:t>
            </a:r>
          </a:p>
        </p:txBody>
      </p:sp>
    </p:spTree>
    <p:extLst>
      <p:ext uri="{BB962C8B-B14F-4D97-AF65-F5344CB8AC3E}">
        <p14:creationId xmlns:p14="http://schemas.microsoft.com/office/powerpoint/2010/main" val="129565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CA103-A59E-C88E-A17D-283AB115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7">
            <a:extLst>
              <a:ext uri="{FF2B5EF4-FFF2-40B4-BE49-F238E27FC236}">
                <a16:creationId xmlns:a16="http://schemas.microsoft.com/office/drawing/2014/main" id="{61BE5075-097C-7308-0398-46C50243522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15232"/>
          </a:xfrm>
          <a:prstGeom prst="rect">
            <a:avLst/>
          </a:prstGeo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>
                <a:solidFill>
                  <a:srgbClr val="005D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000" dirty="0">
              <a:solidFill>
                <a:srgbClr val="1745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0EF364-BC58-E0B5-B7AC-C6EB50318E99}"/>
              </a:ext>
            </a:extLst>
          </p:cNvPr>
          <p:cNvSpPr txBox="1"/>
          <p:nvPr/>
        </p:nvSpPr>
        <p:spPr>
          <a:xfrm>
            <a:off x="2004002" y="156408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en-US" altLang="ja-JP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つの公式標語」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A40C13F-0CA0-7517-1354-86AEF4E0EC53}"/>
              </a:ext>
            </a:extLst>
          </p:cNvPr>
          <p:cNvSpPr/>
          <p:nvPr/>
        </p:nvSpPr>
        <p:spPr>
          <a:xfrm>
            <a:off x="1379011" y="1865029"/>
            <a:ext cx="9448796" cy="1836818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0CF02D-8A31-5988-EDA8-626B70527C27}"/>
              </a:ext>
            </a:extLst>
          </p:cNvPr>
          <p:cNvSpPr txBox="1"/>
          <p:nvPr/>
        </p:nvSpPr>
        <p:spPr>
          <a:xfrm>
            <a:off x="4342171" y="2032335"/>
            <a:ext cx="3523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「超我の奉仕」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C16D09-950B-20E6-3022-C27D3DC653F2}"/>
              </a:ext>
            </a:extLst>
          </p:cNvPr>
          <p:cNvSpPr txBox="1"/>
          <p:nvPr/>
        </p:nvSpPr>
        <p:spPr>
          <a:xfrm>
            <a:off x="3072385" y="2804169"/>
            <a:ext cx="6043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( Service Above Self )</a:t>
            </a:r>
            <a:endParaRPr lang="ja-JP" altLang="en-US" sz="40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3322C4B-05AC-2CF8-0667-67A519894080}"/>
              </a:ext>
            </a:extLst>
          </p:cNvPr>
          <p:cNvSpPr/>
          <p:nvPr/>
        </p:nvSpPr>
        <p:spPr>
          <a:xfrm>
            <a:off x="572768" y="4170692"/>
            <a:ext cx="11063713" cy="2141620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4F098-D8E3-523C-FB9A-98376BEE194C}"/>
              </a:ext>
            </a:extLst>
          </p:cNvPr>
          <p:cNvSpPr txBox="1"/>
          <p:nvPr/>
        </p:nvSpPr>
        <p:spPr>
          <a:xfrm>
            <a:off x="1355569" y="4441235"/>
            <a:ext cx="9477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「最も奉仕する者、最も多く報いられる」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CC099D-A9AA-C2FA-CB78-24DA9BB33809}"/>
              </a:ext>
            </a:extLst>
          </p:cNvPr>
          <p:cNvSpPr txBox="1"/>
          <p:nvPr/>
        </p:nvSpPr>
        <p:spPr>
          <a:xfrm>
            <a:off x="944773" y="5316308"/>
            <a:ext cx="10279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( One Profits Most Who Serves Best )</a:t>
            </a:r>
            <a:endParaRPr lang="ja-JP" altLang="en-US" sz="40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99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7">
            <a:extLst>
              <a:ext uri="{FF2B5EF4-FFF2-40B4-BE49-F238E27FC236}">
                <a16:creationId xmlns:a16="http://schemas.microsoft.com/office/drawing/2014/main" id="{2665D2EC-AA3C-B9E6-1C3B-6830A2DF66C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315232"/>
          </a:xfrm>
          <a:prstGeom prst="rect">
            <a:avLst/>
          </a:prstGeo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>
                <a:solidFill>
                  <a:srgbClr val="005DA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5000" dirty="0">
              <a:solidFill>
                <a:srgbClr val="1745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E719028-EF30-5A0C-3FEB-D2D71259A129}"/>
              </a:ext>
            </a:extLst>
          </p:cNvPr>
          <p:cNvSpPr/>
          <p:nvPr/>
        </p:nvSpPr>
        <p:spPr>
          <a:xfrm>
            <a:off x="2507673" y="4585609"/>
            <a:ext cx="7204363" cy="1856755"/>
          </a:xfrm>
          <a:prstGeom prst="roundRect">
            <a:avLst/>
          </a:prstGeom>
          <a:solidFill>
            <a:schemeClr val="accent3">
              <a:alpha val="1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年未満　約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</a:t>
            </a:r>
            <a:endParaRPr lang="en-US" altLang="ja-JP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年未満　約</a:t>
            </a:r>
            <a:r>
              <a:rPr lang="en-US" altLang="ja-JP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ja-JP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D663B7-0886-3C9D-29BB-56EAAE838D46}"/>
              </a:ext>
            </a:extLst>
          </p:cNvPr>
          <p:cNvSpPr txBox="1"/>
          <p:nvPr/>
        </p:nvSpPr>
        <p:spPr>
          <a:xfrm>
            <a:off x="2018750" y="156408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ところが・・・問題は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8B3D476-AA43-B24A-66AC-3BC122FA25B8}"/>
              </a:ext>
            </a:extLst>
          </p:cNvPr>
          <p:cNvSpPr/>
          <p:nvPr/>
        </p:nvSpPr>
        <p:spPr>
          <a:xfrm>
            <a:off x="1313543" y="1852963"/>
            <a:ext cx="9564914" cy="98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</a:rPr>
              <a:t>　　　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2F47E07-B0A2-7D9D-618B-A65F4F5FF1BD}"/>
              </a:ext>
            </a:extLst>
          </p:cNvPr>
          <p:cNvSpPr/>
          <p:nvPr/>
        </p:nvSpPr>
        <p:spPr>
          <a:xfrm>
            <a:off x="1741056" y="2094030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魅力">
            <a:extLst>
              <a:ext uri="{FF2B5EF4-FFF2-40B4-BE49-F238E27FC236}">
                <a16:creationId xmlns:a16="http://schemas.microsoft.com/office/drawing/2014/main" id="{05DF9A73-8F09-572F-9390-A0AA2E07FA1C}"/>
              </a:ext>
            </a:extLst>
          </p:cNvPr>
          <p:cNvSpPr txBox="1"/>
          <p:nvPr/>
        </p:nvSpPr>
        <p:spPr>
          <a:xfrm>
            <a:off x="2119085" y="1993459"/>
            <a:ext cx="599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739"/>
              </a:buClr>
            </a:pPr>
            <a:r>
              <a:rPr lang="ja-JP" altLang="en-US" sz="4000" b="1" dirty="0">
                <a:solidFill>
                  <a:schemeClr val="bg1"/>
                </a:solidFill>
              </a:rPr>
              <a:t>年間　</a:t>
            </a:r>
            <a:r>
              <a:rPr lang="en-US" altLang="ja-JP" sz="4000" b="1" dirty="0">
                <a:solidFill>
                  <a:schemeClr val="bg1"/>
                </a:solidFill>
              </a:rPr>
              <a:t>15</a:t>
            </a:r>
            <a:r>
              <a:rPr lang="ja-JP" altLang="en-US" sz="4000" b="1" dirty="0">
                <a:solidFill>
                  <a:schemeClr val="bg1"/>
                </a:solidFill>
              </a:rPr>
              <a:t>万人の新会員</a:t>
            </a:r>
            <a:endParaRPr kumimoji="1" lang="ja-JP" altLang="en-US" sz="4000" b="1" dirty="0">
              <a:solidFill>
                <a:srgbClr val="FFFFFF"/>
              </a:solidFill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8822A51F-C048-B3D5-89C0-2C9EC45D780B}"/>
              </a:ext>
            </a:extLst>
          </p:cNvPr>
          <p:cNvSpPr/>
          <p:nvPr/>
        </p:nvSpPr>
        <p:spPr>
          <a:xfrm rot="10800000">
            <a:off x="5839475" y="2932270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512480-6FF9-4DE8-6CC6-C998697E5BC2}"/>
              </a:ext>
            </a:extLst>
          </p:cNvPr>
          <p:cNvSpPr/>
          <p:nvPr/>
        </p:nvSpPr>
        <p:spPr>
          <a:xfrm>
            <a:off x="1313543" y="3356770"/>
            <a:ext cx="9564914" cy="988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/>
              <a:t>　　　</a:t>
            </a:r>
            <a:endParaRPr kumimoji="1" lang="ja-JP" altLang="en-US" sz="4000" b="1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E35D4E9-47BA-FE62-3E92-6D8186DBEC19}"/>
              </a:ext>
            </a:extLst>
          </p:cNvPr>
          <p:cNvSpPr/>
          <p:nvPr/>
        </p:nvSpPr>
        <p:spPr>
          <a:xfrm>
            <a:off x="1727201" y="3584246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22" name="魅力">
            <a:extLst>
              <a:ext uri="{FF2B5EF4-FFF2-40B4-BE49-F238E27FC236}">
                <a16:creationId xmlns:a16="http://schemas.microsoft.com/office/drawing/2014/main" id="{91E2EC3B-B011-1ECC-37DD-EA506A7ED24D}"/>
              </a:ext>
            </a:extLst>
          </p:cNvPr>
          <p:cNvSpPr txBox="1"/>
          <p:nvPr/>
        </p:nvSpPr>
        <p:spPr>
          <a:xfrm>
            <a:off x="2119085" y="3517466"/>
            <a:ext cx="599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9739"/>
              </a:buClr>
            </a:pPr>
            <a:r>
              <a:rPr lang="ja-JP" altLang="en-US" sz="4000" b="1" dirty="0">
                <a:solidFill>
                  <a:schemeClr val="bg1"/>
                </a:solidFill>
              </a:rPr>
              <a:t>年間　</a:t>
            </a:r>
            <a:r>
              <a:rPr lang="en-US" altLang="ja-JP" sz="4000" b="1" dirty="0">
                <a:solidFill>
                  <a:schemeClr val="bg1"/>
                </a:solidFill>
              </a:rPr>
              <a:t>16</a:t>
            </a:r>
            <a:r>
              <a:rPr lang="ja-JP" altLang="en-US" sz="4000" b="1" dirty="0">
                <a:solidFill>
                  <a:schemeClr val="bg1"/>
                </a:solidFill>
              </a:rPr>
              <a:t>万人の退会者</a:t>
            </a:r>
          </a:p>
        </p:txBody>
      </p:sp>
    </p:spTree>
    <p:extLst>
      <p:ext uri="{BB962C8B-B14F-4D97-AF65-F5344CB8AC3E}">
        <p14:creationId xmlns:p14="http://schemas.microsoft.com/office/powerpoint/2010/main" val="233270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8" grpId="0" animBg="1"/>
      <p:bldP spid="9" grpId="0" animBg="1"/>
      <p:bldP spid="10" grpId="0"/>
      <p:bldP spid="12" grpId="0" animBg="1"/>
      <p:bldP spid="13" grpId="0" animBg="1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887DF78-ED0A-F441-8031-239988708607}"/>
              </a:ext>
            </a:extLst>
          </p:cNvPr>
          <p:cNvSpPr/>
          <p:nvPr/>
        </p:nvSpPr>
        <p:spPr>
          <a:xfrm>
            <a:off x="1367135" y="1264791"/>
            <a:ext cx="9448796" cy="1685353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50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1A1AEEA1-9BB9-7439-A07E-E2FE704DE337}"/>
              </a:ext>
            </a:extLst>
          </p:cNvPr>
          <p:cNvSpPr/>
          <p:nvPr/>
        </p:nvSpPr>
        <p:spPr>
          <a:xfrm rot="10800000">
            <a:off x="5839475" y="3237047"/>
            <a:ext cx="513051" cy="332495"/>
          </a:xfrm>
          <a:prstGeom prst="triangle">
            <a:avLst/>
          </a:prstGeom>
          <a:solidFill>
            <a:srgbClr val="1581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79ABA2-896D-D174-D318-0EA294A6B3D1}"/>
              </a:ext>
            </a:extLst>
          </p:cNvPr>
          <p:cNvSpPr/>
          <p:nvPr/>
        </p:nvSpPr>
        <p:spPr>
          <a:xfrm>
            <a:off x="1372051" y="3850674"/>
            <a:ext cx="9448796" cy="1685353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50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0DBBE9-D117-F9A2-DA6A-7BA438373149}"/>
              </a:ext>
            </a:extLst>
          </p:cNvPr>
          <p:cNvSpPr txBox="1"/>
          <p:nvPr/>
        </p:nvSpPr>
        <p:spPr>
          <a:xfrm>
            <a:off x="3151941" y="1648870"/>
            <a:ext cx="59041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クラブ活性化のために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8DA977-FCB0-0A42-CA3E-2D63B413BCD5}"/>
              </a:ext>
            </a:extLst>
          </p:cNvPr>
          <p:cNvSpPr txBox="1"/>
          <p:nvPr/>
        </p:nvSpPr>
        <p:spPr>
          <a:xfrm>
            <a:off x="3489369" y="4267376"/>
            <a:ext cx="52293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魅力あるクラブ作り</a:t>
            </a:r>
          </a:p>
        </p:txBody>
      </p:sp>
    </p:spTree>
    <p:extLst>
      <p:ext uri="{BB962C8B-B14F-4D97-AF65-F5344CB8AC3E}">
        <p14:creationId xmlns:p14="http://schemas.microsoft.com/office/powerpoint/2010/main" val="1500776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7">
            <a:extLst>
              <a:ext uri="{FF2B5EF4-FFF2-40B4-BE49-F238E27FC236}">
                <a16:creationId xmlns:a16="http://schemas.microsoft.com/office/drawing/2014/main" id="{BE456BF6-8DC1-BF51-7EC0-36313355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5232"/>
          </a:xfrm>
          <a:solidFill>
            <a:srgbClr val="17458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endParaRPr lang="ja-JP" altLang="en-US" sz="5000" b="0" dirty="0">
              <a:solidFill>
                <a:srgbClr val="17458F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845E441-8F3E-8D1B-0574-5685A095AD35}"/>
              </a:ext>
            </a:extLst>
          </p:cNvPr>
          <p:cNvSpPr/>
          <p:nvPr/>
        </p:nvSpPr>
        <p:spPr>
          <a:xfrm>
            <a:off x="1379011" y="1938769"/>
            <a:ext cx="9448796" cy="1094500"/>
          </a:xfrm>
          <a:prstGeom prst="roundRect">
            <a:avLst/>
          </a:prstGeom>
          <a:gradFill>
            <a:gsLst>
              <a:gs pos="100000">
                <a:srgbClr val="0B6523"/>
              </a:gs>
              <a:gs pos="1000">
                <a:srgbClr val="EFD511"/>
              </a:gs>
              <a:gs pos="69000">
                <a:srgbClr val="002060"/>
              </a:gs>
              <a:gs pos="49000">
                <a:srgbClr val="0C5C19"/>
              </a:gs>
              <a:gs pos="30000">
                <a:srgbClr val="094713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400" b="1" dirty="0">
              <a:solidFill>
                <a:prstClr val="white"/>
              </a:solidFill>
              <a:effectLst>
                <a:outerShdw blurRad="88900" dist="508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95308A-B3AA-1204-366B-171D92AEC1A6}"/>
              </a:ext>
            </a:extLst>
          </p:cNvPr>
          <p:cNvSpPr txBox="1"/>
          <p:nvPr/>
        </p:nvSpPr>
        <p:spPr>
          <a:xfrm>
            <a:off x="2759206" y="2106075"/>
            <a:ext cx="6689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prstClr val="white"/>
                </a:solidFill>
                <a:effectLst>
                  <a:outerShdw blurRad="88900" dist="50800" dir="2700000" algn="tl">
                    <a:srgbClr val="000000">
                      <a:alpha val="60000"/>
                    </a:srgbClr>
                  </a:outerShdw>
                </a:effectLst>
              </a:rPr>
              <a:t>「魅力あるクラブになる為に」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7F7E77B-011F-F69A-2765-E3FE9A5743D6}"/>
              </a:ext>
            </a:extLst>
          </p:cNvPr>
          <p:cNvSpPr/>
          <p:nvPr/>
        </p:nvSpPr>
        <p:spPr>
          <a:xfrm>
            <a:off x="2499460" y="3713911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900F7B-8E49-48ED-A8AE-628023100055}"/>
              </a:ext>
            </a:extLst>
          </p:cNvPr>
          <p:cNvSpPr txBox="1"/>
          <p:nvPr/>
        </p:nvSpPr>
        <p:spPr>
          <a:xfrm>
            <a:off x="3141574" y="3610900"/>
            <a:ext cx="6857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2"/>
                </a:solidFill>
              </a:rPr>
              <a:t>時と共に変わるメンバーのニーズ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EEEF70F-184F-8F86-A70E-C8FDD17571B6}"/>
              </a:ext>
            </a:extLst>
          </p:cNvPr>
          <p:cNvSpPr/>
          <p:nvPr/>
        </p:nvSpPr>
        <p:spPr>
          <a:xfrm>
            <a:off x="2499461" y="4919231"/>
            <a:ext cx="508000" cy="508000"/>
          </a:xfrm>
          <a:prstGeom prst="ellipse">
            <a:avLst/>
          </a:prstGeom>
          <a:solidFill>
            <a:srgbClr val="E6C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7F67C-54C8-33FD-7C07-B1561C85A116}"/>
              </a:ext>
            </a:extLst>
          </p:cNvPr>
          <p:cNvSpPr txBox="1"/>
          <p:nvPr/>
        </p:nvSpPr>
        <p:spPr>
          <a:xfrm>
            <a:off x="3141574" y="4816220"/>
            <a:ext cx="596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2"/>
                </a:solidFill>
              </a:rPr>
              <a:t>何を求めて入会し、</a:t>
            </a:r>
            <a:endParaRPr kumimoji="1" lang="en-US" altLang="ja-JP" sz="4000" b="1" dirty="0">
              <a:solidFill>
                <a:schemeClr val="accent2"/>
              </a:solidFill>
            </a:endParaRPr>
          </a:p>
          <a:p>
            <a:r>
              <a:rPr kumimoji="1" lang="ja-JP" altLang="en-US" sz="4000" b="1" dirty="0">
                <a:solidFill>
                  <a:schemeClr val="accent2"/>
                </a:solidFill>
              </a:rPr>
              <a:t>メンバーであり続けるのか？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67344D-A0E1-19EE-E5D1-F9E4DD249039}"/>
              </a:ext>
            </a:extLst>
          </p:cNvPr>
          <p:cNvSpPr txBox="1"/>
          <p:nvPr/>
        </p:nvSpPr>
        <p:spPr>
          <a:xfrm>
            <a:off x="2018750" y="157069"/>
            <a:ext cx="8175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変えなければならないもの</a:t>
            </a:r>
          </a:p>
        </p:txBody>
      </p:sp>
    </p:spTree>
    <p:extLst>
      <p:ext uri="{BB962C8B-B14F-4D97-AF65-F5344CB8AC3E}">
        <p14:creationId xmlns:p14="http://schemas.microsoft.com/office/powerpoint/2010/main" val="1578564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ロータリー基本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005DAA"/>
      </a:accent2>
      <a:accent3>
        <a:srgbClr val="01B4E7"/>
      </a:accent3>
      <a:accent4>
        <a:srgbClr val="F7A81B"/>
      </a:accent4>
      <a:accent5>
        <a:srgbClr val="D91B5C"/>
      </a:accent5>
      <a:accent6>
        <a:srgbClr val="009999"/>
      </a:accent6>
      <a:hlink>
        <a:srgbClr val="872175"/>
      </a:hlink>
      <a:folHlink>
        <a:srgbClr val="FF760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4524</TotalTime>
  <Words>508</Words>
  <Application>Microsoft Office PowerPoint</Application>
  <PresentationFormat>ワイド画面</PresentationFormat>
  <Paragraphs>98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Hiragino Mincho ProN</vt:lpstr>
      <vt:lpstr>Meiryo UI</vt:lpstr>
      <vt:lpstr>MS UI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変えてはならないロータリー 変えなければならないロータリー クラブ活性化のために</dc:title>
  <dc:creator>Hikasa Kayoko</dc:creator>
  <cp:lastModifiedBy>地区事務所 国際ロータリー第2830</cp:lastModifiedBy>
  <cp:revision>225</cp:revision>
  <cp:lastPrinted>2025-04-30T04:37:48Z</cp:lastPrinted>
  <dcterms:created xsi:type="dcterms:W3CDTF">2023-02-27T10:22:10Z</dcterms:created>
  <dcterms:modified xsi:type="dcterms:W3CDTF">2025-05-09T05:47:28Z</dcterms:modified>
</cp:coreProperties>
</file>