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79" r:id="rId3"/>
    <p:sldId id="262" r:id="rId4"/>
    <p:sldId id="284" r:id="rId5"/>
    <p:sldId id="286" r:id="rId6"/>
    <p:sldId id="309" r:id="rId7"/>
    <p:sldId id="365" r:id="rId8"/>
    <p:sldId id="273" r:id="rId9"/>
    <p:sldId id="285" r:id="rId10"/>
    <p:sldId id="367" r:id="rId11"/>
    <p:sldId id="368" r:id="rId12"/>
    <p:sldId id="375" r:id="rId13"/>
    <p:sldId id="357" r:id="rId14"/>
    <p:sldId id="257" r:id="rId15"/>
    <p:sldId id="434" r:id="rId16"/>
    <p:sldId id="519" r:id="rId17"/>
    <p:sldId id="409" r:id="rId18"/>
    <p:sldId id="277" r:id="rId19"/>
    <p:sldId id="520" r:id="rId20"/>
    <p:sldId id="497" r:id="rId21"/>
    <p:sldId id="276" r:id="rId22"/>
    <p:sldId id="381" r:id="rId23"/>
    <p:sldId id="264" r:id="rId24"/>
    <p:sldId id="263" r:id="rId25"/>
    <p:sldId id="480" r:id="rId26"/>
    <p:sldId id="464" r:id="rId27"/>
    <p:sldId id="259" r:id="rId28"/>
    <p:sldId id="546" r:id="rId29"/>
    <p:sldId id="544" r:id="rId30"/>
    <p:sldId id="265" r:id="rId31"/>
    <p:sldId id="389" r:id="rId32"/>
    <p:sldId id="267" r:id="rId33"/>
    <p:sldId id="261" r:id="rId34"/>
    <p:sldId id="260" r:id="rId35"/>
    <p:sldId id="287" r:id="rId36"/>
    <p:sldId id="394" r:id="rId37"/>
    <p:sldId id="258" r:id="rId38"/>
    <p:sldId id="399" r:id="rId39"/>
    <p:sldId id="402" r:id="rId40"/>
    <p:sldId id="563" r:id="rId41"/>
    <p:sldId id="283" r:id="rId4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2149" autoAdjust="0"/>
  </p:normalViewPr>
  <p:slideViewPr>
    <p:cSldViewPr snapToGrid="0">
      <p:cViewPr varScale="1">
        <p:scale>
          <a:sx n="109" d="100"/>
          <a:sy n="109" d="100"/>
        </p:scale>
        <p:origin x="108" y="780"/>
      </p:cViewPr>
      <p:guideLst/>
    </p:cSldViewPr>
  </p:slideViewPr>
  <p:notesTextViewPr>
    <p:cViewPr>
      <p:scale>
        <a:sx n="1" d="1"/>
        <a:sy n="1" d="1"/>
      </p:scale>
      <p:origin x="0" y="0"/>
    </p:cViewPr>
  </p:notesTextViewPr>
  <p:notesViewPr>
    <p:cSldViewPr snapToGrid="0">
      <p:cViewPr varScale="1">
        <p:scale>
          <a:sx n="75" d="100"/>
          <a:sy n="75" d="100"/>
        </p:scale>
        <p:origin x="16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7A9B410-71C6-4F43-BB74-F74D9A570D44}" type="datetimeFigureOut">
              <a:rPr kumimoji="1" lang="ja-JP" altLang="en-US" smtClean="0"/>
              <a:t>2025/5/13</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1523524"/>
          </a:xfrm>
          <a:prstGeom prst="rect">
            <a:avLst/>
          </a:prstGeom>
        </p:spPr>
        <p:txBody>
          <a:bodyPr vert="horz" lIns="91440" tIns="45720" rIns="91440" bIns="45720" rtlCol="0"/>
          <a:lstStyle/>
          <a:p>
            <a:pPr lvl="0"/>
            <a:r>
              <a:rPr kumimoji="1" lang="ja-JP" altLang="en-US"/>
              <a:t>国際協議会終了後帰路の際、オーランドからヒューストンで乗り換えの際</a:t>
            </a:r>
          </a:p>
          <a:p>
            <a:pPr lvl="0"/>
            <a:r>
              <a:rPr kumimoji="1" lang="ja-JP" altLang="en-US"/>
              <a:t>体調がすぐれない</a:t>
            </a:r>
          </a:p>
          <a:p>
            <a:pPr lvl="0"/>
            <a:endParaRPr kumimoji="1" lang="ja-JP" altLang="en-US"/>
          </a:p>
          <a:p>
            <a:pPr lvl="0"/>
            <a:r>
              <a:rPr kumimoji="1" lang="ja-JP" altLang="en-US"/>
              <a:t>２月１５日　夜帰宅し、日曜日丸一日休養しましたが、改善されず、月曜日</a:t>
            </a:r>
          </a:p>
          <a:p>
            <a:pPr lvl="0"/>
            <a:r>
              <a:rPr kumimoji="1" lang="ja-JP" altLang="en-US"/>
              <a:t>受診したら</a:t>
            </a:r>
            <a:r>
              <a:rPr kumimoji="1" lang="en-US" altLang="ja-JP"/>
              <a:t>A</a:t>
            </a:r>
            <a:r>
              <a:rPr kumimoji="1" lang="ja-JP" altLang="en-US"/>
              <a:t>型インフルエンザと判明、さらに一週間自宅にて過ごす</a:t>
            </a:r>
          </a:p>
          <a:p>
            <a:pPr lvl="0"/>
            <a:endParaRPr kumimoji="1" lang="ja-JP" altLang="en-US"/>
          </a:p>
          <a:p>
            <a:pPr lvl="0"/>
            <a:r>
              <a:rPr kumimoji="1" lang="ja-JP" altLang="en-US"/>
              <a:t>これが１週間ずれていたらと考えるとぞっとします。</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DEC5AE2-879D-4514-BC6A-CB91DB23B36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10</a:t>
            </a:fld>
            <a:endParaRPr kumimoji="1" lang="ja-JP" altLang="en-US"/>
          </a:p>
        </p:txBody>
      </p:sp>
    </p:spTree>
    <p:extLst>
      <p:ext uri="{BB962C8B-B14F-4D97-AF65-F5344CB8AC3E}">
        <p14:creationId xmlns:p14="http://schemas.microsoft.com/office/powerpoint/2010/main" val="426416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アーチック</a:t>
            </a:r>
            <a:r>
              <a:rPr kumimoji="1" lang="en-US" altLang="ja-JP" dirty="0"/>
              <a:t>RI</a:t>
            </a:r>
            <a:r>
              <a:rPr kumimoji="1" lang="ja-JP" altLang="en-US" dirty="0"/>
              <a:t>会長が着ている半纏はわたしがプレゼントしたもの</a:t>
            </a:r>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11</a:t>
            </a:fld>
            <a:endParaRPr kumimoji="1" lang="ja-JP" altLang="en-US"/>
          </a:p>
        </p:txBody>
      </p:sp>
    </p:spTree>
    <p:extLst>
      <p:ext uri="{BB962C8B-B14F-4D97-AF65-F5344CB8AC3E}">
        <p14:creationId xmlns:p14="http://schemas.microsoft.com/office/powerpoint/2010/main" val="100337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13</a:t>
            </a:fld>
            <a:endParaRPr kumimoji="1" lang="ja-JP" altLang="en-US"/>
          </a:p>
        </p:txBody>
      </p:sp>
    </p:spTree>
    <p:extLst>
      <p:ext uri="{BB962C8B-B14F-4D97-AF65-F5344CB8AC3E}">
        <p14:creationId xmlns:p14="http://schemas.microsoft.com/office/powerpoint/2010/main" val="275381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14</a:t>
            </a:fld>
            <a:endParaRPr kumimoji="1" lang="ja-JP" altLang="en-US"/>
          </a:p>
        </p:txBody>
      </p:sp>
    </p:spTree>
    <p:extLst>
      <p:ext uri="{BB962C8B-B14F-4D97-AF65-F5344CB8AC3E}">
        <p14:creationId xmlns:p14="http://schemas.microsoft.com/office/powerpoint/2010/main" val="10134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１シルヴェスター・シール　　２ポール・ハリス　　３ハイラム・ショリー　　４ガスターヴァス・ローア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1609B90-28A2-41B0-A7F8-466CF2CE36C1}"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609B90-28A2-41B0-A7F8-466CF2CE36C1}"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D949F9-7083-45C9-9916-D11C5A39D6D6}"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ブラジル出身の</a:t>
            </a:r>
            <a:r>
              <a:rPr kumimoji="1" lang="en-US" altLang="ja-JP" dirty="0"/>
              <a:t>RI</a:t>
            </a:r>
            <a:r>
              <a:rPr kumimoji="1" lang="ja-JP" altLang="en-US" dirty="0"/>
              <a:t>会長としては４人目</a:t>
            </a:r>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18</a:t>
            </a:fld>
            <a:endParaRPr kumimoji="1" lang="ja-JP" altLang="en-US"/>
          </a:p>
        </p:txBody>
      </p:sp>
    </p:spTree>
    <p:extLst>
      <p:ext uri="{BB962C8B-B14F-4D97-AF65-F5344CB8AC3E}">
        <p14:creationId xmlns:p14="http://schemas.microsoft.com/office/powerpoint/2010/main" val="113586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D949F9-7083-45C9-9916-D11C5A39D6D6}"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2641600" y="985838"/>
            <a:ext cx="4114800" cy="2314575"/>
          </a:xfrm>
        </p:spPr>
      </p:sp>
      <p:sp>
        <p:nvSpPr>
          <p:cNvPr id="3" name="文字列プレースホルダ 2"/>
          <p:cNvSpPr>
            <a:spLocks noGrp="1"/>
          </p:cNvSpPr>
          <p:nvPr>
            <p:ph type="body" idx="3"/>
          </p:nvPr>
        </p:nvSpPr>
        <p:spPr/>
        <p:txBody>
          <a:bodyPr/>
          <a:lstStyle/>
          <a:p>
            <a:r>
              <a:rPr lang="ja-JP" altLang="en-US" dirty="0"/>
              <a:t>１４日国際競技会修了、オーランドから、ヒューストンで乗り換え空港で体調の異変。３月２日</a:t>
            </a:r>
            <a:r>
              <a:rPr lang="en-US" altLang="ja-JP" dirty="0"/>
              <a:t>DTLS</a:t>
            </a:r>
            <a:r>
              <a:rPr lang="ja-JP" altLang="en-US" dirty="0"/>
              <a:t>開催</a:t>
            </a:r>
          </a:p>
          <a:p>
            <a:endParaRPr lang="ja-JP" altLang="en-US" dirty="0"/>
          </a:p>
          <a:p>
            <a:r>
              <a:rPr lang="ja-JP" altLang="en-US" dirty="0"/>
              <a:t>１５日夜帰宅、１６日一の日休養したが回復せず、１７日受診したところ</a:t>
            </a:r>
            <a:r>
              <a:rPr lang="en-US" altLang="ja-JP" dirty="0"/>
              <a:t>A</a:t>
            </a:r>
            <a:r>
              <a:rPr lang="ja-JP" altLang="en-US" dirty="0"/>
              <a:t>型インフルエンザと判明</a:t>
            </a:r>
          </a:p>
          <a:p>
            <a:r>
              <a:rPr lang="ja-JP" altLang="en-US" dirty="0"/>
              <a:t>さらに週間休養</a:t>
            </a:r>
          </a:p>
          <a:p>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20</a:t>
            </a:fld>
            <a:endParaRPr kumimoji="1" lang="ja-JP" altLang="en-US"/>
          </a:p>
        </p:txBody>
      </p:sp>
    </p:spTree>
    <p:extLst>
      <p:ext uri="{BB962C8B-B14F-4D97-AF65-F5344CB8AC3E}">
        <p14:creationId xmlns:p14="http://schemas.microsoft.com/office/powerpoint/2010/main" val="221858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21</a:t>
            </a:fld>
            <a:endParaRPr kumimoji="1" lang="ja-JP" altLang="en-US"/>
          </a:p>
        </p:txBody>
      </p:sp>
    </p:spTree>
    <p:extLst>
      <p:ext uri="{BB962C8B-B14F-4D97-AF65-F5344CB8AC3E}">
        <p14:creationId xmlns:p14="http://schemas.microsoft.com/office/powerpoint/2010/main" val="23966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22</a:t>
            </a:fld>
            <a:endParaRPr kumimoji="1" lang="ja-JP" altLang="en-US"/>
          </a:p>
        </p:txBody>
      </p:sp>
    </p:spTree>
    <p:extLst>
      <p:ext uri="{BB962C8B-B14F-4D97-AF65-F5344CB8AC3E}">
        <p14:creationId xmlns:p14="http://schemas.microsoft.com/office/powerpoint/2010/main" val="11258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23</a:t>
            </a:fld>
            <a:endParaRPr kumimoji="1" lang="ja-JP" altLang="en-US"/>
          </a:p>
        </p:txBody>
      </p:sp>
    </p:spTree>
    <p:extLst>
      <p:ext uri="{BB962C8B-B14F-4D97-AF65-F5344CB8AC3E}">
        <p14:creationId xmlns:p14="http://schemas.microsoft.com/office/powerpoint/2010/main" val="46557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24</a:t>
            </a:fld>
            <a:endParaRPr kumimoji="1" lang="ja-JP" altLang="en-US"/>
          </a:p>
        </p:txBody>
      </p:sp>
    </p:spTree>
    <p:extLst>
      <p:ext uri="{BB962C8B-B14F-4D97-AF65-F5344CB8AC3E}">
        <p14:creationId xmlns:p14="http://schemas.microsoft.com/office/powerpoint/2010/main" val="352089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25</a:t>
            </a:fld>
            <a:endParaRPr kumimoji="1" lang="ja-JP" altLang="en-US"/>
          </a:p>
        </p:txBody>
      </p:sp>
    </p:spTree>
    <p:extLst>
      <p:ext uri="{BB962C8B-B14F-4D97-AF65-F5344CB8AC3E}">
        <p14:creationId xmlns:p14="http://schemas.microsoft.com/office/powerpoint/2010/main" val="3786126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29</a:t>
            </a:fld>
            <a:endParaRPr kumimoji="1" lang="ja-JP" altLang="en-US"/>
          </a:p>
        </p:txBody>
      </p:sp>
    </p:spTree>
    <p:extLst>
      <p:ext uri="{BB962C8B-B14F-4D97-AF65-F5344CB8AC3E}">
        <p14:creationId xmlns:p14="http://schemas.microsoft.com/office/powerpoint/2010/main" val="2241464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33</a:t>
            </a:fld>
            <a:endParaRPr kumimoji="1" lang="ja-JP" altLang="en-US"/>
          </a:p>
        </p:txBody>
      </p:sp>
    </p:spTree>
    <p:extLst>
      <p:ext uri="{BB962C8B-B14F-4D97-AF65-F5344CB8AC3E}">
        <p14:creationId xmlns:p14="http://schemas.microsoft.com/office/powerpoint/2010/main" val="931727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寄付とはおかねのある人がする事ではなく、心ある人がする事なのです</a:t>
            </a:r>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35</a:t>
            </a:fld>
            <a:endParaRPr kumimoji="1" lang="ja-JP" altLang="en-US"/>
          </a:p>
        </p:txBody>
      </p:sp>
    </p:spTree>
    <p:extLst>
      <p:ext uri="{BB962C8B-B14F-4D97-AF65-F5344CB8AC3E}">
        <p14:creationId xmlns:p14="http://schemas.microsoft.com/office/powerpoint/2010/main" val="3386000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①番から読み上げていきます　最後にゆえにからの赤い字を皆さんも一緒に</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37</a:t>
            </a:fld>
            <a:endParaRPr kumimoji="1" lang="ja-JP" altLang="en-US"/>
          </a:p>
        </p:txBody>
      </p:sp>
    </p:spTree>
    <p:extLst>
      <p:ext uri="{BB962C8B-B14F-4D97-AF65-F5344CB8AC3E}">
        <p14:creationId xmlns:p14="http://schemas.microsoft.com/office/powerpoint/2010/main" val="219497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3</a:t>
            </a:fld>
            <a:endParaRPr kumimoji="1" lang="ja-JP" altLang="en-US"/>
          </a:p>
        </p:txBody>
      </p:sp>
    </p:spTree>
    <p:extLst>
      <p:ext uri="{BB962C8B-B14F-4D97-AF65-F5344CB8AC3E}">
        <p14:creationId xmlns:p14="http://schemas.microsoft.com/office/powerpoint/2010/main" val="3111876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41</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4</a:t>
            </a:fld>
            <a:endParaRPr kumimoji="1" lang="ja-JP" altLang="en-US"/>
          </a:p>
        </p:txBody>
      </p:sp>
    </p:spTree>
    <p:extLst>
      <p:ext uri="{BB962C8B-B14F-4D97-AF65-F5344CB8AC3E}">
        <p14:creationId xmlns:p14="http://schemas.microsoft.com/office/powerpoint/2010/main" val="207419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辻</a:t>
            </a:r>
            <a:r>
              <a:rPr kumimoji="1" lang="en-US" altLang="ja-JP" dirty="0"/>
              <a:t>GE</a:t>
            </a:r>
            <a:r>
              <a:rPr kumimoji="1" lang="ja-JP" altLang="en-US" dirty="0"/>
              <a:t>ご逝去に伴い</a:t>
            </a:r>
            <a:r>
              <a:rPr kumimoji="1" lang="en-US" altLang="ja-JP" dirty="0"/>
              <a:t>2740</a:t>
            </a:r>
            <a:r>
              <a:rPr kumimoji="1" lang="ja-JP" altLang="en-US" dirty="0"/>
              <a:t>地区現ガバナーが２年連続で当該地区のガバナーに就任</a:t>
            </a:r>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5</a:t>
            </a:fld>
            <a:endParaRPr kumimoji="1" lang="ja-JP" altLang="en-US"/>
          </a:p>
        </p:txBody>
      </p:sp>
    </p:spTree>
    <p:extLst>
      <p:ext uri="{BB962C8B-B14F-4D97-AF65-F5344CB8AC3E}">
        <p14:creationId xmlns:p14="http://schemas.microsoft.com/office/powerpoint/2010/main" val="133555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6</a:t>
            </a:fld>
            <a:endParaRPr kumimoji="1" lang="ja-JP" altLang="en-US"/>
          </a:p>
        </p:txBody>
      </p:sp>
    </p:spTree>
    <p:extLst>
      <p:ext uri="{BB962C8B-B14F-4D97-AF65-F5344CB8AC3E}">
        <p14:creationId xmlns:p14="http://schemas.microsoft.com/office/powerpoint/2010/main" val="11089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C35C33E-A96A-406C-9868-4BF9756C5D89}"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8</a:t>
            </a:fld>
            <a:endParaRPr kumimoji="1" lang="ja-JP" altLang="en-US"/>
          </a:p>
        </p:txBody>
      </p:sp>
    </p:spTree>
    <p:extLst>
      <p:ext uri="{BB962C8B-B14F-4D97-AF65-F5344CB8AC3E}">
        <p14:creationId xmlns:p14="http://schemas.microsoft.com/office/powerpoint/2010/main" val="414760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9</a:t>
            </a:fld>
            <a:endParaRPr kumimoji="1" lang="ja-JP" altLang="en-US"/>
          </a:p>
        </p:txBody>
      </p:sp>
    </p:spTree>
    <p:extLst>
      <p:ext uri="{BB962C8B-B14F-4D97-AF65-F5344CB8AC3E}">
        <p14:creationId xmlns:p14="http://schemas.microsoft.com/office/powerpoint/2010/main" val="217292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セクション ヘッダーとロゴ">
    <p:spTree>
      <p:nvGrpSpPr>
        <p:cNvPr id="1" name=""/>
        <p:cNvGrpSpPr/>
        <p:nvPr/>
      </p:nvGrpSpPr>
      <p:grpSpPr>
        <a:xfrm>
          <a:off x="0" y="0"/>
          <a:ext cx="0" cy="0"/>
          <a:chOff x="0" y="0"/>
          <a:chExt cx="0" cy="0"/>
        </a:xfrm>
      </p:grpSpPr>
      <p:sp>
        <p:nvSpPr>
          <p:cNvPr id="8" name="長方形 7"/>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長方形 8"/>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atin typeface="Meiryo UI" panose="020B0604030504040204" pitchFamily="50" charset="-128"/>
                <a:ea typeface="Meiryo UI" panose="020B0604030504040204" pitchFamily="50" charset="-128"/>
              </a:defRPr>
            </a:lvl1pPr>
          </a:lstStyle>
          <a:p>
            <a:pPr rtl="0"/>
            <a:r>
              <a:rPr lang="ja-JP" altLang="en-US" noProof="0" dirty="0"/>
              <a:t>プレゼンテーションのタイトル</a:t>
            </a:r>
          </a:p>
        </p:txBody>
      </p:sp>
      <p:sp>
        <p:nvSpPr>
          <p:cNvPr id="10" name="図プレースホルダー 11"/>
          <p:cNvSpPr>
            <a:spLocks noGrp="1"/>
          </p:cNvSpPr>
          <p:nvPr>
            <p:ph type="pic" sz="quarter" idx="13" hasCustomPrompt="1"/>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1" name="サブタイトル 2"/>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ここにサブタイトルここにサブタイトルを入力</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付録セクションのコンテンツ">
    <p:spTree>
      <p:nvGrpSpPr>
        <p:cNvPr id="1" name=""/>
        <p:cNvGrpSpPr/>
        <p:nvPr/>
      </p:nvGrpSpPr>
      <p:grpSpPr>
        <a:xfrm>
          <a:off x="0" y="0"/>
          <a:ext cx="0" cy="0"/>
          <a:chOff x="0" y="0"/>
          <a:chExt cx="0" cy="0"/>
        </a:xfrm>
      </p:grpSpPr>
      <p:sp>
        <p:nvSpPr>
          <p:cNvPr id="8" name="長方形 7"/>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長方形 8"/>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838200" y="5291317"/>
            <a:ext cx="10515600" cy="636340"/>
          </a:xfrm>
        </p:spPr>
        <p:txBody>
          <a:bodyPr lIns="0" tIns="0" rIns="0" bIns="0" rtlCol="0"/>
          <a:lstStyle>
            <a:lvl1pPr algn="ctr">
              <a:defRPr b="1">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6982B22C-ACCF-4751-A448-6F79AD1D850C}" type="datetime1">
              <a:rPr lang="ja-JP" altLang="en-US" smtClean="0"/>
              <a:t>2025/5/13</a:t>
            </a:fld>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4950F5D8-22E1-4015-8661-E5B1FD28C2DE}" type="slidenum">
              <a:rPr lang="en-US" altLang="ja-JP" smtClean="0"/>
              <a:t>‹#›</a:t>
            </a:fld>
            <a:endParaRPr lang="ja-JP" altLang="en-US" dirty="0"/>
          </a:p>
        </p:txBody>
      </p:sp>
      <p:sp>
        <p:nvSpPr>
          <p:cNvPr id="14" name="図プレースホルダー 11"/>
          <p:cNvSpPr>
            <a:spLocks noGrp="1"/>
          </p:cNvSpPr>
          <p:nvPr>
            <p:ph type="pic" sz="quarter" idx="50" hasCustomPrompt="1"/>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日付プレースホルダー 2"/>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60C63B-FF04-4560-B657-768598A46632}"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60C63B-FF04-4560-B657-768598A46632}" type="datetimeFigureOut">
              <a:rPr kumimoji="1" lang="ja-JP" altLang="en-US" smtClean="0"/>
              <a:t>2025/5/13</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258585-0A30-487F-9146-A9A16E06451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zunsan/6283171018/"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80086968@N05/9513585596" TargetMode="Externa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7067" y="372531"/>
            <a:ext cx="7766936" cy="2633135"/>
          </a:xfrm>
        </p:spPr>
        <p:txBody>
          <a:bodyPr/>
          <a:lstStyle/>
          <a:p>
            <a:pPr algn="ctr"/>
            <a:r>
              <a:rPr kumimoji="1" lang="en-US" altLang="ja-JP" sz="3600" dirty="0"/>
              <a:t>RI</a:t>
            </a:r>
            <a:r>
              <a:rPr kumimoji="1" lang="ja-JP" altLang="en-US" sz="3600" dirty="0"/>
              <a:t>第</a:t>
            </a:r>
            <a:r>
              <a:rPr kumimoji="1" lang="en-US" altLang="ja-JP" sz="3600" dirty="0"/>
              <a:t>2830</a:t>
            </a:r>
            <a:r>
              <a:rPr kumimoji="1" lang="ja-JP" altLang="en-US" sz="3600" dirty="0"/>
              <a:t>地区</a:t>
            </a:r>
            <a:r>
              <a:rPr kumimoji="1" lang="en-US" altLang="ja-JP" sz="3600" dirty="0"/>
              <a:t>2025-26</a:t>
            </a:r>
            <a:r>
              <a:rPr kumimoji="1" lang="ja-JP" altLang="en-US" sz="3600" dirty="0"/>
              <a:t>年度</a:t>
            </a:r>
            <a:br>
              <a:rPr kumimoji="1" lang="en-US" altLang="ja-JP" sz="3600" dirty="0"/>
            </a:br>
            <a:r>
              <a:rPr kumimoji="1" lang="ja-JP" altLang="en-US" sz="3600" dirty="0"/>
              <a:t>地区研修協議会（</a:t>
            </a:r>
            <a:r>
              <a:rPr kumimoji="1" lang="en-US" altLang="ja-JP" sz="3600" dirty="0"/>
              <a:t>DTA</a:t>
            </a:r>
            <a:r>
              <a:rPr kumimoji="1" lang="ja-JP" altLang="en-US" sz="3600" dirty="0"/>
              <a:t>）</a:t>
            </a:r>
            <a:br>
              <a:rPr kumimoji="1" lang="en-US" altLang="ja-JP" sz="3600" dirty="0"/>
            </a:br>
            <a:endParaRPr kumimoji="1" lang="ja-JP" altLang="en-US" sz="3600" dirty="0"/>
          </a:p>
        </p:txBody>
      </p:sp>
      <p:sp>
        <p:nvSpPr>
          <p:cNvPr id="3" name="字幕 2"/>
          <p:cNvSpPr>
            <a:spLocks noGrp="1"/>
          </p:cNvSpPr>
          <p:nvPr>
            <p:ph type="subTitle" idx="1"/>
          </p:nvPr>
        </p:nvSpPr>
        <p:spPr>
          <a:xfrm>
            <a:off x="1118870" y="5029835"/>
            <a:ext cx="8542655" cy="1098550"/>
          </a:xfrm>
        </p:spPr>
        <p:txBody>
          <a:bodyPr>
            <a:normAutofit fontScale="25000" lnSpcReduction="20000"/>
          </a:bodyPr>
          <a:lstStyle/>
          <a:p>
            <a:r>
              <a:rPr kumimoji="1" lang="ja-JP" altLang="en-US" sz="8600" dirty="0"/>
              <a:t>日時　</a:t>
            </a:r>
            <a:r>
              <a:rPr kumimoji="1" lang="en-US" altLang="ja-JP" sz="8600" dirty="0"/>
              <a:t>2025</a:t>
            </a:r>
            <a:r>
              <a:rPr kumimoji="1" lang="ja-JP" altLang="en-US" sz="8600" dirty="0"/>
              <a:t>年５月</a:t>
            </a:r>
            <a:r>
              <a:rPr kumimoji="1" lang="en-US" altLang="ja-JP" sz="8600" dirty="0"/>
              <a:t>10</a:t>
            </a:r>
            <a:r>
              <a:rPr lang="ja-JP" altLang="en-US" sz="8600" dirty="0"/>
              <a:t>日（土）</a:t>
            </a:r>
          </a:p>
          <a:p>
            <a:pPr algn="l"/>
            <a:r>
              <a:rPr lang="ja-JP" altLang="en-US" sz="8600" dirty="0"/>
              <a:t>　　　　　　　　　　　　　　　　　</a:t>
            </a:r>
            <a:r>
              <a:rPr kumimoji="1" lang="ja-JP" altLang="en-US" sz="8600" dirty="0"/>
              <a:t>場所　ホテル青森</a:t>
            </a:r>
            <a:endParaRPr kumimoji="1" lang="en-US" altLang="ja-JP" sz="8600" dirty="0"/>
          </a:p>
          <a:p>
            <a:endParaRPr kumimoji="1" lang="en-US" altLang="ja-JP" sz="8600" dirty="0"/>
          </a:p>
          <a:p>
            <a:r>
              <a:rPr lang="ja-JP" altLang="en-US" dirty="0"/>
              <a:t>　　　</a:t>
            </a:r>
            <a:endParaRPr kumimoji="1" lang="en-US" altLang="ja-JP" dirty="0"/>
          </a:p>
          <a:p>
            <a:endParaRPr lang="en-US" altLang="ja-JP" dirty="0"/>
          </a:p>
          <a:p>
            <a:endParaRPr kumimoji="1" lang="ja-JP" altLang="en-US"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34978"/>
            <a:ext cx="8596668" cy="1231272"/>
          </a:xfrm>
        </p:spPr>
        <p:txBody>
          <a:bodyPr>
            <a:normAutofit/>
          </a:bodyPr>
          <a:lstStyle/>
          <a:p>
            <a:r>
              <a:rPr kumimoji="1" lang="en-US" altLang="ja-JP" dirty="0"/>
              <a:t>2</a:t>
            </a:r>
            <a:r>
              <a:rPr kumimoji="1" lang="ja-JP" altLang="en-US" dirty="0"/>
              <a:t>月</a:t>
            </a:r>
            <a:r>
              <a:rPr kumimoji="1" lang="en-US" altLang="ja-JP" dirty="0"/>
              <a:t>12</a:t>
            </a:r>
            <a:r>
              <a:rPr kumimoji="1" lang="ja-JP" altLang="en-US" dirty="0"/>
              <a:t>日　</a:t>
            </a:r>
            <a:r>
              <a:rPr kumimoji="1" lang="en-US" altLang="ja-JP" dirty="0"/>
              <a:t>17</a:t>
            </a:r>
            <a:r>
              <a:rPr kumimoji="1" lang="ja-JP" altLang="en-US" dirty="0"/>
              <a:t>：</a:t>
            </a:r>
            <a:r>
              <a:rPr kumimoji="1" lang="en-US" altLang="ja-JP" dirty="0"/>
              <a:t>30</a:t>
            </a:r>
            <a:r>
              <a:rPr lang="ja-JP" altLang="en-US" dirty="0"/>
              <a:t>～</a:t>
            </a:r>
            <a:r>
              <a:rPr lang="en-US" altLang="ja-JP" dirty="0"/>
              <a:t>19</a:t>
            </a:r>
            <a:r>
              <a:rPr lang="ja-JP" altLang="en-US" dirty="0"/>
              <a:t>：</a:t>
            </a:r>
            <a:r>
              <a:rPr lang="en-US" altLang="ja-JP" dirty="0"/>
              <a:t>00</a:t>
            </a:r>
            <a:br>
              <a:rPr lang="en-US" altLang="ja-JP" dirty="0"/>
            </a:br>
            <a:r>
              <a:rPr lang="ja-JP" altLang="en-US" dirty="0"/>
              <a:t>文化ショーケースの模様</a:t>
            </a:r>
            <a:endParaRPr kumimoji="1" lang="ja-JP" altLang="en-US" dirty="0"/>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7829" y="1643149"/>
            <a:ext cx="3095596" cy="4605251"/>
          </a:xfr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279" y="1643149"/>
            <a:ext cx="3095596" cy="4605251"/>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729" y="1643148"/>
            <a:ext cx="3095596" cy="4605251"/>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520" y="273377"/>
            <a:ext cx="8003356" cy="6447934"/>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73510"/>
          </a:xfrm>
        </p:spPr>
        <p:txBody>
          <a:bodyPr>
            <a:normAutofit/>
          </a:bodyPr>
          <a:lstStyle/>
          <a:p>
            <a:pPr algn="ctr"/>
            <a:r>
              <a:rPr kumimoji="1" lang="ja-JP" altLang="en-US" sz="2800" dirty="0"/>
              <a:t>アーチック会長・ジェニファー元会長スピーチ</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8235" y="1282700"/>
            <a:ext cx="5635487" cy="475932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077" y="1282700"/>
            <a:ext cx="4840357" cy="4759325"/>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歓迎レセプション・</a:t>
            </a:r>
            <a:r>
              <a:rPr kumimoji="1" lang="en-US" altLang="ja-JP" dirty="0"/>
              <a:t>2</a:t>
            </a:r>
            <a:r>
              <a:rPr kumimoji="1" lang="ja-JP" altLang="en-US" dirty="0"/>
              <a:t>月</a:t>
            </a:r>
            <a:r>
              <a:rPr kumimoji="1" lang="en-US" altLang="ja-JP" dirty="0"/>
              <a:t>13</a:t>
            </a:r>
            <a:r>
              <a:rPr kumimoji="1" lang="ja-JP" altLang="en-US" dirty="0"/>
              <a:t>日閉会晩餐会　　</a:t>
            </a:r>
          </a:p>
        </p:txBody>
      </p:sp>
      <p:pic>
        <p:nvPicPr>
          <p:cNvPr id="5" name="コンテンツ プレースホルダー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487594" y="2160588"/>
            <a:ext cx="2911734" cy="3881437"/>
          </a:xfrm>
          <a:prstGeom prst="rect">
            <a:avLst/>
          </a:prstGeom>
        </p:spPr>
      </p:pic>
      <p:pic>
        <p:nvPicPr>
          <p:cNvPr id="6" name="コンテンツ プレースホルダー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94716" y="2160588"/>
            <a:ext cx="2911734" cy="3881437"/>
          </a:xfrm>
          <a:prstGeom prst="rect">
            <a:avLst/>
          </a:prstGeom>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0125" y="415925"/>
            <a:ext cx="12985750" cy="2568575"/>
          </a:xfrm>
        </p:spPr>
        <p:txBody>
          <a:bodyPr>
            <a:normAutofit fontScale="90000"/>
          </a:bodyPr>
          <a:lstStyle/>
          <a:p>
            <a:pPr algn="ctr"/>
            <a:r>
              <a:rPr kumimoji="1" lang="ja-JP" altLang="en-US" dirty="0"/>
              <a:t>　　　　　　　　　　　　　　　　　　　　　　　　　　　　　　　　　　　　　　　</a:t>
            </a:r>
            <a:r>
              <a:rPr kumimoji="1" lang="ja-JP" altLang="en-US" sz="3600" b="1" dirty="0"/>
              <a:t>　</a:t>
            </a:r>
            <a:br>
              <a:rPr kumimoji="1" lang="en-US" altLang="ja-JP" sz="3600" b="1" dirty="0"/>
            </a:br>
            <a:br>
              <a:rPr kumimoji="1" lang="en-US" altLang="ja-JP" dirty="0"/>
            </a:br>
            <a:r>
              <a:rPr lang="en-US" altLang="ja-JP" sz="7200" dirty="0">
                <a:sym typeface="+mn-ea"/>
              </a:rPr>
              <a:t>2025-26</a:t>
            </a:r>
            <a:r>
              <a:rPr lang="ja-JP" altLang="en-US" sz="7200" dirty="0">
                <a:sym typeface="+mn-ea"/>
              </a:rPr>
              <a:t>年度</a:t>
            </a:r>
            <a:br>
              <a:rPr lang="en-US" altLang="ja-JP" sz="7200" dirty="0">
                <a:sym typeface="+mn-ea"/>
              </a:rPr>
            </a:br>
            <a:r>
              <a:rPr lang="en-US" altLang="ja-JP" sz="7200" dirty="0">
                <a:solidFill>
                  <a:srgbClr val="0070C0"/>
                </a:solidFill>
                <a:sym typeface="+mn-ea"/>
              </a:rPr>
              <a:t>RI</a:t>
            </a:r>
            <a:r>
              <a:rPr lang="ja-JP" altLang="en-US" sz="7200" dirty="0">
                <a:solidFill>
                  <a:srgbClr val="0070C0"/>
                </a:solidFill>
                <a:sym typeface="+mn-ea"/>
              </a:rPr>
              <a:t>第</a:t>
            </a:r>
            <a:r>
              <a:rPr lang="en-US" altLang="ja-JP" sz="7200" dirty="0">
                <a:solidFill>
                  <a:srgbClr val="0070C0"/>
                </a:solidFill>
                <a:sym typeface="+mn-ea"/>
              </a:rPr>
              <a:t>2830</a:t>
            </a:r>
            <a:r>
              <a:rPr lang="ja-JP" altLang="en-US" sz="7200" dirty="0">
                <a:solidFill>
                  <a:srgbClr val="0070C0"/>
                </a:solidFill>
                <a:sym typeface="+mn-ea"/>
              </a:rPr>
              <a:t>地区運営方針及び</a:t>
            </a:r>
            <a:br>
              <a:rPr kumimoji="1" lang="ja-JP" altLang="en-US" sz="7200" dirty="0"/>
            </a:br>
            <a:r>
              <a:rPr kumimoji="1" lang="ja-JP" altLang="en-US" sz="7200" b="1" dirty="0">
                <a:solidFill>
                  <a:schemeClr val="tx1"/>
                </a:solidFill>
                <a:effectLst>
                  <a:outerShdw blurRad="38100" dist="19050" dir="2700000" algn="tl" rotWithShape="0">
                    <a:schemeClr val="dk1">
                      <a:alpha val="40000"/>
                    </a:schemeClr>
                  </a:outerShdw>
                </a:effectLst>
              </a:rPr>
              <a:t>　</a:t>
            </a:r>
            <a:r>
              <a:rPr kumimoji="1" lang="en-US" altLang="ja-JP" sz="7200" b="1" dirty="0">
                <a:solidFill>
                  <a:schemeClr val="tx1"/>
                </a:solidFill>
                <a:effectLst>
                  <a:outerShdw blurRad="38100" dist="19050" dir="2700000" algn="tl" rotWithShape="0">
                    <a:schemeClr val="dk1">
                      <a:alpha val="40000"/>
                    </a:schemeClr>
                  </a:outerShdw>
                </a:effectLst>
              </a:rPr>
              <a:t>RI</a:t>
            </a:r>
            <a:r>
              <a:rPr kumimoji="1" lang="ja-JP" altLang="en-US" sz="7200" b="1" dirty="0">
                <a:solidFill>
                  <a:schemeClr val="tx1"/>
                </a:solidFill>
                <a:effectLst>
                  <a:outerShdw blurRad="38100" dist="19050" dir="2700000" algn="tl" rotWithShape="0">
                    <a:schemeClr val="dk1">
                      <a:alpha val="40000"/>
                    </a:schemeClr>
                  </a:outerShdw>
                </a:effectLst>
              </a:rPr>
              <a:t>会長エレクトメーッセージ</a:t>
            </a:r>
            <a:br>
              <a:rPr kumimoji="1" lang="ja-JP" altLang="en-US" sz="7200" b="1" dirty="0">
                <a:solidFill>
                  <a:schemeClr val="tx1"/>
                </a:solidFill>
                <a:effectLst>
                  <a:outerShdw blurRad="38100" dist="19050" dir="2700000" algn="tl" rotWithShape="0">
                    <a:schemeClr val="dk1">
                      <a:alpha val="40000"/>
                    </a:schemeClr>
                  </a:outerShdw>
                </a:effectLst>
              </a:rPr>
            </a:br>
            <a:endParaRPr kumimoji="1" lang="ja-JP" altLang="en-US" sz="7200" b="1" dirty="0">
              <a:solidFill>
                <a:srgbClr val="002060"/>
              </a:solidFill>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新ロータリーのロゴと「誇りのシンボル」"/>
          <p:cNvPicPr>
            <a:picLocks noChangeAspect="1" noChangeArrowheads="1"/>
          </p:cNvPicPr>
          <p:nvPr/>
        </p:nvPicPr>
        <p:blipFill>
          <a:blip r:embed="rId3"/>
          <a:srcRect/>
          <a:stretch>
            <a:fillRect/>
          </a:stretch>
        </p:blipFill>
        <p:spPr bwMode="auto">
          <a:xfrm>
            <a:off x="4675300" y="595170"/>
            <a:ext cx="3506625" cy="3506625"/>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2001" y="4488803"/>
            <a:ext cx="12276000" cy="23870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b="1" dirty="0">
              <a:solidFill>
                <a:srgbClr val="FFFF00"/>
              </a:solidFill>
              <a:latin typeface="Meiryo UI" panose="020B0604030504040204" pitchFamily="50" charset="-128"/>
              <a:ea typeface="Meiryo UI" panose="020B0604030504040204" pitchFamily="50" charset="-128"/>
            </a:endParaRPr>
          </a:p>
          <a:p>
            <a:pPr algn="ctr"/>
            <a:endParaRPr kumimoji="1" lang="ja-JP" altLang="en-US" sz="4800" b="1" dirty="0">
              <a:solidFill>
                <a:srgbClr val="FFFF00"/>
              </a:solidFill>
              <a:latin typeface="Meiryo UI" panose="020B0604030504040204" pitchFamily="50" charset="-128"/>
              <a:ea typeface="Meiryo UI" panose="020B0604030504040204" pitchFamily="50" charset="-128"/>
            </a:endParaRPr>
          </a:p>
          <a:p>
            <a:pPr algn="ctr"/>
            <a:r>
              <a:rPr kumimoji="1" lang="en-US" altLang="ja-JP" sz="4800" b="1" dirty="0">
                <a:solidFill>
                  <a:srgbClr val="002060"/>
                </a:solidFill>
                <a:latin typeface="Meiryo UI" panose="020B0604030504040204" pitchFamily="50" charset="-128"/>
                <a:ea typeface="Meiryo UI" panose="020B0604030504040204" pitchFamily="50" charset="-128"/>
              </a:rPr>
              <a:t>1905</a:t>
            </a:r>
            <a:r>
              <a:rPr kumimoji="1" lang="ja-JP" altLang="en-US" sz="4800" b="1" dirty="0">
                <a:solidFill>
                  <a:srgbClr val="002060"/>
                </a:solidFill>
                <a:latin typeface="Meiryo UI" panose="020B0604030504040204" pitchFamily="50" charset="-128"/>
                <a:ea typeface="Meiryo UI" panose="020B0604030504040204" pitchFamily="50" charset="-128"/>
              </a:rPr>
              <a:t>年</a:t>
            </a:r>
            <a:r>
              <a:rPr kumimoji="1" lang="en-US" altLang="ja-JP" sz="4800" b="1" dirty="0">
                <a:solidFill>
                  <a:srgbClr val="002060"/>
                </a:solidFill>
                <a:latin typeface="Meiryo UI" panose="020B0604030504040204" pitchFamily="50" charset="-128"/>
                <a:ea typeface="Meiryo UI" panose="020B0604030504040204" pitchFamily="50" charset="-128"/>
              </a:rPr>
              <a:t>2</a:t>
            </a:r>
            <a:r>
              <a:rPr kumimoji="1" lang="ja-JP" altLang="en-US" sz="4800" b="1" dirty="0">
                <a:solidFill>
                  <a:srgbClr val="002060"/>
                </a:solidFill>
                <a:latin typeface="Meiryo UI" panose="020B0604030504040204" pitchFamily="50" charset="-128"/>
                <a:ea typeface="Meiryo UI" panose="020B0604030504040204" pitchFamily="50" charset="-128"/>
              </a:rPr>
              <a:t>月</a:t>
            </a:r>
            <a:r>
              <a:rPr kumimoji="1" lang="en-US" altLang="ja-JP" sz="4800" b="1" dirty="0">
                <a:solidFill>
                  <a:srgbClr val="002060"/>
                </a:solidFill>
                <a:latin typeface="Meiryo UI" panose="020B0604030504040204" pitchFamily="50" charset="-128"/>
                <a:ea typeface="Meiryo UI" panose="020B0604030504040204" pitchFamily="50" charset="-128"/>
              </a:rPr>
              <a:t>23</a:t>
            </a:r>
            <a:r>
              <a:rPr kumimoji="1" lang="ja-JP" altLang="en-US" sz="4800" b="1" dirty="0">
                <a:solidFill>
                  <a:srgbClr val="002060"/>
                </a:solidFill>
                <a:latin typeface="Meiryo UI" panose="020B0604030504040204" pitchFamily="50" charset="-128"/>
                <a:ea typeface="Meiryo UI" panose="020B0604030504040204" pitchFamily="50" charset="-128"/>
              </a:rPr>
              <a:t>日　</a:t>
            </a:r>
            <a:r>
              <a:rPr kumimoji="1" lang="ja-JP" altLang="en-US" sz="4800" b="1" dirty="0">
                <a:solidFill>
                  <a:srgbClr val="C00000"/>
                </a:solidFill>
                <a:latin typeface="Meiryo UI" panose="020B0604030504040204" pitchFamily="50" charset="-128"/>
                <a:ea typeface="Meiryo UI" panose="020B0604030504040204" pitchFamily="50" charset="-128"/>
              </a:rPr>
              <a:t>シカゴロータリークラブ誕生</a:t>
            </a:r>
          </a:p>
        </p:txBody>
      </p:sp>
      <p:pic>
        <p:nvPicPr>
          <p:cNvPr id="13" name="Picture 2" descr="愛知ロータリーEクラブ"/>
          <p:cNvPicPr>
            <a:picLocks noChangeAspect="1" noChangeArrowheads="1"/>
          </p:cNvPicPr>
          <p:nvPr/>
        </p:nvPicPr>
        <p:blipFill>
          <a:blip r:embed="rId4" cstate="email"/>
          <a:srcRect/>
          <a:stretch>
            <a:fillRect/>
          </a:stretch>
        </p:blipFill>
        <p:spPr bwMode="auto">
          <a:xfrm>
            <a:off x="1984172" y="198637"/>
            <a:ext cx="8495653" cy="57399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ポール・ハリスの名言10選 | ロータリーボイス"/>
          <p:cNvPicPr>
            <a:picLocks noChangeAspect="1" noChangeArrowheads="1"/>
          </p:cNvPicPr>
          <p:nvPr/>
        </p:nvPicPr>
        <p:blipFill>
          <a:blip r:embed="rId3" cstate="email"/>
          <a:srcRect/>
          <a:stretch>
            <a:fillRect/>
          </a:stretch>
        </p:blipFill>
        <p:spPr bwMode="auto">
          <a:xfrm>
            <a:off x="638419" y="531496"/>
            <a:ext cx="3099841" cy="3377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525439" y="4206779"/>
            <a:ext cx="7920178" cy="23095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600" b="1" dirty="0">
                <a:latin typeface="Meiryo UI" panose="020B0604030504040204" pitchFamily="50" charset="-128"/>
                <a:ea typeface="Meiryo UI" panose="020B0604030504040204" pitchFamily="50" charset="-128"/>
              </a:rPr>
              <a:t>1910-11</a:t>
            </a:r>
            <a:r>
              <a:rPr kumimoji="1" lang="ja-JP" altLang="en-US" sz="3600" b="1" dirty="0">
                <a:latin typeface="Meiryo UI" panose="020B0604030504040204" pitchFamily="50" charset="-128"/>
                <a:ea typeface="Meiryo UI" panose="020B0604030504040204" pitchFamily="50" charset="-128"/>
              </a:rPr>
              <a:t>年</a:t>
            </a:r>
            <a:r>
              <a:rPr kumimoji="1" lang="en-US" altLang="ja-JP" sz="2400" b="1" dirty="0">
                <a:solidFill>
                  <a:schemeClr val="accent1">
                    <a:lumMod val="60000"/>
                    <a:lumOff val="40000"/>
                  </a:schemeClr>
                </a:solidFill>
                <a:latin typeface="Meiryo UI" panose="020B0604030504040204" pitchFamily="50" charset="-128"/>
                <a:ea typeface="Meiryo UI" panose="020B0604030504040204" pitchFamily="50" charset="-128"/>
              </a:rPr>
              <a:t>(</a:t>
            </a:r>
            <a:r>
              <a:rPr kumimoji="1" lang="ja-JP" altLang="en-US" sz="2400" b="1" dirty="0">
                <a:solidFill>
                  <a:schemeClr val="accent1">
                    <a:lumMod val="60000"/>
                    <a:lumOff val="40000"/>
                  </a:schemeClr>
                </a:solidFill>
                <a:latin typeface="Meiryo UI" panose="020B0604030504040204" pitchFamily="50" charset="-128"/>
                <a:ea typeface="Meiryo UI" panose="020B0604030504040204" pitchFamily="50" charset="-128"/>
              </a:rPr>
              <a:t>全米ロータリークラブ連合会</a:t>
            </a:r>
            <a:r>
              <a:rPr kumimoji="1" lang="en-US" altLang="ja-JP" sz="2400" b="1" dirty="0">
                <a:solidFill>
                  <a:schemeClr val="accent1">
                    <a:lumMod val="60000"/>
                    <a:lumOff val="40000"/>
                  </a:schemeClr>
                </a:solidFill>
                <a:latin typeface="Meiryo UI" panose="020B0604030504040204" pitchFamily="50" charset="-128"/>
                <a:ea typeface="Meiryo UI" panose="020B0604030504040204" pitchFamily="50" charset="-128"/>
              </a:rPr>
              <a:t>)     </a:t>
            </a:r>
            <a:r>
              <a:rPr kumimoji="1" lang="ja-JP" altLang="en-US" sz="2400" b="1" dirty="0">
                <a:solidFill>
                  <a:schemeClr val="accent1">
                    <a:lumMod val="60000"/>
                    <a:lumOff val="40000"/>
                  </a:schemeClr>
                </a:solidFill>
                <a:latin typeface="Meiryo UI" panose="020B0604030504040204" pitchFamily="50" charset="-128"/>
                <a:ea typeface="Meiryo UI" panose="020B0604030504040204" pitchFamily="50" charset="-128"/>
              </a:rPr>
              <a:t>　            </a:t>
            </a:r>
            <a:endParaRPr kumimoji="1" lang="en-US" altLang="ja-JP" sz="3600" b="1" dirty="0">
              <a:solidFill>
                <a:schemeClr val="accent1">
                  <a:lumMod val="60000"/>
                  <a:lumOff val="40000"/>
                </a:schemeClr>
              </a:solidFill>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　　　　　　　</a:t>
            </a:r>
            <a:r>
              <a:rPr kumimoji="1" lang="en-US" altLang="ja-JP" sz="3600" b="1" dirty="0">
                <a:solidFill>
                  <a:srgbClr val="FFFF00"/>
                </a:solidFill>
                <a:latin typeface="Meiryo UI" panose="020B0604030504040204" pitchFamily="50" charset="-128"/>
                <a:ea typeface="Meiryo UI" panose="020B0604030504040204" pitchFamily="50" charset="-128"/>
              </a:rPr>
              <a:t>16</a:t>
            </a:r>
            <a:r>
              <a:rPr kumimoji="1" lang="ja-JP" altLang="en-US" sz="3600" b="1" dirty="0">
                <a:latin typeface="Meiryo UI" panose="020B0604030504040204" pitchFamily="50" charset="-128"/>
                <a:ea typeface="Meiryo UI" panose="020B0604030504040204" pitchFamily="50" charset="-128"/>
              </a:rPr>
              <a:t>　　　　　　　</a:t>
            </a:r>
            <a:r>
              <a:rPr kumimoji="1" lang="en-US" altLang="ja-JP" sz="3600" b="1" dirty="0">
                <a:latin typeface="Meiryo UI" panose="020B0604030504040204" pitchFamily="50" charset="-128"/>
                <a:ea typeface="Meiryo UI" panose="020B0604030504040204" pitchFamily="50" charset="-128"/>
              </a:rPr>
              <a:t> </a:t>
            </a:r>
            <a:r>
              <a:rPr kumimoji="1" lang="ja-JP" altLang="en-US" sz="3600" b="1" dirty="0">
                <a:solidFill>
                  <a:srgbClr val="FFFF00"/>
                </a:solidFill>
                <a:latin typeface="Meiryo UI" panose="020B0604030504040204" pitchFamily="50" charset="-128"/>
                <a:ea typeface="Meiryo UI" panose="020B0604030504040204" pitchFamily="50" charset="-128"/>
              </a:rPr>
              <a:t>クラブ数　</a:t>
            </a:r>
            <a:r>
              <a:rPr kumimoji="1" lang="ja-JP" altLang="en-US" sz="3600" b="1" dirty="0">
                <a:latin typeface="Meiryo UI" panose="020B0604030504040204" pitchFamily="50" charset="-128"/>
                <a:ea typeface="Meiryo UI" panose="020B0604030504040204" pitchFamily="50" charset="-128"/>
              </a:rPr>
              <a:t>　　</a:t>
            </a:r>
            <a:endParaRPr kumimoji="1" lang="en-US" altLang="ja-JP" sz="3600" b="1" dirty="0">
              <a:solidFill>
                <a:srgbClr val="FFFF00"/>
              </a:solidFill>
              <a:latin typeface="Meiryo UI" panose="020B0604030504040204" pitchFamily="50" charset="-128"/>
              <a:ea typeface="Meiryo UI" panose="020B0604030504040204" pitchFamily="50" charset="-128"/>
            </a:endParaRPr>
          </a:p>
          <a:p>
            <a:r>
              <a:rPr kumimoji="1" lang="ja-JP" altLang="en-US" sz="3600" b="1" dirty="0">
                <a:solidFill>
                  <a:srgbClr val="FF33CC"/>
                </a:solidFill>
                <a:latin typeface="Meiryo UI" panose="020B0604030504040204" pitchFamily="50" charset="-128"/>
                <a:ea typeface="Meiryo UI" panose="020B0604030504040204" pitchFamily="50" charset="-128"/>
              </a:rPr>
              <a:t>　　　　 </a:t>
            </a:r>
            <a:r>
              <a:rPr kumimoji="1" lang="en-US" altLang="ja-JP" sz="3600" b="1" dirty="0">
                <a:solidFill>
                  <a:srgbClr val="FF33CC"/>
                </a:solidFill>
                <a:latin typeface="Meiryo UI" panose="020B0604030504040204" pitchFamily="50" charset="-128"/>
                <a:ea typeface="Meiryo UI" panose="020B0604030504040204" pitchFamily="50" charset="-128"/>
              </a:rPr>
              <a:t>1,085               </a:t>
            </a:r>
            <a:r>
              <a:rPr kumimoji="1" lang="ja-JP" altLang="en-US" sz="3600" b="1" dirty="0">
                <a:solidFill>
                  <a:srgbClr val="FF33CC"/>
                </a:solidFill>
                <a:latin typeface="Meiryo UI" panose="020B0604030504040204" pitchFamily="50" charset="-128"/>
                <a:ea typeface="Meiryo UI" panose="020B0604030504040204" pitchFamily="50" charset="-128"/>
              </a:rPr>
              <a:t>会員数　 　  </a:t>
            </a:r>
            <a:endParaRPr kumimoji="1" lang="en-US" altLang="ja-JP" sz="3600" b="1" dirty="0">
              <a:solidFill>
                <a:srgbClr val="FF33CC"/>
              </a:solidFill>
              <a:latin typeface="Meiryo UI" panose="020B0604030504040204" pitchFamily="50" charset="-128"/>
              <a:ea typeface="Meiryo UI" panose="020B0604030504040204" pitchFamily="50" charset="-128"/>
            </a:endParaRPr>
          </a:p>
          <a:p>
            <a:r>
              <a:rPr kumimoji="1" lang="en-US" altLang="ja-JP" sz="3600" b="1" dirty="0">
                <a:latin typeface="Meiryo UI" panose="020B0604030504040204" pitchFamily="50" charset="-128"/>
                <a:ea typeface="Meiryo UI" panose="020B0604030504040204" pitchFamily="50" charset="-128"/>
              </a:rPr>
              <a:t>                </a:t>
            </a:r>
            <a:r>
              <a:rPr kumimoji="1" lang="en-US" altLang="ja-JP" sz="3600" b="1" dirty="0">
                <a:solidFill>
                  <a:srgbClr val="00FF99"/>
                </a:solidFill>
                <a:latin typeface="Meiryo UI" panose="020B0604030504040204" pitchFamily="50" charset="-128"/>
                <a:ea typeface="Meiryo UI" panose="020B0604030504040204" pitchFamily="50" charset="-128"/>
              </a:rPr>
              <a:t>1 </a:t>
            </a:r>
            <a:r>
              <a:rPr kumimoji="1" lang="en-US" altLang="ja-JP" sz="3600" b="1" dirty="0">
                <a:latin typeface="Meiryo UI" panose="020B0604030504040204" pitchFamily="50" charset="-128"/>
                <a:ea typeface="Meiryo UI" panose="020B0604030504040204" pitchFamily="50" charset="-128"/>
              </a:rPr>
              <a:t>              </a:t>
            </a:r>
            <a:r>
              <a:rPr kumimoji="1" lang="ja-JP" altLang="en-US" sz="3600" b="1" dirty="0">
                <a:solidFill>
                  <a:srgbClr val="00FF99"/>
                </a:solidFill>
                <a:latin typeface="Meiryo UI" panose="020B0604030504040204" pitchFamily="50" charset="-128"/>
                <a:ea typeface="Meiryo UI" panose="020B0604030504040204" pitchFamily="50" charset="-128"/>
              </a:rPr>
              <a:t>国と地域　   </a:t>
            </a:r>
          </a:p>
        </p:txBody>
      </p:sp>
      <p:sp>
        <p:nvSpPr>
          <p:cNvPr id="11" name="正方形/長方形 10"/>
          <p:cNvSpPr/>
          <p:nvPr/>
        </p:nvSpPr>
        <p:spPr>
          <a:xfrm>
            <a:off x="8120066" y="4206779"/>
            <a:ext cx="3630343" cy="23095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2">
                    <a:lumMod val="90000"/>
                  </a:schemeClr>
                </a:solidFill>
                <a:latin typeface="Meiryo UI" panose="020B0604030504040204" pitchFamily="50" charset="-128"/>
                <a:ea typeface="Meiryo UI" panose="020B0604030504040204" pitchFamily="50" charset="-128"/>
              </a:rPr>
              <a:t>     　</a:t>
            </a:r>
            <a:r>
              <a:rPr kumimoji="1" lang="en-US" altLang="ja-JP" sz="3600" b="1" dirty="0">
                <a:latin typeface="Meiryo UI" panose="020B0604030504040204" pitchFamily="50" charset="-128"/>
                <a:ea typeface="Meiryo UI" panose="020B0604030504040204" pitchFamily="50" charset="-128"/>
              </a:rPr>
              <a:t>2024</a:t>
            </a:r>
            <a:r>
              <a:rPr kumimoji="1" lang="ja-JP" altLang="en-US" sz="3600" b="1" dirty="0">
                <a:latin typeface="Meiryo UI" panose="020B0604030504040204" pitchFamily="50" charset="-128"/>
                <a:ea typeface="Meiryo UI" panose="020B0604030504040204" pitchFamily="50" charset="-128"/>
              </a:rPr>
              <a:t>年</a:t>
            </a:r>
            <a:r>
              <a:rPr kumimoji="1" lang="en-US" altLang="ja-JP" sz="3600" b="1" dirty="0">
                <a:latin typeface="Meiryo UI" panose="020B0604030504040204" pitchFamily="50" charset="-128"/>
                <a:ea typeface="Meiryo UI" panose="020B0604030504040204" pitchFamily="50" charset="-128"/>
              </a:rPr>
              <a:t>7</a:t>
            </a:r>
            <a:r>
              <a:rPr kumimoji="1" lang="ja-JP" altLang="en-US" sz="3600" b="1" dirty="0">
                <a:latin typeface="Meiryo UI" panose="020B0604030504040204" pitchFamily="50" charset="-128"/>
                <a:ea typeface="Meiryo UI" panose="020B0604030504040204" pitchFamily="50" charset="-128"/>
              </a:rPr>
              <a:t>月</a:t>
            </a:r>
            <a:endParaRPr kumimoji="1" lang="en-US" altLang="ja-JP" sz="3600" b="1" dirty="0">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　　　　  </a:t>
            </a:r>
            <a:r>
              <a:rPr kumimoji="1" lang="en-US" altLang="ja-JP" sz="3600" b="1" dirty="0">
                <a:solidFill>
                  <a:srgbClr val="FFFF00"/>
                </a:solidFill>
                <a:latin typeface="Meiryo UI" panose="020B0604030504040204" pitchFamily="50" charset="-128"/>
                <a:ea typeface="Meiryo UI" panose="020B0604030504040204" pitchFamily="50" charset="-128"/>
              </a:rPr>
              <a:t>36,526</a:t>
            </a:r>
          </a:p>
          <a:p>
            <a:r>
              <a:rPr kumimoji="1" lang="ja-JP" altLang="en-US" sz="3600" b="1" dirty="0">
                <a:latin typeface="Meiryo UI" panose="020B0604030504040204" pitchFamily="50" charset="-128"/>
                <a:ea typeface="Meiryo UI" panose="020B0604030504040204" pitchFamily="50" charset="-128"/>
              </a:rPr>
              <a:t>     </a:t>
            </a:r>
            <a:r>
              <a:rPr kumimoji="1" lang="en-US" altLang="ja-JP" sz="3600" b="1" dirty="0">
                <a:solidFill>
                  <a:srgbClr val="FF33CC"/>
                </a:solidFill>
                <a:latin typeface="Meiryo UI" panose="020B0604030504040204" pitchFamily="50" charset="-128"/>
                <a:ea typeface="Meiryo UI" panose="020B0604030504040204" pitchFamily="50" charset="-128"/>
              </a:rPr>
              <a:t>1,144,423</a:t>
            </a:r>
          </a:p>
          <a:p>
            <a:r>
              <a:rPr kumimoji="1" lang="ja-JP" altLang="en-US" sz="3600" b="1" dirty="0">
                <a:latin typeface="Meiryo UI" panose="020B0604030504040204" pitchFamily="50" charset="-128"/>
                <a:ea typeface="Meiryo UI" panose="020B0604030504040204" pitchFamily="50" charset="-128"/>
              </a:rPr>
              <a:t>        　</a:t>
            </a:r>
            <a:r>
              <a:rPr kumimoji="1" lang="en-US" altLang="ja-JP" sz="3600" b="1" dirty="0">
                <a:solidFill>
                  <a:srgbClr val="00FF99"/>
                </a:solidFill>
                <a:latin typeface="Meiryo UI" panose="020B0604030504040204" pitchFamily="50" charset="-128"/>
                <a:ea typeface="Meiryo UI" panose="020B0604030504040204" pitchFamily="50" charset="-128"/>
              </a:rPr>
              <a:t>200</a:t>
            </a:r>
            <a:r>
              <a:rPr kumimoji="1" lang="ja-JP" altLang="en-US" sz="3600" b="1" dirty="0">
                <a:solidFill>
                  <a:srgbClr val="00FF99"/>
                </a:solidFill>
                <a:latin typeface="Meiryo UI" panose="020B0604030504040204" pitchFamily="50" charset="-128"/>
                <a:ea typeface="Meiryo UI" panose="020B0604030504040204" pitchFamily="50" charset="-128"/>
              </a:rPr>
              <a:t>以上</a:t>
            </a:r>
          </a:p>
        </p:txBody>
      </p:sp>
      <p:pic>
        <p:nvPicPr>
          <p:cNvPr id="12" name="Picture 2" descr="新ロータリーのロゴと「誇りのシンボル」"/>
          <p:cNvPicPr>
            <a:picLocks noChangeAspect="1" noChangeArrowheads="1"/>
          </p:cNvPicPr>
          <p:nvPr/>
        </p:nvPicPr>
        <p:blipFill>
          <a:blip r:embed="rId4"/>
          <a:srcRect/>
          <a:stretch>
            <a:fillRect/>
          </a:stretch>
        </p:blipFill>
        <p:spPr bwMode="auto">
          <a:xfrm>
            <a:off x="4129172" y="402252"/>
            <a:ext cx="3506625" cy="350662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rotWithShape="1">
          <a:blip r:embed="rId5" cstate="email"/>
          <a:srcRect l="6901" r="8569" b="-1"/>
          <a:stretch>
            <a:fillRect/>
          </a:stretch>
        </p:blipFill>
        <p:spPr>
          <a:xfrm>
            <a:off x="7798754" y="583200"/>
            <a:ext cx="4146055" cy="3273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Grp="1" noRot="1" noChangeAspect="1" noMove="1" noResize="1" noEditPoints="1" noAdjustHandles="1" noChangeArrowheads="1" noChangeShapeType="1" noCrop="1"/>
          </p:cNvPicPr>
          <p:nvPr/>
        </p:nvPicPr>
        <p:blipFill>
          <a:blip r:embed="rId3" cstate="email"/>
          <a:stretch>
            <a:fillRect/>
          </a:stretch>
        </p:blipFill>
        <p:spPr>
          <a:xfrm>
            <a:off x="0" y="0"/>
            <a:ext cx="12192000" cy="1441450"/>
          </a:xfrm>
          <a:prstGeom prst="rect">
            <a:avLst/>
          </a:prstGeom>
        </p:spPr>
      </p:pic>
      <p:pic>
        <p:nvPicPr>
          <p:cNvPr id="11" name="Picture 10"/>
          <p:cNvPicPr>
            <a:picLocks noGrp="1" noRot="1" noChangeAspect="1" noMove="1" noResize="1" noEditPoints="1" noAdjustHandles="1" noChangeArrowheads="1" noChangeShapeType="1" noCrop="1"/>
          </p:cNvPicPr>
          <p:nvPr/>
        </p:nvPicPr>
        <p:blipFill>
          <a:blip r:embed="rId4" cstate="email"/>
          <a:stretch>
            <a:fillRect/>
          </a:stretch>
        </p:blipFill>
        <p:spPr>
          <a:xfrm>
            <a:off x="0" y="4375150"/>
            <a:ext cx="12192000" cy="2482850"/>
          </a:xfrm>
          <a:prstGeom prst="rect">
            <a:avLst/>
          </a:prstGeom>
        </p:spPr>
      </p:pic>
      <p:sp useBgFill="1">
        <p:nvSpPr>
          <p:cNvPr id="13" name="Rectangle 12"/>
          <p:cNvSpPr>
            <a:spLocks noGrp="1" noRot="1" noChangeAspect="1" noMove="1" noResize="1" noEditPoints="1" noAdjustHandles="1" noChangeArrowheads="1" noChangeShapeType="1" noTextEdit="1"/>
          </p:cNvSpPr>
          <p:nvPr/>
        </p:nvSpPr>
        <p:spPr>
          <a:xfrm>
            <a:off x="163195" y="0"/>
            <a:ext cx="12334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cxnSpLocks noGrp="1" noRot="1" noChangeAspect="1" noMove="1" noResize="1" noEditPoints="1" noAdjustHandles="1" noChangeArrowheads="1" noChangeShapeType="1"/>
          </p:cNvCxnSpPr>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Grp="1" noRot="1" noChangeAspect="1" noMove="1" noResize="1" noEditPoints="1" noAdjustHandles="1" noChangeArrowheads="1" noChangeShapeType="1" noCrop="1"/>
          </p:cNvPicPr>
          <p:nvPr/>
        </p:nvPicPr>
        <p:blipFill rotWithShape="1">
          <a:blip r:embed="rId4" cstate="email"/>
          <a:srcRect t="-531" r="43746" b="531"/>
          <a:stretch>
            <a:fillRect/>
          </a:stretch>
        </p:blipFill>
        <p:spPr>
          <a:xfrm rot="5400000" flipH="1" flipV="1">
            <a:off x="7200270" y="2187578"/>
            <a:ext cx="6857999" cy="2482850"/>
          </a:xfrm>
          <a:prstGeom prst="rect">
            <a:avLst/>
          </a:prstGeom>
        </p:spPr>
      </p:pic>
      <p:sp>
        <p:nvSpPr>
          <p:cNvPr id="5" name="正方形/長方形 4"/>
          <p:cNvSpPr/>
          <p:nvPr/>
        </p:nvSpPr>
        <p:spPr>
          <a:xfrm>
            <a:off x="7374962" y="1708283"/>
            <a:ext cx="69292" cy="32328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45110" y="3292475"/>
            <a:ext cx="11625580" cy="949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400" b="1" dirty="0">
                <a:solidFill>
                  <a:srgbClr val="7030A0"/>
                </a:solidFill>
                <a:latin typeface="Meiryo UI" panose="020B0604030504040204" pitchFamily="50" charset="-128"/>
                <a:ea typeface="Meiryo UI" panose="020B0604030504040204" pitchFamily="50" charset="-128"/>
              </a:rPr>
              <a:t>❷　</a:t>
            </a:r>
            <a:r>
              <a:rPr kumimoji="1" lang="en-US" altLang="ja-JP" sz="4400" b="1" dirty="0">
                <a:solidFill>
                  <a:srgbClr val="7030A0"/>
                </a:solidFill>
                <a:latin typeface="Meiryo UI" panose="020B0604030504040204" pitchFamily="50" charset="-128"/>
                <a:ea typeface="Meiryo UI" panose="020B0604030504040204" pitchFamily="50" charset="-128"/>
              </a:rPr>
              <a:t>2025-26</a:t>
            </a:r>
            <a:r>
              <a:rPr kumimoji="1" lang="ja-JP" altLang="en-US" sz="4400" b="1" dirty="0">
                <a:solidFill>
                  <a:srgbClr val="7030A0"/>
                </a:solidFill>
                <a:latin typeface="Meiryo UI" panose="020B0604030504040204" pitchFamily="50" charset="-128"/>
                <a:ea typeface="Meiryo UI" panose="020B0604030504040204" pitchFamily="50" charset="-128"/>
              </a:rPr>
              <a:t>～　新しい会長イニシアチブを廃止</a:t>
            </a:r>
          </a:p>
        </p:txBody>
      </p:sp>
      <p:sp>
        <p:nvSpPr>
          <p:cNvPr id="8" name="正方形/長方形 7"/>
          <p:cNvSpPr/>
          <p:nvPr/>
        </p:nvSpPr>
        <p:spPr>
          <a:xfrm>
            <a:off x="163149" y="1719330"/>
            <a:ext cx="11317200" cy="949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400" b="1" dirty="0">
                <a:solidFill>
                  <a:srgbClr val="C00000"/>
                </a:solidFill>
                <a:latin typeface="Meiryo UI" panose="020B0604030504040204" pitchFamily="50" charset="-128"/>
                <a:ea typeface="Meiryo UI" panose="020B0604030504040204" pitchFamily="50" charset="-128"/>
              </a:rPr>
              <a:t>❶　</a:t>
            </a:r>
            <a:r>
              <a:rPr kumimoji="1" lang="en-US" altLang="ja-JP" sz="4400" b="1" dirty="0">
                <a:solidFill>
                  <a:srgbClr val="C00000"/>
                </a:solidFill>
                <a:latin typeface="Meiryo UI" panose="020B0604030504040204" pitchFamily="50" charset="-128"/>
                <a:ea typeface="Meiryo UI" panose="020B0604030504040204" pitchFamily="50" charset="-128"/>
              </a:rPr>
              <a:t>2025-26</a:t>
            </a:r>
            <a:r>
              <a:rPr kumimoji="1" lang="ja-JP" altLang="en-US" sz="4400" b="1" dirty="0">
                <a:solidFill>
                  <a:srgbClr val="C00000"/>
                </a:solidFill>
                <a:latin typeface="Meiryo UI" panose="020B0604030504040204" pitchFamily="50" charset="-128"/>
                <a:ea typeface="Meiryo UI" panose="020B0604030504040204" pitchFamily="50" charset="-128"/>
              </a:rPr>
              <a:t>～　会長年次テーマとロゴを廃止</a:t>
            </a:r>
          </a:p>
        </p:txBody>
      </p:sp>
      <p:sp>
        <p:nvSpPr>
          <p:cNvPr id="10" name="正方形/長方形 9"/>
          <p:cNvSpPr/>
          <p:nvPr/>
        </p:nvSpPr>
        <p:spPr>
          <a:xfrm>
            <a:off x="163149" y="4960749"/>
            <a:ext cx="10183251" cy="949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400" b="1" dirty="0">
                <a:solidFill>
                  <a:srgbClr val="002060"/>
                </a:solidFill>
                <a:latin typeface="Meiryo UI" panose="020B0604030504040204" pitchFamily="50" charset="-128"/>
                <a:ea typeface="Meiryo UI" panose="020B0604030504040204" pitchFamily="50" charset="-128"/>
              </a:rPr>
              <a:t>❸　複数年の行動計画を軸としたメッセージ</a:t>
            </a:r>
          </a:p>
        </p:txBody>
      </p:sp>
      <p:sp>
        <p:nvSpPr>
          <p:cNvPr id="12" name="Title 1"/>
          <p:cNvSpPr txBox="1"/>
          <p:nvPr/>
        </p:nvSpPr>
        <p:spPr bwMode="auto">
          <a:xfrm>
            <a:off x="-60046" y="429810"/>
            <a:ext cx="8458200" cy="82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charset="0"/>
                <a:ea typeface="ＭＳ Ｐゴシック" panose="020B0600070205080204" charset="-128"/>
              </a:defRPr>
            </a:lvl1pPr>
            <a:lvl2pPr marL="742950" indent="-285750" eaLnBrk="0" hangingPunct="0">
              <a:defRPr>
                <a:solidFill>
                  <a:schemeClr val="tx1"/>
                </a:solidFill>
                <a:latin typeface="Calibri" panose="020F0502020204030204" charset="0"/>
                <a:ea typeface="ＭＳ Ｐゴシック" panose="020B0600070205080204" charset="-128"/>
              </a:defRPr>
            </a:lvl2pPr>
            <a:lvl3pPr marL="1143000" indent="-228600" eaLnBrk="0" hangingPunct="0">
              <a:defRPr>
                <a:solidFill>
                  <a:schemeClr val="tx1"/>
                </a:solidFill>
                <a:latin typeface="Calibri" panose="020F0502020204030204" charset="0"/>
                <a:ea typeface="ＭＳ Ｐゴシック" panose="020B0600070205080204" charset="-128"/>
              </a:defRPr>
            </a:lvl3pPr>
            <a:lvl4pPr marL="1600200" indent="-228600" eaLnBrk="0" hangingPunct="0">
              <a:defRPr>
                <a:solidFill>
                  <a:schemeClr val="tx1"/>
                </a:solidFill>
                <a:latin typeface="Calibri" panose="020F0502020204030204" charset="0"/>
                <a:ea typeface="ＭＳ Ｐゴシック" panose="020B0600070205080204" charset="-128"/>
              </a:defRPr>
            </a:lvl4pPr>
            <a:lvl5pPr marL="2057400" indent="-228600" eaLnBrk="0" hangingPunct="0">
              <a:defRPr>
                <a:solidFill>
                  <a:schemeClr val="tx1"/>
                </a:solidFill>
                <a:latin typeface="Calibri" panose="020F0502020204030204" charset="0"/>
                <a:ea typeface="ＭＳ Ｐゴシック"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ＭＳ Ｐゴシック"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ＭＳ Ｐゴシック"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ＭＳ Ｐゴシック"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ＭＳ Ｐゴシック" panose="020B0600070205080204" charset="-128"/>
              </a:defRPr>
            </a:lvl9pPr>
          </a:lstStyle>
          <a:p>
            <a:pPr algn="ctr" eaLnBrk="1" hangingPunct="1">
              <a:lnSpc>
                <a:spcPct val="80000"/>
              </a:lnSpc>
            </a:pPr>
            <a:r>
              <a:rPr lang="en-US" altLang="ja-JP" sz="4800" b="1" dirty="0">
                <a:solidFill>
                  <a:srgbClr val="0070C0"/>
                </a:solidFill>
                <a:latin typeface="Meiryo UI" panose="020B0604030504040204" pitchFamily="50" charset="-128"/>
                <a:ea typeface="Meiryo UI" panose="020B0604030504040204" pitchFamily="50" charset="-128"/>
              </a:rPr>
              <a:t>2023</a:t>
            </a:r>
            <a:r>
              <a:rPr lang="ja-JP" altLang="en-US" sz="4800" b="1" dirty="0">
                <a:solidFill>
                  <a:srgbClr val="0070C0"/>
                </a:solidFill>
                <a:latin typeface="Meiryo UI" panose="020B0604030504040204" pitchFamily="50" charset="-128"/>
                <a:ea typeface="Meiryo UI" panose="020B0604030504040204" pitchFamily="50" charset="-128"/>
              </a:rPr>
              <a:t>年</a:t>
            </a:r>
            <a:r>
              <a:rPr lang="en-US" altLang="ja-JP" sz="4800" b="1" dirty="0">
                <a:solidFill>
                  <a:srgbClr val="0070C0"/>
                </a:solidFill>
                <a:latin typeface="Meiryo UI" panose="020B0604030504040204" pitchFamily="50" charset="-128"/>
                <a:ea typeface="Meiryo UI" panose="020B0604030504040204" pitchFamily="50" charset="-128"/>
              </a:rPr>
              <a:t>10</a:t>
            </a:r>
            <a:r>
              <a:rPr lang="ja-JP" altLang="en-US" sz="4800" b="1" dirty="0">
                <a:solidFill>
                  <a:srgbClr val="0070C0"/>
                </a:solidFill>
                <a:latin typeface="Meiryo UI" panose="020B0604030504040204" pitchFamily="50" charset="-128"/>
                <a:ea typeface="Meiryo UI" panose="020B0604030504040204" pitchFamily="50" charset="-128"/>
              </a:rPr>
              <a:t>月ＲＩ理事会決定</a:t>
            </a:r>
            <a:endParaRPr lang="en-US" altLang="ja-JP" sz="4800" b="1" dirty="0">
              <a:solidFill>
                <a:srgbClr val="0070C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63149" y="1136622"/>
            <a:ext cx="8116348" cy="1076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1467" y="177800"/>
            <a:ext cx="8418868" cy="1955800"/>
          </a:xfrm>
        </p:spPr>
        <p:txBody>
          <a:bodyPr>
            <a:normAutofit fontScale="90000"/>
          </a:bodyPr>
          <a:lstStyle/>
          <a:p>
            <a:pPr algn="ctr"/>
            <a:r>
              <a:rPr kumimoji="1" lang="ja-JP" altLang="en-US" dirty="0">
                <a:solidFill>
                  <a:schemeClr val="tx1"/>
                </a:solidFill>
              </a:rPr>
              <a:t>国際ロータリー</a:t>
            </a:r>
            <a:r>
              <a:rPr kumimoji="1" lang="en-US" altLang="ja-JP" dirty="0">
                <a:solidFill>
                  <a:schemeClr val="tx1"/>
                </a:solidFill>
              </a:rPr>
              <a:t>2025-26</a:t>
            </a:r>
            <a:r>
              <a:rPr kumimoji="1" lang="ja-JP" altLang="en-US" dirty="0">
                <a:solidFill>
                  <a:schemeClr val="tx1"/>
                </a:solidFill>
              </a:rPr>
              <a:t>年度　</a:t>
            </a:r>
            <a:br>
              <a:rPr lang="en-US" altLang="ja-JP" sz="3200" dirty="0"/>
            </a:br>
            <a:br>
              <a:rPr lang="en-US" altLang="ja-JP" sz="3200" dirty="0"/>
            </a:br>
            <a:r>
              <a:rPr lang="ja-JP" altLang="en-US" sz="3100" b="1" dirty="0">
                <a:solidFill>
                  <a:schemeClr val="tx1"/>
                </a:solidFill>
              </a:rPr>
              <a:t>マリオ・セザール・マルティネス・デ・カマルゴ</a:t>
            </a:r>
            <a:br>
              <a:rPr lang="en-US" altLang="ja-JP" sz="2800" dirty="0"/>
            </a:br>
            <a:r>
              <a:rPr lang="en-US" altLang="ja-JP" sz="4400" dirty="0">
                <a:solidFill>
                  <a:srgbClr val="FF0000"/>
                </a:solidFill>
              </a:rPr>
              <a:t>RI</a:t>
            </a:r>
            <a:r>
              <a:rPr lang="ja-JP" altLang="en-US" sz="4400" dirty="0">
                <a:solidFill>
                  <a:srgbClr val="FF0000"/>
                </a:solidFill>
              </a:rPr>
              <a:t>会長メッセージ</a:t>
            </a:r>
            <a:br>
              <a:rPr lang="en-US" altLang="ja-JP" dirty="0">
                <a:solidFill>
                  <a:srgbClr val="FF0000"/>
                </a:solidFill>
              </a:rPr>
            </a:br>
            <a:endParaRPr kumimoji="1" lang="ja-JP" altLang="en-US" dirty="0">
              <a:solidFill>
                <a:srgbClr val="FF0000"/>
              </a:solidFill>
            </a:endParaRPr>
          </a:p>
        </p:txBody>
      </p:sp>
      <p:sp>
        <p:nvSpPr>
          <p:cNvPr id="3" name="コンテンツ プレースホルダー 2"/>
          <p:cNvSpPr>
            <a:spLocks noGrp="1"/>
          </p:cNvSpPr>
          <p:nvPr>
            <p:ph idx="1"/>
          </p:nvPr>
        </p:nvSpPr>
        <p:spPr>
          <a:xfrm>
            <a:off x="677334" y="2472267"/>
            <a:ext cx="8596668" cy="3953933"/>
          </a:xfrm>
        </p:spPr>
        <p:txBody>
          <a:bodyPr/>
          <a:lstStyle/>
          <a:p>
            <a:pPr marL="0" indent="0" algn="ctr">
              <a:buNone/>
            </a:pPr>
            <a:r>
              <a:rPr lang="en-US" altLang="ja-JP" sz="6000" dirty="0">
                <a:solidFill>
                  <a:srgbClr val="FF0000"/>
                </a:solidFill>
              </a:rPr>
              <a:t>UNITE</a:t>
            </a:r>
            <a:r>
              <a:rPr lang="ja-JP" altLang="en-US" sz="6000" dirty="0">
                <a:solidFill>
                  <a:srgbClr val="FF0000"/>
                </a:solidFill>
              </a:rPr>
              <a:t> </a:t>
            </a:r>
            <a:r>
              <a:rPr lang="en-US" altLang="ja-JP" sz="6000" dirty="0">
                <a:solidFill>
                  <a:srgbClr val="FF0000"/>
                </a:solidFill>
              </a:rPr>
              <a:t>FOR GOOD</a:t>
            </a:r>
          </a:p>
          <a:p>
            <a:pPr marL="0" indent="0" algn="ctr">
              <a:buNone/>
            </a:pPr>
            <a:r>
              <a:rPr lang="en-US" altLang="ja-JP" sz="6000" dirty="0">
                <a:solidFill>
                  <a:srgbClr val="00B050"/>
                </a:solidFill>
              </a:rPr>
              <a:t>『</a:t>
            </a:r>
            <a:r>
              <a:rPr lang="ja-JP" altLang="en-US" sz="6000" dirty="0">
                <a:solidFill>
                  <a:srgbClr val="00B050"/>
                </a:solidFill>
              </a:rPr>
              <a:t>よいことのための手を取りあおう</a:t>
            </a:r>
            <a:r>
              <a:rPr lang="en-US" altLang="ja-JP" sz="6000" dirty="0">
                <a:solidFill>
                  <a:srgbClr val="00B050"/>
                </a:solidFill>
              </a:rPr>
              <a:t>』</a:t>
            </a:r>
          </a:p>
          <a:p>
            <a:endParaRPr kumimoji="1" lang="en-US" altLang="ja-JP" dirty="0"/>
          </a:p>
          <a:p>
            <a:endParaRPr kumimoji="1" lang="ja-JP" altLang="en-US" dirty="0"/>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ーツ着ている男性&#10;&#10;中程度の精度で自動的に生成された説明"/>
          <p:cNvPicPr>
            <a:picLocks noChangeAspect="1"/>
          </p:cNvPicPr>
          <p:nvPr/>
        </p:nvPicPr>
        <p:blipFill>
          <a:blip r:embed="rId3"/>
          <a:stretch>
            <a:fillRect/>
          </a:stretch>
        </p:blipFill>
        <p:spPr>
          <a:xfrm>
            <a:off x="1175605" y="358065"/>
            <a:ext cx="3356520" cy="4370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四角形: 角を丸くする 1"/>
          <p:cNvSpPr/>
          <p:nvPr/>
        </p:nvSpPr>
        <p:spPr>
          <a:xfrm>
            <a:off x="362400" y="4471201"/>
            <a:ext cx="4569707" cy="2190802"/>
          </a:xfrm>
          <a:prstGeom prst="roundRect">
            <a:avLst/>
          </a:prstGeom>
          <a:no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rgbClr val="0070C0"/>
                </a:solidFill>
                <a:latin typeface="Meiryo UI" panose="020B0604030504040204" pitchFamily="50" charset="-128"/>
                <a:ea typeface="Meiryo UI" panose="020B0604030504040204" pitchFamily="50" charset="-128"/>
              </a:rPr>
              <a:t>マリオ・デ・</a:t>
            </a:r>
            <a:r>
              <a:rPr kumimoji="1" lang="ja-JP" altLang="en-US" sz="4000" b="1" dirty="0">
                <a:solidFill>
                  <a:srgbClr val="0070C0"/>
                </a:solidFill>
                <a:latin typeface="Meiryo UI" panose="020B0604030504040204" pitchFamily="50" charset="-128"/>
                <a:ea typeface="Meiryo UI" panose="020B0604030504040204" pitchFamily="50" charset="-128"/>
              </a:rPr>
              <a:t>カマルゴ</a:t>
            </a:r>
            <a:r>
              <a:rPr kumimoji="1" lang="ja-JP" altLang="en-US" sz="6000" b="1" dirty="0">
                <a:solidFill>
                  <a:srgbClr val="0070C0"/>
                </a:solidFill>
                <a:latin typeface="Meiryo UI" panose="020B0604030504040204" pitchFamily="50" charset="-128"/>
                <a:ea typeface="Meiryo UI" panose="020B0604030504040204" pitchFamily="50" charset="-128"/>
              </a:rPr>
              <a:t>　</a:t>
            </a:r>
            <a:r>
              <a:rPr kumimoji="1" lang="ja-JP" altLang="en-US" sz="4400" b="1" dirty="0">
                <a:solidFill>
                  <a:srgbClr val="0070C0"/>
                </a:solidFill>
                <a:latin typeface="Meiryo UI" panose="020B0604030504040204" pitchFamily="50" charset="-128"/>
                <a:ea typeface="Meiryo UI" panose="020B0604030504040204" pitchFamily="50" charset="-128"/>
              </a:rPr>
              <a:t>　</a:t>
            </a:r>
            <a:r>
              <a:rPr kumimoji="1" lang="en-US" altLang="ja-JP" sz="4000" b="1" dirty="0">
                <a:solidFill>
                  <a:srgbClr val="0070C0"/>
                </a:solidFill>
                <a:latin typeface="Meiryo UI" panose="020B0604030504040204" pitchFamily="50" charset="-128"/>
                <a:ea typeface="Meiryo UI" panose="020B0604030504040204" pitchFamily="50" charset="-128"/>
              </a:rPr>
              <a:t>2025-26RI</a:t>
            </a:r>
            <a:r>
              <a:rPr kumimoji="1" lang="ja-JP" altLang="en-US" sz="4000" b="1" dirty="0">
                <a:solidFill>
                  <a:srgbClr val="0070C0"/>
                </a:solidFill>
                <a:latin typeface="Meiryo UI" panose="020B0604030504040204" pitchFamily="50" charset="-128"/>
                <a:ea typeface="Meiryo UI" panose="020B0604030504040204" pitchFamily="50" charset="-128"/>
              </a:rPr>
              <a:t>会長</a:t>
            </a:r>
          </a:p>
          <a:p>
            <a:pPr algn="ctr"/>
            <a:r>
              <a:rPr kumimoji="1" lang="en-US" altLang="ja-JP" sz="2800" b="1" dirty="0">
                <a:solidFill>
                  <a:srgbClr val="0070C0"/>
                </a:solidFill>
                <a:latin typeface="Meiryo UI" panose="020B0604030504040204" pitchFamily="50" charset="-128"/>
                <a:ea typeface="Meiryo UI" panose="020B0604030504040204" pitchFamily="50" charset="-128"/>
              </a:rPr>
              <a:t>(</a:t>
            </a:r>
            <a:r>
              <a:rPr kumimoji="1" lang="ja-JP" altLang="en-US" sz="2800" b="1" dirty="0">
                <a:solidFill>
                  <a:srgbClr val="0070C0"/>
                </a:solidFill>
                <a:latin typeface="Meiryo UI" panose="020B0604030504040204" pitchFamily="50" charset="-128"/>
                <a:ea typeface="Meiryo UI" panose="020B0604030504040204" pitchFamily="50" charset="-128"/>
              </a:rPr>
              <a:t>ブラジル</a:t>
            </a:r>
            <a:r>
              <a:rPr kumimoji="1" lang="en-US" altLang="ja-JP" sz="2800" b="1" dirty="0">
                <a:solidFill>
                  <a:srgbClr val="0070C0"/>
                </a:solidFill>
                <a:latin typeface="Meiryo UI" panose="020B0604030504040204" pitchFamily="50" charset="-128"/>
                <a:ea typeface="Meiryo UI" panose="020B0604030504040204" pitchFamily="50" charset="-128"/>
              </a:rPr>
              <a:t>)</a:t>
            </a:r>
            <a:endParaRPr kumimoji="1" lang="ja-JP" altLang="en-US" sz="28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p:cNvSpPr/>
          <p:nvPr/>
        </p:nvSpPr>
        <p:spPr>
          <a:xfrm>
            <a:off x="3444332" y="544889"/>
            <a:ext cx="9424103" cy="1992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b="1" dirty="0">
              <a:solidFill>
                <a:srgbClr val="00B050"/>
              </a:solidFill>
              <a:latin typeface="Meiryo UI" panose="020B0604030504040204" pitchFamily="50" charset="-128"/>
              <a:ea typeface="Meiryo UI" panose="020B0604030504040204" pitchFamily="50" charset="-128"/>
            </a:endParaRPr>
          </a:p>
          <a:p>
            <a:pPr algn="ctr"/>
            <a:r>
              <a:rPr kumimoji="1" lang="ja-JP" altLang="en-US" sz="4800" b="1" dirty="0">
                <a:solidFill>
                  <a:srgbClr val="002060"/>
                </a:solidFill>
                <a:latin typeface="Meiryo UI" panose="020B0604030504040204" pitchFamily="50" charset="-128"/>
                <a:ea typeface="Meiryo UI" panose="020B0604030504040204" pitchFamily="50" charset="-128"/>
              </a:rPr>
              <a:t>テーマ・ロゴ・イニシアチブなし</a:t>
            </a:r>
          </a:p>
          <a:p>
            <a:pPr algn="ctr"/>
            <a:endParaRPr kumimoji="1" lang="ja-JP" altLang="en-US" sz="4800" b="1" dirty="0">
              <a:latin typeface="Meiryo UI" panose="020B0604030504040204" pitchFamily="50" charset="-128"/>
              <a:ea typeface="Meiryo UI" panose="020B0604030504040204" pitchFamily="50" charset="-128"/>
            </a:endParaRPr>
          </a:p>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869584" y="1546878"/>
            <a:ext cx="6573600" cy="51503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a:p>
            <a:pPr algn="ctr"/>
            <a:r>
              <a:rPr kumimoji="1" lang="ja-JP" altLang="en-US" sz="4800" b="1" u="sng" dirty="0">
                <a:solidFill>
                  <a:srgbClr val="FF0000"/>
                </a:solidFill>
                <a:latin typeface="Meiryo UI" panose="020B0604030504040204" pitchFamily="50" charset="-128"/>
                <a:ea typeface="Meiryo UI" panose="020B0604030504040204" pitchFamily="50" charset="-128"/>
              </a:rPr>
              <a:t>メッセージ</a:t>
            </a:r>
          </a:p>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a:p>
            <a:pPr algn="ctr"/>
            <a:r>
              <a:rPr kumimoji="1" lang="en-US" altLang="ja-JP" sz="4800" b="1" dirty="0">
                <a:solidFill>
                  <a:schemeClr val="tx1"/>
                </a:solidFill>
                <a:highlight>
                  <a:srgbClr val="FFFF00"/>
                </a:highlight>
                <a:latin typeface="Meiryo UI" panose="020B0604030504040204" pitchFamily="50" charset="-128"/>
                <a:ea typeface="Meiryo UI" panose="020B0604030504040204" pitchFamily="50" charset="-128"/>
              </a:rPr>
              <a:t>Unite For Good</a:t>
            </a:r>
          </a:p>
          <a:p>
            <a:pPr algn="ctr"/>
            <a:endParaRPr kumimoji="1" lang="en-US" altLang="ja-JP" sz="4800" b="1" dirty="0">
              <a:solidFill>
                <a:srgbClr val="FF0000"/>
              </a:solidFill>
              <a:latin typeface="Meiryo UI" panose="020B0604030504040204" pitchFamily="50" charset="-128"/>
              <a:ea typeface="Meiryo UI" panose="020B0604030504040204" pitchFamily="50" charset="-128"/>
            </a:endParaRPr>
          </a:p>
          <a:p>
            <a:pPr algn="ctr"/>
            <a:r>
              <a:rPr kumimoji="1" lang="ja-JP" altLang="en-US" sz="4800" b="1" dirty="0">
                <a:solidFill>
                  <a:srgbClr val="00B0F0"/>
                </a:solidFill>
                <a:latin typeface="Meiryo UI" panose="020B0604030504040204" pitchFamily="50" charset="-128"/>
                <a:ea typeface="Meiryo UI" panose="020B0604030504040204" pitchFamily="50" charset="-128"/>
              </a:rPr>
              <a:t>よいことのために</a:t>
            </a:r>
          </a:p>
          <a:p>
            <a:pPr algn="ctr"/>
            <a:r>
              <a:rPr kumimoji="1" lang="ja-JP" altLang="en-US" sz="4800" b="1" dirty="0">
                <a:solidFill>
                  <a:srgbClr val="00B0F0"/>
                </a:solidFill>
                <a:latin typeface="Meiryo UI" panose="020B0604030504040204" pitchFamily="50" charset="-128"/>
                <a:ea typeface="Meiryo UI" panose="020B0604030504040204" pitchFamily="50" charset="-128"/>
              </a:rPr>
              <a:t>手を取りあおう</a:t>
            </a:r>
          </a:p>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a:p>
            <a:pPr algn="ctr"/>
            <a:endParaRPr kumimoji="1" lang="ja-JP" altLang="en-US" sz="4800" b="1" u="sng" dirty="0">
              <a:solidFill>
                <a:srgbClr val="FF0000"/>
              </a:solidFill>
              <a:latin typeface="Meiryo UI" panose="020B0604030504040204" pitchFamily="50" charset="-128"/>
              <a:ea typeface="Meiryo UI" panose="020B0604030504040204" pitchFamily="50"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4467" y="2455334"/>
            <a:ext cx="7766936" cy="1888066"/>
          </a:xfrm>
        </p:spPr>
        <p:txBody>
          <a:bodyPr>
            <a:normAutofit/>
          </a:bodyPr>
          <a:lstStyle/>
          <a:p>
            <a:r>
              <a:rPr kumimoji="1" lang="ja-JP" altLang="en-US" b="1" i="1" dirty="0"/>
              <a:t>国際協議会参加報告</a:t>
            </a:r>
            <a:br>
              <a:rPr kumimoji="1" lang="en-US" altLang="ja-JP" sz="7300" dirty="0"/>
            </a:br>
            <a:r>
              <a:rPr kumimoji="1" lang="ja-JP" altLang="en-US" sz="2400" dirty="0">
                <a:solidFill>
                  <a:schemeClr val="tx1"/>
                </a:solidFill>
              </a:rPr>
              <a:t>日時　</a:t>
            </a:r>
            <a:r>
              <a:rPr kumimoji="1" lang="en-US" altLang="ja-JP" sz="2400" dirty="0">
                <a:solidFill>
                  <a:schemeClr val="tx1"/>
                </a:solidFill>
              </a:rPr>
              <a:t>2025</a:t>
            </a:r>
            <a:r>
              <a:rPr kumimoji="1" lang="ja-JP" altLang="en-US" sz="2400" dirty="0">
                <a:solidFill>
                  <a:schemeClr val="tx1"/>
                </a:solidFill>
              </a:rPr>
              <a:t>年</a:t>
            </a:r>
            <a:r>
              <a:rPr kumimoji="1" lang="en-US" altLang="ja-JP" sz="2400" dirty="0">
                <a:solidFill>
                  <a:schemeClr val="tx1"/>
                </a:solidFill>
              </a:rPr>
              <a:t>2</a:t>
            </a:r>
            <a:r>
              <a:rPr kumimoji="1" lang="ja-JP" altLang="en-US" sz="2400" dirty="0">
                <a:solidFill>
                  <a:schemeClr val="tx1"/>
                </a:solidFill>
              </a:rPr>
              <a:t>月</a:t>
            </a:r>
            <a:r>
              <a:rPr kumimoji="1" lang="en-US" altLang="ja-JP" sz="2400" dirty="0">
                <a:solidFill>
                  <a:schemeClr val="tx1"/>
                </a:solidFill>
              </a:rPr>
              <a:t>8</a:t>
            </a:r>
            <a:r>
              <a:rPr kumimoji="1" lang="ja-JP" altLang="en-US" sz="2400" dirty="0">
                <a:solidFill>
                  <a:schemeClr val="tx1"/>
                </a:solidFill>
              </a:rPr>
              <a:t>日～</a:t>
            </a:r>
            <a:r>
              <a:rPr kumimoji="1" lang="en-US" altLang="ja-JP" sz="2400" dirty="0">
                <a:solidFill>
                  <a:schemeClr val="tx1"/>
                </a:solidFill>
              </a:rPr>
              <a:t>15</a:t>
            </a:r>
            <a:r>
              <a:rPr kumimoji="1" lang="ja-JP" altLang="en-US" sz="2400" dirty="0">
                <a:solidFill>
                  <a:schemeClr val="tx1"/>
                </a:solidFill>
              </a:rPr>
              <a:t>日</a:t>
            </a:r>
            <a:br>
              <a:rPr lang="en-US" altLang="ja-JP" sz="2400" dirty="0">
                <a:solidFill>
                  <a:schemeClr val="tx1"/>
                </a:solidFill>
              </a:rPr>
            </a:br>
            <a:r>
              <a:rPr lang="ja-JP" altLang="en-US" sz="2400" dirty="0"/>
              <a:t>　 </a:t>
            </a:r>
            <a:r>
              <a:rPr kumimoji="1" lang="ja-JP" altLang="en-US" sz="2400" dirty="0">
                <a:solidFill>
                  <a:srgbClr val="FF0000"/>
                </a:solidFill>
              </a:rPr>
              <a:t>場所　　　ｱﾒﾘｶ合衆国　ﾌﾛﾘﾀﾞ州　ｵｰﾗﾝﾄﾞ</a:t>
            </a:r>
          </a:p>
        </p:txBody>
      </p:sp>
      <p:sp>
        <p:nvSpPr>
          <p:cNvPr id="3" name="字幕 2"/>
          <p:cNvSpPr>
            <a:spLocks noGrp="1"/>
          </p:cNvSpPr>
          <p:nvPr>
            <p:ph type="subTitle" idx="1"/>
          </p:nvPr>
        </p:nvSpPr>
        <p:spPr>
          <a:xfrm>
            <a:off x="1507067" y="4402666"/>
            <a:ext cx="7766936" cy="745066"/>
          </a:xfrm>
        </p:spPr>
        <p:txBody>
          <a:bodyPr/>
          <a:lstStyle/>
          <a:p>
            <a:r>
              <a:rPr kumimoji="1" lang="en-US" altLang="ja-JP" b="1" dirty="0"/>
              <a:t>2025-26</a:t>
            </a:r>
            <a:r>
              <a:rPr kumimoji="1" lang="ja-JP" altLang="en-US" b="1" dirty="0"/>
              <a:t>年度　ガバナー　米谷　恵司</a:t>
            </a:r>
          </a:p>
        </p:txBody>
      </p:sp>
      <p:pic>
        <p:nvPicPr>
          <p:cNvPr id="4"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081" y="3429000"/>
            <a:ext cx="1914525" cy="2871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人, 女性, テーブル, 持つ が含まれている画像&#10;&#10;自動的に生成された説明"/>
          <p:cNvPicPr>
            <a:picLocks noChangeAspect="1"/>
          </p:cNvPicPr>
          <p:nvPr/>
        </p:nvPicPr>
        <p:blipFill>
          <a:blip r:embed="rId3" cstate="email"/>
          <a:stretch>
            <a:fillRect/>
          </a:stretch>
        </p:blipFill>
        <p:spPr>
          <a:xfrm>
            <a:off x="2641865" y="910931"/>
            <a:ext cx="3708329" cy="3377670"/>
          </a:xfrm>
          <a:prstGeom prst="rect">
            <a:avLst/>
          </a:prstGeom>
        </p:spPr>
      </p:pic>
      <p:pic>
        <p:nvPicPr>
          <p:cNvPr id="9" name="図 8" descr="人, 屋外, 建物, 女性 が含まれている画像&#10;&#10;自動的に生成された説明"/>
          <p:cNvPicPr>
            <a:picLocks noChangeAspect="1"/>
          </p:cNvPicPr>
          <p:nvPr/>
        </p:nvPicPr>
        <p:blipFill>
          <a:blip r:embed="rId4" cstate="email"/>
          <a:stretch>
            <a:fillRect/>
          </a:stretch>
        </p:blipFill>
        <p:spPr>
          <a:xfrm>
            <a:off x="8524443" y="919795"/>
            <a:ext cx="3616688" cy="3294200"/>
          </a:xfrm>
          <a:prstGeom prst="rect">
            <a:avLst/>
          </a:prstGeom>
        </p:spPr>
      </p:pic>
      <p:pic>
        <p:nvPicPr>
          <p:cNvPr id="13" name="図 12" descr="人, 女性, シーン, ステージ が含まれている画像&#10;&#10;自動的に生成された説明"/>
          <p:cNvPicPr>
            <a:picLocks noChangeAspect="1"/>
          </p:cNvPicPr>
          <p:nvPr/>
        </p:nvPicPr>
        <p:blipFill>
          <a:blip r:embed="rId5" cstate="email"/>
          <a:stretch>
            <a:fillRect/>
          </a:stretch>
        </p:blipFill>
        <p:spPr>
          <a:xfrm>
            <a:off x="50869" y="3648744"/>
            <a:ext cx="3419504" cy="3114598"/>
          </a:xfrm>
          <a:prstGeom prst="rect">
            <a:avLst/>
          </a:prstGeom>
        </p:spPr>
      </p:pic>
      <p:pic>
        <p:nvPicPr>
          <p:cNvPr id="20" name="図 19" descr="ステージに立っている女性たち&#10;&#10;自動的に生成された説明"/>
          <p:cNvPicPr>
            <a:picLocks noChangeAspect="1"/>
          </p:cNvPicPr>
          <p:nvPr/>
        </p:nvPicPr>
        <p:blipFill>
          <a:blip r:embed="rId6" cstate="email"/>
          <a:stretch>
            <a:fillRect/>
          </a:stretch>
        </p:blipFill>
        <p:spPr>
          <a:xfrm>
            <a:off x="5982447" y="3535193"/>
            <a:ext cx="3496237" cy="3184490"/>
          </a:xfrm>
          <a:prstGeom prst="rect">
            <a:avLst/>
          </a:prstGeom>
        </p:spPr>
      </p:pic>
      <p:sp>
        <p:nvSpPr>
          <p:cNvPr id="2" name="四角形: 角を丸くする 1"/>
          <p:cNvSpPr/>
          <p:nvPr/>
        </p:nvSpPr>
        <p:spPr>
          <a:xfrm>
            <a:off x="6233460" y="1852747"/>
            <a:ext cx="3956422" cy="17600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00"/>
                </a:solidFill>
                <a:latin typeface="Meiryo UI" panose="020B0604030504040204" pitchFamily="50" charset="-128"/>
                <a:ea typeface="Meiryo UI" panose="020B0604030504040204" pitchFamily="50" charset="-128"/>
              </a:rPr>
              <a:t>参加者の</a:t>
            </a:r>
          </a:p>
          <a:p>
            <a:pPr algn="ctr"/>
            <a:r>
              <a:rPr kumimoji="1" lang="ja-JP" altLang="en-US" sz="4800" b="1" dirty="0">
                <a:solidFill>
                  <a:srgbClr val="FFFF00"/>
                </a:solidFill>
                <a:latin typeface="Meiryo UI" panose="020B0604030504040204" pitchFamily="50" charset="-128"/>
                <a:ea typeface="Meiryo UI" panose="020B0604030504040204" pitchFamily="50" charset="-128"/>
              </a:rPr>
              <a:t>基盤を広げる</a:t>
            </a:r>
          </a:p>
        </p:txBody>
      </p:sp>
      <p:sp>
        <p:nvSpPr>
          <p:cNvPr id="10" name="四角形: 角を丸くする 9"/>
          <p:cNvSpPr/>
          <p:nvPr/>
        </p:nvSpPr>
        <p:spPr>
          <a:xfrm>
            <a:off x="-29263" y="1888673"/>
            <a:ext cx="3170449" cy="17600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33CC"/>
                </a:solidFill>
                <a:latin typeface="Meiryo UI" panose="020B0604030504040204" pitchFamily="50" charset="-128"/>
                <a:ea typeface="Meiryo UI" panose="020B0604030504040204" pitchFamily="50" charset="-128"/>
              </a:rPr>
              <a:t>大きな</a:t>
            </a:r>
          </a:p>
          <a:p>
            <a:pPr algn="ctr"/>
            <a:r>
              <a:rPr kumimoji="1" lang="ja-JP" altLang="en-US" sz="4800" b="1" dirty="0">
                <a:solidFill>
                  <a:srgbClr val="FF33CC"/>
                </a:solidFill>
                <a:latin typeface="Meiryo UI" panose="020B0604030504040204" pitchFamily="50" charset="-128"/>
                <a:ea typeface="Meiryo UI" panose="020B0604030504040204" pitchFamily="50" charset="-128"/>
              </a:rPr>
              <a:t>インパクト</a:t>
            </a:r>
          </a:p>
        </p:txBody>
      </p:sp>
      <p:sp>
        <p:nvSpPr>
          <p:cNvPr id="11" name="四角形: 角を丸くする 10"/>
          <p:cNvSpPr/>
          <p:nvPr/>
        </p:nvSpPr>
        <p:spPr>
          <a:xfrm>
            <a:off x="9266449" y="5003472"/>
            <a:ext cx="3170449" cy="14311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002060"/>
                </a:solidFill>
                <a:latin typeface="Meiryo UI" panose="020B0604030504040204" pitchFamily="50" charset="-128"/>
                <a:ea typeface="Meiryo UI" panose="020B0604030504040204" pitchFamily="50" charset="-128"/>
              </a:rPr>
              <a:t>適応力を</a:t>
            </a:r>
          </a:p>
          <a:p>
            <a:pPr algn="ctr"/>
            <a:r>
              <a:rPr kumimoji="1" lang="ja-JP" altLang="en-US" sz="4800" b="1" dirty="0">
                <a:solidFill>
                  <a:srgbClr val="002060"/>
                </a:solidFill>
                <a:latin typeface="Meiryo UI" panose="020B0604030504040204" pitchFamily="50" charset="-128"/>
                <a:ea typeface="Meiryo UI" panose="020B0604030504040204" pitchFamily="50" charset="-128"/>
              </a:rPr>
              <a:t>高める</a:t>
            </a:r>
          </a:p>
        </p:txBody>
      </p:sp>
      <p:sp>
        <p:nvSpPr>
          <p:cNvPr id="12" name="四角形: 角を丸くする 11"/>
          <p:cNvSpPr/>
          <p:nvPr/>
        </p:nvSpPr>
        <p:spPr>
          <a:xfrm>
            <a:off x="3179552" y="5111731"/>
            <a:ext cx="3170449" cy="1243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積極的な</a:t>
            </a:r>
          </a:p>
          <a:p>
            <a:pPr algn="ct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かかわり</a:t>
            </a:r>
          </a:p>
        </p:txBody>
      </p:sp>
      <p:sp>
        <p:nvSpPr>
          <p:cNvPr id="14" name="四角形: 角を丸くする 13"/>
          <p:cNvSpPr/>
          <p:nvPr/>
        </p:nvSpPr>
        <p:spPr>
          <a:xfrm>
            <a:off x="216000" y="116417"/>
            <a:ext cx="11599200" cy="7945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solidFill>
                  <a:srgbClr val="002060"/>
                </a:solidFill>
                <a:latin typeface="Meiryo UI" panose="020B0604030504040204" pitchFamily="50" charset="-128"/>
                <a:ea typeface="Meiryo UI" panose="020B0604030504040204" pitchFamily="50" charset="-128"/>
              </a:rPr>
              <a:t>4</a:t>
            </a:r>
            <a:r>
              <a:rPr kumimoji="1" lang="ja-JP" altLang="en-US" sz="4400" b="1" dirty="0">
                <a:solidFill>
                  <a:srgbClr val="002060"/>
                </a:solidFill>
                <a:latin typeface="Meiryo UI" panose="020B0604030504040204" pitchFamily="50" charset="-128"/>
                <a:ea typeface="Meiryo UI" panose="020B0604030504040204" pitchFamily="50" charset="-128"/>
              </a:rPr>
              <a:t>つの優先事項</a:t>
            </a:r>
            <a:r>
              <a:rPr kumimoji="1" lang="ja-JP" altLang="en-US" sz="4400" b="1">
                <a:solidFill>
                  <a:srgbClr val="002060"/>
                </a:solidFill>
                <a:latin typeface="Meiryo UI" panose="020B0604030504040204" pitchFamily="50" charset="-128"/>
                <a:ea typeface="Meiryo UI" panose="020B0604030504040204" pitchFamily="50" charset="-128"/>
              </a:rPr>
              <a:t>に添った行動計画が中軸</a:t>
            </a:r>
            <a:endParaRPr kumimoji="1" lang="ja-JP" altLang="en-US" sz="4400" b="1" dirty="0">
              <a:solidFill>
                <a:srgbClr val="00206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2772000" y="975722"/>
            <a:ext cx="6089990" cy="693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どうしたら　もっと・・・・・・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50" fill="hold"/>
                                        <p:tgtEl>
                                          <p:spTgt spid="10"/>
                                        </p:tgtEl>
                                        <p:attrNameLst>
                                          <p:attrName>ppt_x</p:attrName>
                                        </p:attrNameLst>
                                      </p:cBhvr>
                                      <p:tavLst>
                                        <p:tav tm="0">
                                          <p:val>
                                            <p:strVal val="0-#ppt_w/2"/>
                                          </p:val>
                                        </p:tav>
                                        <p:tav tm="100000">
                                          <p:val>
                                            <p:strVal val="#ppt_x"/>
                                          </p:val>
                                        </p:tav>
                                      </p:tavLst>
                                    </p:anim>
                                    <p:anim calcmode="lin" valueType="num">
                                      <p:cBhvr additive="base">
                                        <p:cTn id="11" dur="25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50" fill="hold"/>
                                        <p:tgtEl>
                                          <p:spTgt spid="2"/>
                                        </p:tgtEl>
                                        <p:attrNameLst>
                                          <p:attrName>ppt_x</p:attrName>
                                        </p:attrNameLst>
                                      </p:cBhvr>
                                      <p:tavLst>
                                        <p:tav tm="0">
                                          <p:val>
                                            <p:strVal val="1+#ppt_w/2"/>
                                          </p:val>
                                        </p:tav>
                                        <p:tav tm="100000">
                                          <p:val>
                                            <p:strVal val="#ppt_x"/>
                                          </p:val>
                                        </p:tav>
                                      </p:tavLst>
                                    </p:anim>
                                    <p:anim calcmode="lin" valueType="num">
                                      <p:cBhvr additive="base">
                                        <p:cTn id="19" dur="25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0-#ppt_w/2"/>
                                          </p:val>
                                        </p:tav>
                                        <p:tav tm="100000">
                                          <p:val>
                                            <p:strVal val="#ppt_x"/>
                                          </p:val>
                                        </p:tav>
                                      </p:tavLst>
                                    </p:anim>
                                    <p:anim calcmode="lin" valueType="num">
                                      <p:cBhvr additive="base">
                                        <p:cTn id="27" dur="25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50" fill="hold"/>
                                        <p:tgtEl>
                                          <p:spTgt spid="11"/>
                                        </p:tgtEl>
                                        <p:attrNameLst>
                                          <p:attrName>ppt_x</p:attrName>
                                        </p:attrNameLst>
                                      </p:cBhvr>
                                      <p:tavLst>
                                        <p:tav tm="0">
                                          <p:val>
                                            <p:strVal val="1+#ppt_w/2"/>
                                          </p:val>
                                        </p:tav>
                                        <p:tav tm="100000">
                                          <p:val>
                                            <p:strVal val="#ppt_x"/>
                                          </p:val>
                                        </p:tav>
                                      </p:tavLst>
                                    </p:anim>
                                    <p:anim calcmode="lin" valueType="num">
                                      <p:cBhvr additive="base">
                                        <p:cTn id="35"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bldLvl="0" animBg="1"/>
      <p:bldP spid="11" grpId="0" bldLvl="0" animBg="1"/>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45" y="338455"/>
            <a:ext cx="8596630" cy="1814830"/>
          </a:xfrm>
        </p:spPr>
        <p:txBody>
          <a:bodyPr>
            <a:normAutofit fontScale="90000"/>
          </a:bodyPr>
          <a:lstStyle/>
          <a:p>
            <a:r>
              <a:rPr lang="ja-JP"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「不可欠な</a:t>
            </a:r>
            <a:r>
              <a:rPr lang="en-US"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3</a:t>
            </a:r>
            <a:r>
              <a:rPr lang="ja-JP"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つの柱」として、</a:t>
            </a:r>
            <a:br>
              <a:rPr lang="en-US"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br>
            <a:r>
              <a:rPr lang="ja-JP" altLang="en-US"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a:t>
            </a:r>
            <a:br>
              <a:rPr lang="ja-JP" altLang="en-US"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br>
            <a:r>
              <a:rPr lang="ja-JP" altLang="en-US"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a:t>
            </a:r>
            <a:r>
              <a:rPr lang="ja-JP" altLang="ja-JP" sz="3200" b="1" kern="0" dirty="0">
                <a:solidFill>
                  <a:srgbClr val="FFC000"/>
                </a:solidFill>
                <a:effectLst/>
                <a:latin typeface="游明朝" panose="02020400000000000000" pitchFamily="18" charset="-128"/>
                <a:ea typeface="メイリオ" panose="020B0604030504040204" charset="-128"/>
                <a:cs typeface="ＭＳ Ｐゴシック" panose="020B0600070205080204" charset="-128"/>
              </a:rPr>
              <a:t>革新</a:t>
            </a:r>
            <a:r>
              <a:rPr lang="en-US" altLang="ja-JP"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ja-JP" sz="3200" b="1" kern="0" dirty="0">
                <a:solidFill>
                  <a:srgbClr val="00B0F0"/>
                </a:solidFill>
                <a:effectLst/>
                <a:latin typeface="游明朝" panose="02020400000000000000" pitchFamily="18" charset="-128"/>
                <a:ea typeface="メイリオ" panose="020B0604030504040204" charset="-128"/>
                <a:cs typeface="ＭＳ Ｐゴシック" panose="020B0600070205080204" charset="-128"/>
              </a:rPr>
              <a:t>継続性</a:t>
            </a:r>
            <a:r>
              <a:rPr lang="en-US" altLang="ja-JP"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3200" b="1" kern="0" dirty="0">
                <a:solidFill>
                  <a:srgbClr val="00B050"/>
                </a:solidFill>
                <a:effectLst/>
                <a:latin typeface="游明朝" panose="02020400000000000000" pitchFamily="18" charset="-128"/>
                <a:ea typeface="メイリオ" panose="020B0604030504040204" charset="-128"/>
                <a:cs typeface="ＭＳ Ｐゴシック" panose="020B0600070205080204" charset="-128"/>
              </a:rPr>
              <a:t>パートナーシップ</a:t>
            </a:r>
            <a:br>
              <a:rPr lang="en-US" altLang="ja-JP" sz="3200" b="1" kern="0" dirty="0">
                <a:solidFill>
                  <a:srgbClr val="00B050"/>
                </a:solidFill>
                <a:effectLst/>
                <a:latin typeface="游明朝" panose="02020400000000000000" pitchFamily="18" charset="-128"/>
                <a:ea typeface="メイリオ" panose="020B0604030504040204" charset="-128"/>
                <a:cs typeface="ＭＳ Ｐゴシック" panose="020B0600070205080204" charset="-128"/>
              </a:rPr>
            </a:br>
            <a:r>
              <a:rPr lang="ja-JP" altLang="en-US" sz="3200" b="1" kern="0" dirty="0">
                <a:solidFill>
                  <a:srgbClr val="00B0F0"/>
                </a:solidFill>
                <a:effectLst/>
                <a:latin typeface="游明朝" panose="02020400000000000000" pitchFamily="18" charset="-128"/>
                <a:ea typeface="メイリオ" panose="020B0604030504040204" charset="-128"/>
                <a:cs typeface="ＭＳ Ｐゴシック" panose="020B0600070205080204" charset="-128"/>
              </a:rPr>
              <a:t>　</a:t>
            </a:r>
            <a:r>
              <a:rPr lang="ja-JP" altLang="en-US" sz="2200" b="1" kern="0" dirty="0">
                <a:solidFill>
                  <a:srgbClr val="FFC000"/>
                </a:solidFill>
                <a:latin typeface="游明朝" panose="02020400000000000000" pitchFamily="18" charset="-128"/>
                <a:ea typeface="メイリオ" panose="020B0604030504040204" charset="-128"/>
                <a:cs typeface="ＭＳ Ｐゴシック" panose="020B0600070205080204" charset="-128"/>
              </a:rPr>
              <a:t>イノベーション</a:t>
            </a:r>
            <a:r>
              <a:rPr lang="ja-JP" altLang="en-US" sz="2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2200" dirty="0"/>
              <a:t>   </a:t>
            </a:r>
            <a:r>
              <a:rPr lang="ja-JP" altLang="en-US" sz="2200" b="1" dirty="0">
                <a:solidFill>
                  <a:srgbClr val="00B0F0"/>
                </a:solidFill>
              </a:rPr>
              <a:t>３</a:t>
            </a:r>
            <a:r>
              <a:rPr lang="en-US" altLang="ja-JP" sz="2200" dirty="0">
                <a:solidFill>
                  <a:srgbClr val="00B0F0"/>
                </a:solidFill>
              </a:rPr>
              <a:t>year rolling goals </a:t>
            </a:r>
            <a:r>
              <a:rPr lang="en-US" altLang="ja-JP" sz="2200" dirty="0"/>
              <a:t>	</a:t>
            </a:r>
            <a:r>
              <a:rPr lang="ja-JP" altLang="en-US" sz="2200" dirty="0"/>
              <a:t>　　　　     </a:t>
            </a:r>
            <a:r>
              <a:rPr lang="ja-JP" altLang="en-US" sz="2200" dirty="0">
                <a:solidFill>
                  <a:srgbClr val="00B050"/>
                </a:solidFill>
              </a:rPr>
              <a:t>親睦</a:t>
            </a:r>
            <a:br>
              <a:rPr lang="en-US" altLang="ja-JP" sz="2200" dirty="0"/>
            </a:br>
            <a:endParaRPr kumimoji="1" lang="ja-JP" altLang="en-US" sz="2200" b="1" dirty="0">
              <a:solidFill>
                <a:srgbClr val="00B0F0"/>
              </a:solidFill>
            </a:endParaRPr>
          </a:p>
        </p:txBody>
      </p:sp>
      <p:sp>
        <p:nvSpPr>
          <p:cNvPr id="3" name="コンテンツ プレースホルダー 2"/>
          <p:cNvSpPr>
            <a:spLocks noGrp="1"/>
          </p:cNvSpPr>
          <p:nvPr>
            <p:ph idx="1"/>
          </p:nvPr>
        </p:nvSpPr>
        <p:spPr>
          <a:xfrm>
            <a:off x="677333" y="2539999"/>
            <a:ext cx="9177867" cy="3501363"/>
          </a:xfrm>
        </p:spPr>
        <p:txBody>
          <a:bodyPr>
            <a:normAutofit fontScale="72500" lnSpcReduction="20000"/>
          </a:bodyPr>
          <a:lstStyle/>
          <a:p>
            <a:pPr marL="0" indent="0" algn="ctr">
              <a:buNone/>
            </a:pPr>
            <a:r>
              <a:rPr lang="ja-JP" altLang="ja-JP" sz="3600" b="1"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革新しながらも一貫した伝統を築く</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a:t>
            </a: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世界がいかに急速に変化しているかを</a:t>
            </a:r>
            <a:r>
              <a:rPr lang="ja-JP" altLang="en-US"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マリオ会長エレトは訴え</a:t>
            </a: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革新を呼びかけました。</a:t>
            </a: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b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「テクノロジー、社会の期待、経済状況は常に変化しており、ロータリーも</a:t>
            </a:r>
          </a:p>
          <a:p>
            <a:pPr marL="0" indent="0">
              <a:buNone/>
            </a:pP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それに合わせて進化しなければなりません。……</a:t>
            </a: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革新こそが、変化するこの世界に私たちが適応する手段なのです」</a:t>
            </a:r>
            <a:b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kumimoji="1" lang="ja-JP" altLang="en-US" sz="2800" dirty="0"/>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011" y="353921"/>
            <a:ext cx="10178322" cy="1492132"/>
          </a:xfrm>
        </p:spPr>
        <p:txBody>
          <a:bodyPr>
            <a:normAutofit fontScale="90000"/>
          </a:bodyPr>
          <a:lstStyle/>
          <a:p>
            <a: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RI</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第</a:t>
            </a:r>
            <a: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2830</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地区　</a:t>
            </a:r>
            <a: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2025-26</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年度</a:t>
            </a:r>
            <a:b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br>
            <a:r>
              <a:rPr lang="ja-JP" altLang="en-US"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スローガン</a:t>
            </a:r>
            <a:br>
              <a:rPr lang="ja-JP" altLang="ja-JP" sz="6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7200" b="1" i="1" kern="100" dirty="0">
                <a:solidFill>
                  <a:srgbClr val="000000"/>
                </a:solidFill>
                <a:effectLst/>
                <a:latin typeface="游明朝" panose="02020400000000000000" pitchFamily="18" charset="-128"/>
                <a:ea typeface="HG行書体" panose="03000709000000000000" pitchFamily="65" charset="-128"/>
                <a:cs typeface="Times New Roman" panose="02020603050405020304" pitchFamily="18" charset="0"/>
              </a:rPr>
              <a:t>『ロータリーの不易流行』</a:t>
            </a:r>
            <a:br>
              <a:rPr lang="ja-JP" altLang="ja-JP" sz="72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7200" i="1" u="sng" dirty="0"/>
          </a:p>
        </p:txBody>
      </p:sp>
      <p:sp>
        <p:nvSpPr>
          <p:cNvPr id="3" name="コンテンツ プレースホルダー 2"/>
          <p:cNvSpPr>
            <a:spLocks noGrp="1"/>
          </p:cNvSpPr>
          <p:nvPr>
            <p:ph idx="1"/>
          </p:nvPr>
        </p:nvSpPr>
        <p:spPr>
          <a:xfrm>
            <a:off x="405011" y="1498600"/>
            <a:ext cx="10881056" cy="5257800"/>
          </a:xfrm>
        </p:spPr>
        <p:txBody>
          <a:bodyPr>
            <a:normAutofit/>
          </a:bodyPr>
          <a:lstStyle/>
          <a:p>
            <a:pPr marL="0" indent="0">
              <a:buNone/>
            </a:pPr>
            <a:endParaRPr kumimoji="1" lang="en-US" altLang="ja-JP" sz="6000" b="1" dirty="0">
              <a:solidFill>
                <a:srgbClr val="FF0000"/>
              </a:solidFill>
              <a:latin typeface="HG行書体" panose="03000709000000000000" pitchFamily="65" charset="-128"/>
              <a:ea typeface="HG行書体" panose="03000709000000000000" pitchFamily="65" charset="-128"/>
            </a:endParaRPr>
          </a:p>
          <a:p>
            <a:pPr marL="0" indent="0">
              <a:buNone/>
            </a:pPr>
            <a:endParaRPr lang="en-US" altLang="ja-JP" sz="3600" b="1" dirty="0">
              <a:solidFill>
                <a:srgbClr val="00B050"/>
              </a:solidFill>
              <a:latin typeface="HG行書体" panose="03000709000000000000" pitchFamily="65" charset="-128"/>
              <a:ea typeface="HG行書体" panose="03000709000000000000" pitchFamily="65" charset="-128"/>
            </a:endParaRPr>
          </a:p>
          <a:p>
            <a:pPr marL="0" indent="0">
              <a:buNone/>
            </a:pPr>
            <a:r>
              <a:rPr lang="ja-JP" altLang="en-US" sz="3200" b="1" dirty="0">
                <a:solidFill>
                  <a:srgbClr val="00B050"/>
                </a:solidFill>
                <a:latin typeface="HG行書体" panose="03000709000000000000" pitchFamily="65" charset="-128"/>
                <a:ea typeface="HG行書体" panose="03000709000000000000" pitchFamily="65" charset="-128"/>
              </a:rPr>
              <a:t>不易流行とは</a:t>
            </a:r>
            <a:r>
              <a:rPr lang="en-US" altLang="ja-JP" sz="3200" b="1" dirty="0">
                <a:solidFill>
                  <a:srgbClr val="00B050"/>
                </a:solidFill>
                <a:latin typeface="HG行書体" panose="03000709000000000000" pitchFamily="65" charset="-128"/>
                <a:ea typeface="HG行書体" panose="03000709000000000000" pitchFamily="65" charset="-128"/>
              </a:rPr>
              <a:t>…</a:t>
            </a:r>
            <a:r>
              <a:rPr lang="ja-JP" altLang="en-US" sz="3200" b="1" dirty="0">
                <a:solidFill>
                  <a:srgbClr val="00B050"/>
                </a:solidFill>
                <a:latin typeface="HG行書体" panose="03000709000000000000" pitchFamily="65" charset="-128"/>
                <a:ea typeface="HG行書体" panose="03000709000000000000" pitchFamily="65" charset="-128"/>
              </a:rPr>
              <a:t>？</a:t>
            </a:r>
            <a:endParaRPr lang="en-US" altLang="ja-JP" sz="3200" b="1" dirty="0">
              <a:solidFill>
                <a:srgbClr val="00B050"/>
              </a:solidFill>
              <a:latin typeface="HG行書体" panose="03000709000000000000" pitchFamily="65" charset="-128"/>
              <a:ea typeface="HG行書体" panose="03000709000000000000" pitchFamily="65" charset="-128"/>
            </a:endParaRPr>
          </a:p>
          <a:p>
            <a:pPr marL="0" indent="0">
              <a:buNone/>
            </a:pPr>
            <a:r>
              <a:rPr kumimoji="1" lang="ja-JP" altLang="en-US" sz="3200" b="1" dirty="0">
                <a:solidFill>
                  <a:srgbClr val="00B050"/>
                </a:solidFill>
                <a:latin typeface="HG行書体" panose="03000709000000000000" pitchFamily="65" charset="-128"/>
                <a:ea typeface="HG行書体" panose="03000709000000000000" pitchFamily="65" charset="-128"/>
              </a:rPr>
              <a:t>時代や状況に応じて変化する「流行」と変化しない「不易」を調和させた概念で、江戸時代前期の俳諧師松尾芭蕉（</a:t>
            </a:r>
            <a:r>
              <a:rPr kumimoji="1" lang="en-US" altLang="ja-JP" sz="3200" b="1" dirty="0">
                <a:solidFill>
                  <a:srgbClr val="00B050"/>
                </a:solidFill>
                <a:latin typeface="HG行書体" panose="03000709000000000000" pitchFamily="65" charset="-128"/>
                <a:ea typeface="HG行書体" panose="03000709000000000000" pitchFamily="65" charset="-128"/>
              </a:rPr>
              <a:t>1644-1694</a:t>
            </a:r>
            <a:r>
              <a:rPr kumimoji="1" lang="ja-JP" altLang="en-US" sz="3200" b="1" dirty="0">
                <a:solidFill>
                  <a:srgbClr val="00B050"/>
                </a:solidFill>
                <a:latin typeface="HG行書体" panose="03000709000000000000" pitchFamily="65" charset="-128"/>
                <a:ea typeface="HG行書体" panose="03000709000000000000" pitchFamily="65" charset="-128"/>
              </a:rPr>
              <a:t>）が提唱した俳諧の理念。</a:t>
            </a:r>
            <a:endParaRPr kumimoji="1" lang="en-US" altLang="ja-JP" sz="3200" b="1" dirty="0">
              <a:solidFill>
                <a:srgbClr val="00B050"/>
              </a:solidFill>
              <a:latin typeface="HG行書体" panose="03000709000000000000" pitchFamily="65" charset="-128"/>
              <a:ea typeface="HG行書体" panose="03000709000000000000" pitchFamily="65" charset="-128"/>
            </a:endParaRPr>
          </a:p>
          <a:p>
            <a:pPr marL="0" indent="0">
              <a:buNone/>
            </a:pPr>
            <a:r>
              <a:rPr lang="ja-JP" altLang="en-US" sz="3200" b="1" dirty="0">
                <a:solidFill>
                  <a:srgbClr val="00B050"/>
                </a:solidFill>
                <a:latin typeface="HG行書体" panose="03000709000000000000" pitchFamily="65" charset="-128"/>
                <a:ea typeface="HG行書体" panose="03000709000000000000" pitchFamily="65" charset="-128"/>
              </a:rPr>
              <a:t>本来相反するものではあるが根本はひとつという考え方。</a:t>
            </a:r>
            <a:endParaRPr kumimoji="1" lang="ja-JP" altLang="en-US" sz="3200" b="1" dirty="0">
              <a:solidFill>
                <a:srgbClr val="00B050"/>
              </a:solidFill>
              <a:latin typeface="HG行書体" panose="03000709000000000000" pitchFamily="65" charset="-128"/>
              <a:ea typeface="HG行書体" panose="03000709000000000000" pitchFamily="65"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67419" y="372534"/>
            <a:ext cx="9006756" cy="880534"/>
          </a:xfrm>
        </p:spPr>
        <p:txBody>
          <a:bodyPr>
            <a:normAutofit fontScale="90000"/>
          </a:bodyPr>
          <a:lstStyle/>
          <a:p>
            <a:r>
              <a:rPr kumimoji="1" lang="ja-JP" altLang="en-US" dirty="0"/>
              <a:t>具体的には･･･</a:t>
            </a:r>
            <a:br>
              <a:rPr kumimoji="1" lang="en-US" altLang="ja-JP" dirty="0"/>
            </a:br>
            <a:br>
              <a:rPr kumimoji="1" lang="en-US" altLang="ja-JP" dirty="0"/>
            </a:br>
            <a:r>
              <a:rPr kumimoji="1" lang="ja-JP" altLang="en-US" sz="3600" dirty="0">
                <a:solidFill>
                  <a:schemeClr val="bg2">
                    <a:lumMod val="50000"/>
                  </a:schemeClr>
                </a:solidFill>
              </a:rPr>
              <a:t>①不変の真理を知らなければ基礎が確立せず</a:t>
            </a:r>
            <a:br>
              <a:rPr kumimoji="1" lang="ja-JP" altLang="en-US" sz="3600" dirty="0">
                <a:solidFill>
                  <a:schemeClr val="bg2">
                    <a:lumMod val="50000"/>
                  </a:schemeClr>
                </a:solidFill>
              </a:rPr>
            </a:br>
            <a:r>
              <a:rPr kumimoji="1" lang="ja-JP" altLang="en-US" sz="3600" dirty="0">
                <a:solidFill>
                  <a:schemeClr val="bg2">
                    <a:lumMod val="50000"/>
                  </a:schemeClr>
                </a:solidFill>
              </a:rPr>
              <a:t>   変化を知らなければ新たな進展がない。</a:t>
            </a:r>
            <a:br>
              <a:rPr kumimoji="1" lang="en-US" altLang="ja-JP" sz="3600" dirty="0">
                <a:solidFill>
                  <a:schemeClr val="bg2">
                    <a:lumMod val="50000"/>
                  </a:schemeClr>
                </a:solidFill>
              </a:rPr>
            </a:br>
            <a:r>
              <a:rPr kumimoji="1" lang="ja-JP" altLang="en-US" sz="3600" dirty="0">
                <a:solidFill>
                  <a:schemeClr val="bg2">
                    <a:lumMod val="50000"/>
                  </a:schemeClr>
                </a:solidFill>
              </a:rPr>
              <a:t>②いつまでも変わらない本質的な物を大事に</a:t>
            </a:r>
            <a:br>
              <a:rPr kumimoji="1" lang="ja-JP" altLang="en-US" sz="3600" dirty="0">
                <a:solidFill>
                  <a:schemeClr val="bg2">
                    <a:lumMod val="50000"/>
                  </a:schemeClr>
                </a:solidFill>
              </a:rPr>
            </a:br>
            <a:r>
              <a:rPr kumimoji="1" lang="ja-JP" altLang="en-US" sz="3600" dirty="0">
                <a:solidFill>
                  <a:schemeClr val="bg2">
                    <a:lumMod val="50000"/>
                  </a:schemeClr>
                </a:solidFill>
              </a:rPr>
              <a:t>　にしつつ、新しい変化を取り入れる。</a:t>
            </a:r>
            <a:br>
              <a:rPr kumimoji="1" lang="en-US" altLang="ja-JP" sz="3600" dirty="0">
                <a:solidFill>
                  <a:schemeClr val="bg2">
                    <a:lumMod val="50000"/>
                  </a:schemeClr>
                </a:solidFill>
              </a:rPr>
            </a:br>
            <a:r>
              <a:rPr kumimoji="1" lang="ja-JP" altLang="en-US" sz="3600" dirty="0">
                <a:solidFill>
                  <a:schemeClr val="bg2">
                    <a:lumMod val="50000"/>
                  </a:schemeClr>
                </a:solidFill>
              </a:rPr>
              <a:t>③不易と流行は別の物ではなく、根本はひとつ</a:t>
            </a:r>
            <a:br>
              <a:rPr kumimoji="1" lang="ja-JP" altLang="en-US" sz="3600" dirty="0">
                <a:solidFill>
                  <a:schemeClr val="bg2">
                    <a:lumMod val="50000"/>
                  </a:schemeClr>
                </a:solidFill>
              </a:rPr>
            </a:br>
            <a:r>
              <a:rPr kumimoji="1" lang="ja-JP" altLang="en-US" sz="3600" dirty="0">
                <a:solidFill>
                  <a:schemeClr val="bg2">
                    <a:lumMod val="50000"/>
                  </a:schemeClr>
                </a:solidFill>
              </a:rPr>
              <a:t>   である。</a:t>
            </a:r>
            <a:br>
              <a:rPr kumimoji="1" lang="en-US" altLang="ja-JP" sz="3600" dirty="0">
                <a:solidFill>
                  <a:schemeClr val="bg2">
                    <a:lumMod val="50000"/>
                  </a:schemeClr>
                </a:solidFill>
              </a:rPr>
            </a:br>
            <a:r>
              <a:rPr kumimoji="1" lang="ja-JP" altLang="en-US" sz="3600" dirty="0">
                <a:solidFill>
                  <a:schemeClr val="bg2">
                    <a:lumMod val="50000"/>
                  </a:schemeClr>
                </a:solidFill>
              </a:rPr>
              <a:t>④真に「流行」を得ればおのずから「不易」を</a:t>
            </a:r>
            <a:br>
              <a:rPr kumimoji="1" lang="ja-JP" altLang="en-US" sz="3600" dirty="0">
                <a:solidFill>
                  <a:schemeClr val="bg2">
                    <a:lumMod val="50000"/>
                  </a:schemeClr>
                </a:solidFill>
              </a:rPr>
            </a:br>
            <a:r>
              <a:rPr kumimoji="1" lang="ja-JP" altLang="en-US" sz="3600" dirty="0">
                <a:solidFill>
                  <a:schemeClr val="bg2">
                    <a:lumMod val="50000"/>
                  </a:schemeClr>
                </a:solidFill>
              </a:rPr>
              <a:t>   生じ、また真に「不易」に徹すればそのまま</a:t>
            </a:r>
            <a:br>
              <a:rPr kumimoji="1" lang="ja-JP" altLang="en-US" sz="3600" dirty="0">
                <a:solidFill>
                  <a:schemeClr val="bg2">
                    <a:lumMod val="50000"/>
                  </a:schemeClr>
                </a:solidFill>
              </a:rPr>
            </a:br>
            <a:r>
              <a:rPr kumimoji="1" lang="ja-JP" altLang="en-US" sz="3600" dirty="0">
                <a:solidFill>
                  <a:schemeClr val="bg2">
                    <a:lumMod val="50000"/>
                  </a:schemeClr>
                </a:solidFill>
              </a:rPr>
              <a:t>  「流行」を生ずる</a:t>
            </a:r>
          </a:p>
        </p:txBody>
      </p:sp>
      <p:sp>
        <p:nvSpPr>
          <p:cNvPr id="9" name="テキスト ボックス 8"/>
          <p:cNvSpPr txBox="1"/>
          <p:nvPr/>
        </p:nvSpPr>
        <p:spPr>
          <a:xfrm>
            <a:off x="11403163" y="11196585"/>
            <a:ext cx="9629475" cy="230832"/>
          </a:xfrm>
          <a:prstGeom prst="rect">
            <a:avLst/>
          </a:prstGeom>
          <a:noFill/>
        </p:spPr>
        <p:txBody>
          <a:bodyPr wrap="square" rtlCol="0">
            <a:spAutoFit/>
          </a:bodyPr>
          <a:lstStyle/>
          <a:p>
            <a:r>
              <a:rPr lang="ja-JP" altLang="en-US" sz="900">
                <a:hlinkClick r:id="rId3" tooltip="https://www.flickr.com/photos/zunsan/6283171018/"/>
              </a:rPr>
              <a:t>この写真</a:t>
            </a:r>
            <a:r>
              <a:rPr lang="ja-JP" altLang="en-US" sz="900"/>
              <a:t> の作成者 不明な作成者 は </a:t>
            </a:r>
            <a:r>
              <a:rPr lang="ja-JP" altLang="en-US" sz="900">
                <a:hlinkClick r:id="rId4" tooltip="https://creativecommons.org/licenses/by-sa/3.0/"/>
              </a:rPr>
              <a:t>CC BY-SA</a:t>
            </a:r>
            <a:r>
              <a:rPr lang="ja-JP" altLang="en-US" sz="900"/>
              <a:t> のライセンスを許諾されています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719667"/>
          </a:xfrm>
        </p:spPr>
        <p:txBody>
          <a:bodyPr>
            <a:noAutofit/>
          </a:bodyPr>
          <a:lstStyle/>
          <a:p>
            <a:pPr marL="457200" indent="-228600">
              <a:tabLst>
                <a:tab pos="457200" algn="l"/>
              </a:tabLst>
            </a:pPr>
            <a:r>
              <a:rPr kumimoji="1" lang="ja-JP" altLang="en-US" sz="4400" i="1" dirty="0">
                <a:solidFill>
                  <a:srgbClr val="00B0F0"/>
                </a:solidFill>
              </a:rPr>
              <a:t>地区スローガン決定理由</a:t>
            </a:r>
            <a:br>
              <a:rPr kumimoji="1" lang="en-US" altLang="ja-JP" sz="4400" i="1" dirty="0">
                <a:solidFill>
                  <a:srgbClr val="00B0F0"/>
                </a:solidFill>
              </a:rPr>
            </a:br>
            <a:br>
              <a:rPr kumimoji="1" lang="en-US" altLang="ja-JP" sz="4400" i="1" dirty="0">
                <a:solidFill>
                  <a:srgbClr val="00B0F0"/>
                </a:solidFill>
              </a:rPr>
            </a:br>
            <a:endParaRPr kumimoji="1" lang="ja-JP" altLang="en-US" sz="4400" i="1" dirty="0">
              <a:solidFill>
                <a:srgbClr val="00B0F0"/>
              </a:solidFill>
            </a:endParaRPr>
          </a:p>
        </p:txBody>
      </p:sp>
      <p:sp>
        <p:nvSpPr>
          <p:cNvPr id="3" name="コンテンツ プレースホルダー 2"/>
          <p:cNvSpPr>
            <a:spLocks noGrp="1"/>
          </p:cNvSpPr>
          <p:nvPr>
            <p:ph idx="1"/>
          </p:nvPr>
        </p:nvSpPr>
        <p:spPr>
          <a:xfrm>
            <a:off x="160020" y="1500505"/>
            <a:ext cx="11410950" cy="5050790"/>
          </a:xfrm>
        </p:spPr>
        <p:txBody>
          <a:bodyPr>
            <a:normAutofit fontScale="90000" lnSpcReduction="10000"/>
          </a:bodyPr>
          <a:lstStyle/>
          <a:p>
            <a:pPr indent="178435" algn="just"/>
            <a:r>
              <a:rPr kumimoji="1" lang="ja-JP" altLang="en-US" sz="4400" b="1" dirty="0">
                <a:solidFill>
                  <a:schemeClr val="accent5"/>
                </a:solidFill>
              </a:rPr>
              <a:t>ロータリ</a:t>
            </a:r>
            <a:r>
              <a:rPr kumimoji="1" lang="en-US" altLang="ja-JP" sz="4400" b="1" dirty="0">
                <a:solidFill>
                  <a:schemeClr val="accent5"/>
                </a:solidFill>
              </a:rPr>
              <a:t>―</a:t>
            </a:r>
            <a:r>
              <a:rPr kumimoji="1" lang="ja-JP" altLang="en-US" sz="4400" b="1" dirty="0">
                <a:solidFill>
                  <a:schemeClr val="accent5"/>
                </a:solidFill>
              </a:rPr>
              <a:t>活動においても</a:t>
            </a:r>
            <a:br>
              <a:rPr kumimoji="1" lang="en-US" altLang="ja-JP" sz="4400" b="1" dirty="0">
                <a:solidFill>
                  <a:schemeClr val="accent5"/>
                </a:solidFill>
              </a:rPr>
            </a:br>
            <a:r>
              <a:rPr kumimoji="1" lang="ja-JP" altLang="en-US" sz="4400" b="1" dirty="0">
                <a:solidFill>
                  <a:schemeClr val="accent5"/>
                </a:solidFill>
              </a:rPr>
              <a:t>「不易流行」の精神及び考え方は同じ</a:t>
            </a:r>
            <a:endParaRPr lang="en-US"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endParaRPr>
          </a:p>
          <a:p>
            <a:pPr indent="178435" algn="just"/>
            <a:endParaRPr lang="ja-JP" altLang="ja-JP" sz="28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endParaRPr>
          </a:p>
          <a:p>
            <a:pPr indent="178435" algn="just"/>
            <a:r>
              <a:rPr lang="ja-JP" altLang="ja-JP" sz="2800" b="1" i="1" kern="100" dirty="0">
                <a:solidFill>
                  <a:schemeClr val="tx1"/>
                </a:solidFill>
                <a:effectLst>
                  <a:outerShdw blurRad="38100" dist="19050" dir="2700000" algn="tl" rotWithShape="0">
                    <a:schemeClr val="dk1">
                      <a:alpha val="40000"/>
                    </a:schemeClr>
                  </a:outerShdw>
                </a:effectLst>
                <a:latin typeface="游明朝" panose="02020400000000000000" pitchFamily="18" charset="-128"/>
                <a:ea typeface="HGP教科書体" panose="02020300000000000000" pitchFamily="18" charset="-128"/>
                <a:cs typeface="Times New Roman" panose="02020603050405020304" pitchFamily="18" charset="0"/>
              </a:rPr>
              <a:t>「不易流行」とはいつまでも変わらないことを指す「不易」と、時代に応じて変化することを示す「流行」という相反する概念がひとつになった言葉です。</a:t>
            </a:r>
            <a:endParaRPr lang="ja-JP" altLang="ja-JP" sz="2800" b="1" i="1" kern="100" dirty="0">
              <a:solidFill>
                <a:schemeClr val="tx1"/>
              </a:solidFill>
              <a:effectLst>
                <a:outerShdw blurRad="38100" dist="19050" dir="2700000" algn="tl" rotWithShape="0">
                  <a:schemeClr val="dk1">
                    <a:alpha val="40000"/>
                  </a:schemeClr>
                </a:outerShdw>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8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　</a:t>
            </a:r>
          </a:p>
          <a:p>
            <a:pPr algn="just"/>
            <a:r>
              <a:rPr lang="ja-JP" altLang="ja-JP" sz="28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　</a:t>
            </a:r>
            <a:r>
              <a:rPr lang="en-US" altLang="ja-JP" sz="2800" b="1" i="1" kern="100" dirty="0">
                <a:solidFill>
                  <a:schemeClr val="tx1"/>
                </a:solidFill>
                <a:effectLst>
                  <a:outerShdw blurRad="38100" dist="19050" dir="2700000" algn="tl" rotWithShape="0">
                    <a:schemeClr val="dk1">
                      <a:alpha val="40000"/>
                    </a:schemeClr>
                  </a:outerShdw>
                </a:effectLst>
                <a:latin typeface="游明朝" panose="02020400000000000000" pitchFamily="18" charset="-128"/>
                <a:ea typeface="HGP教科書体" panose="02020300000000000000" pitchFamily="18" charset="-128"/>
                <a:cs typeface="Times New Roman" panose="02020603050405020304" pitchFamily="18" charset="0"/>
              </a:rPr>
              <a:t>1905</a:t>
            </a:r>
            <a:r>
              <a:rPr lang="ja-JP" altLang="ja-JP" sz="2800" b="1" i="1" kern="100" dirty="0">
                <a:solidFill>
                  <a:schemeClr val="tx1"/>
                </a:solidFill>
                <a:effectLst>
                  <a:outerShdw blurRad="38100" dist="19050" dir="2700000" algn="tl" rotWithShape="0">
                    <a:schemeClr val="dk1">
                      <a:alpha val="40000"/>
                    </a:schemeClr>
                  </a:outerShdw>
                </a:effectLst>
                <a:latin typeface="游明朝" panose="02020400000000000000" pitchFamily="18" charset="-128"/>
                <a:ea typeface="HGP教科書体" panose="02020300000000000000" pitchFamily="18" charset="-128"/>
                <a:cs typeface="Times New Roman" panose="02020603050405020304" pitchFamily="18" charset="0"/>
              </a:rPr>
              <a:t>年にロータリーが誕生して今年で</a:t>
            </a:r>
            <a:r>
              <a:rPr lang="en-US" altLang="ja-JP" sz="2800" b="1" i="1" kern="100" dirty="0">
                <a:solidFill>
                  <a:schemeClr val="tx1"/>
                </a:solidFill>
                <a:effectLst>
                  <a:outerShdw blurRad="38100" dist="19050" dir="2700000" algn="tl" rotWithShape="0">
                    <a:schemeClr val="dk1">
                      <a:alpha val="40000"/>
                    </a:schemeClr>
                  </a:outerShdw>
                </a:effectLst>
                <a:latin typeface="游明朝" panose="02020400000000000000" pitchFamily="18" charset="-128"/>
                <a:ea typeface="HGP教科書体" panose="02020300000000000000" pitchFamily="18" charset="-128"/>
                <a:cs typeface="Times New Roman" panose="02020603050405020304" pitchFamily="18" charset="0"/>
              </a:rPr>
              <a:t>120</a:t>
            </a:r>
            <a:r>
              <a:rPr lang="ja-JP" altLang="ja-JP" sz="2800" b="1" i="1" kern="100" dirty="0">
                <a:solidFill>
                  <a:schemeClr val="tx1"/>
                </a:solidFill>
                <a:effectLst>
                  <a:outerShdw blurRad="38100" dist="19050" dir="2700000" algn="tl" rotWithShape="0">
                    <a:schemeClr val="dk1">
                      <a:alpha val="40000"/>
                    </a:schemeClr>
                  </a:outerShdw>
                </a:effectLst>
                <a:latin typeface="游明朝" panose="02020400000000000000" pitchFamily="18" charset="-128"/>
                <a:ea typeface="HGP教科書体" panose="02020300000000000000" pitchFamily="18" charset="-128"/>
                <a:cs typeface="Times New Roman" panose="02020603050405020304" pitchFamily="18" charset="0"/>
              </a:rPr>
              <a:t>周年目を迎えます。この長い歴史の中でロータリーは変化したのでしょうか？ロータリーは変わってしまったというロータリアンがいらっしゃいますが、当然変わらなければ存続していけないのが世の常であります。</a:t>
            </a:r>
            <a:r>
              <a:rPr lang="ja-JP" altLang="en-US" sz="2800" b="1" i="1" kern="100" dirty="0">
                <a:solidFill>
                  <a:schemeClr val="tx1"/>
                </a:solidFill>
                <a:effectLst>
                  <a:outerShdw blurRad="38100" dist="19050" dir="2700000" algn="tl" rotWithShape="0">
                    <a:schemeClr val="dk1">
                      <a:alpha val="40000"/>
                    </a:schemeClr>
                  </a:outerShdw>
                </a:effectLst>
                <a:latin typeface="游明朝" panose="02020400000000000000" pitchFamily="18" charset="-128"/>
                <a:ea typeface="HGP教科書体" panose="02020300000000000000" pitchFamily="18" charset="-128"/>
                <a:cs typeface="Times New Roman" panose="02020603050405020304" pitchFamily="18" charset="0"/>
              </a:rPr>
              <a:t>しかし変わらない事もあるはずです。それはロータリーの本質である「親睦と奉仕」だと考えます</a:t>
            </a:r>
            <a:r>
              <a:rPr lang="ja-JP" altLang="en-US" sz="2800" b="1" i="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a:t>
            </a:r>
            <a:endParaRPr lang="en-US" altLang="ja-JP" sz="28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endParaRPr>
          </a:p>
          <a:p>
            <a:pPr marL="0" indent="0" algn="just">
              <a:buNone/>
            </a:pPr>
            <a:r>
              <a:rPr lang="ja-JP" altLang="en-US" sz="2400" b="1" kern="100" dirty="0">
                <a:effectLst/>
                <a:latin typeface="HGP教科書体" panose="02020300000000000000" pitchFamily="18" charset="-128"/>
                <a:ea typeface="HGP教科書体" panose="02020300000000000000" pitchFamily="18" charset="-128"/>
                <a:cs typeface="Times New Roman" panose="02020603050405020304" pitchFamily="18" charset="0"/>
              </a:rPr>
              <a:t>　　  </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45" y="514350"/>
            <a:ext cx="8596630" cy="1358900"/>
          </a:xfrm>
        </p:spPr>
        <p:txBody>
          <a:bodyPr>
            <a:normAutofit fontScale="90000"/>
          </a:bodyPr>
          <a:lstStyle/>
          <a:p>
            <a:r>
              <a:rPr lang="ja-JP" altLang="ja-JP"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sym typeface="+mn-ea"/>
              </a:rPr>
              <a:t>　</a:t>
            </a:r>
            <a:br>
              <a:rPr lang="ja-JP" altLang="ja-JP"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sym typeface="+mn-ea"/>
              </a:rPr>
            </a:br>
            <a:r>
              <a:rPr lang="ja-JP" altLang="ja-JP"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sym typeface="+mn-ea"/>
              </a:rPr>
              <a:t>　進化論を唱えたチャールズ・ダーウィンは「生き残る種とは、最も強い物ではない。最も知的な物でもない。それは、変化に最もよく適応したものである」と言われてます。</a:t>
            </a:r>
            <a:b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en-US"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sym typeface="+mn-ea"/>
              </a:rPr>
              <a:t>　</a:t>
            </a:r>
            <a:r>
              <a:rPr lang="ja-JP" altLang="ja-JP"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sym typeface="+mn-ea"/>
              </a:rPr>
              <a:t>まさにロータリーもその時代と共に変化し、変革して現在に至って存続し続けていると考えます。同志ロータリアンの皆さん、今こそ変化し、変革してまいりましょう。</a:t>
            </a:r>
            <a:b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br>
            <a:br>
              <a:rPr kumimoji="1" lang="ja-JP" altLang="en-US" dirty="0"/>
            </a:br>
            <a:endParaRPr lang="ja-JP" altLang="en-US"/>
          </a:p>
        </p:txBody>
      </p:sp>
      <p:sp>
        <p:nvSpPr>
          <p:cNvPr id="3" name="コンテンツプレースホルダ 2"/>
          <p:cNvSpPr>
            <a:spLocks noGrp="1"/>
          </p:cNvSpPr>
          <p:nvPr>
            <p:ph idx="1"/>
          </p:nvPr>
        </p:nvSpPr>
        <p:spPr>
          <a:xfrm>
            <a:off x="677545" y="2807970"/>
            <a:ext cx="10025380" cy="3233420"/>
          </a:xfrm>
        </p:spPr>
        <p:txBody>
          <a:bodyPr/>
          <a:lstStyle/>
          <a:p>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7868"/>
            <a:ext cx="8596668" cy="973666"/>
          </a:xfrm>
        </p:spPr>
        <p:txBody>
          <a:bodyPr/>
          <a:lstStyle/>
          <a:p>
            <a:r>
              <a:rPr kumimoji="1" lang="ja-JP" altLang="en-US" dirty="0">
                <a:ln w="10160">
                  <a:solidFill>
                    <a:schemeClr val="accent5"/>
                  </a:solidFill>
                  <a:prstDash val="solid"/>
                </a:ln>
                <a:solidFill>
                  <a:srgbClr val="FFFFFF"/>
                </a:solidFill>
                <a:effectLst>
                  <a:outerShdw blurRad="38100" dist="22860" dir="5400000" algn="tl" rotWithShape="0">
                    <a:srgbClr val="000000">
                      <a:alpha val="30000"/>
                    </a:srgbClr>
                  </a:outerShdw>
                </a:effectLst>
              </a:rPr>
              <a:t>企業の目的･･･それは倒産させない事</a:t>
            </a:r>
          </a:p>
        </p:txBody>
      </p:sp>
      <p:sp>
        <p:nvSpPr>
          <p:cNvPr id="3" name="コンテンツ プレースホルダー 2"/>
          <p:cNvSpPr>
            <a:spLocks noGrp="1"/>
          </p:cNvSpPr>
          <p:nvPr>
            <p:ph idx="1"/>
          </p:nvPr>
        </p:nvSpPr>
        <p:spPr>
          <a:xfrm>
            <a:off x="863601" y="1204185"/>
            <a:ext cx="8596668" cy="4449629"/>
          </a:xfrm>
        </p:spPr>
        <p:txBody>
          <a:bodyPr/>
          <a:lstStyle/>
          <a:p>
            <a:r>
              <a:rPr lang="ja-JP" altLang="en-US" dirty="0"/>
              <a:t>　人生</a:t>
            </a:r>
            <a:r>
              <a:rPr kumimoji="1" lang="ja-JP" altLang="en-US" dirty="0"/>
              <a:t>は下ってくるエスカレーターを上っているようなもの</a:t>
            </a:r>
            <a:endParaRPr kumimoji="1" lang="en-US" altLang="ja-JP" dirty="0"/>
          </a:p>
          <a:p>
            <a:r>
              <a:rPr lang="ja-JP" altLang="en-US" dirty="0"/>
              <a:t>　下りのスピードは時代の流れの速さ、その速さに遅れないように歩を</a:t>
            </a:r>
            <a:endParaRPr lang="en-US" altLang="ja-JP" dirty="0"/>
          </a:p>
          <a:p>
            <a:r>
              <a:rPr kumimoji="1" lang="ja-JP" altLang="en-US" dirty="0"/>
              <a:t>　進めなくてはなりません。</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768" y="2521147"/>
            <a:ext cx="7459134" cy="4160640"/>
          </a:xfrm>
          <a:prstGeom prst="rect">
            <a:avLst/>
          </a:prstGeom>
        </p:spPr>
      </p:pic>
      <p:sp>
        <p:nvSpPr>
          <p:cNvPr id="11" name="テキスト ボックス 10"/>
          <p:cNvSpPr txBox="1"/>
          <p:nvPr/>
        </p:nvSpPr>
        <p:spPr>
          <a:xfrm>
            <a:off x="1223962" y="6681787"/>
            <a:ext cx="9744075" cy="230832"/>
          </a:xfrm>
          <a:prstGeom prst="rect">
            <a:avLst/>
          </a:prstGeom>
          <a:noFill/>
        </p:spPr>
        <p:txBody>
          <a:bodyPr wrap="square" rtlCol="0">
            <a:spAutoFit/>
          </a:bodyPr>
          <a:lstStyle/>
          <a:p>
            <a:r>
              <a:rPr lang="ja-JP" altLang="en-US" sz="900">
                <a:hlinkClick r:id="rId3" tooltip="https://www.flickr.com/photos/80086968@N05/9513585596"/>
              </a:rPr>
              <a:t>この写真</a:t>
            </a:r>
            <a:r>
              <a:rPr lang="ja-JP" altLang="en-US" sz="900"/>
              <a:t> の作成者 不明な作成者 は </a:t>
            </a:r>
            <a:r>
              <a:rPr lang="ja-JP" altLang="en-US" sz="900">
                <a:hlinkClick r:id="rId4" tooltip="https://creativecommons.org/licenses/by-nc-nd/3.0/"/>
              </a:rPr>
              <a:t>CC BY-NC-ND</a:t>
            </a:r>
            <a:r>
              <a:rPr lang="ja-JP" altLang="en-US" sz="900"/>
              <a:t> のライセンスを許諾されています</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085" y="659765"/>
            <a:ext cx="8569960" cy="736600"/>
          </a:xfrm>
        </p:spPr>
        <p:txBody>
          <a:bodyPr>
            <a:noAutofit/>
          </a:bodyPr>
          <a:lstStyle/>
          <a:p>
            <a:r>
              <a:rPr kumimoji="1" lang="ja-JP" altLang="en-US" sz="4800" dirty="0">
                <a:solidFill>
                  <a:srgbClr val="FF0000"/>
                </a:solidFill>
              </a:rPr>
              <a:t>　　</a:t>
            </a:r>
            <a:r>
              <a:rPr kumimoji="1" lang="en-US" altLang="ja-JP" sz="4800" dirty="0">
                <a:ln w="10160">
                  <a:solidFill>
                    <a:schemeClr val="accent5"/>
                  </a:solidFill>
                  <a:prstDash val="solid"/>
                </a:ln>
                <a:solidFill>
                  <a:srgbClr val="FF0000"/>
                </a:solidFill>
                <a:effectLst>
                  <a:outerShdw blurRad="38100" dist="22860" dir="5400000" algn="tl" rotWithShape="0">
                    <a:srgbClr val="000000">
                      <a:alpha val="30000"/>
                    </a:srgbClr>
                  </a:outerShdw>
                </a:effectLst>
              </a:rPr>
              <a:t>RI</a:t>
            </a:r>
            <a:r>
              <a:rPr kumimoji="1" lang="ja-JP" altLang="en-US" sz="4800" dirty="0">
                <a:ln w="10160">
                  <a:solidFill>
                    <a:schemeClr val="accent5"/>
                  </a:solidFill>
                  <a:prstDash val="solid"/>
                </a:ln>
                <a:solidFill>
                  <a:srgbClr val="FF0000"/>
                </a:solidFill>
                <a:effectLst>
                  <a:outerShdw blurRad="38100" dist="22860" dir="5400000" algn="tl" rotWithShape="0">
                    <a:srgbClr val="000000">
                      <a:alpha val="30000"/>
                    </a:srgbClr>
                  </a:outerShdw>
                </a:effectLst>
              </a:rPr>
              <a:t>第</a:t>
            </a:r>
            <a:r>
              <a:rPr kumimoji="1" lang="en-US" altLang="ja-JP" sz="4800" dirty="0">
                <a:ln w="10160">
                  <a:solidFill>
                    <a:schemeClr val="accent5"/>
                  </a:solidFill>
                  <a:prstDash val="solid"/>
                </a:ln>
                <a:solidFill>
                  <a:srgbClr val="FF0000"/>
                </a:solidFill>
                <a:effectLst>
                  <a:outerShdw blurRad="38100" dist="22860" dir="5400000" algn="tl" rotWithShape="0">
                    <a:srgbClr val="000000">
                      <a:alpha val="30000"/>
                    </a:srgbClr>
                  </a:outerShdw>
                </a:effectLst>
              </a:rPr>
              <a:t>2830</a:t>
            </a:r>
            <a:r>
              <a:rPr kumimoji="1" lang="ja-JP" altLang="en-US" sz="4800" dirty="0">
                <a:ln w="10160">
                  <a:solidFill>
                    <a:schemeClr val="accent5"/>
                  </a:solidFill>
                  <a:prstDash val="solid"/>
                </a:ln>
                <a:solidFill>
                  <a:srgbClr val="FF0000"/>
                </a:solidFill>
                <a:effectLst>
                  <a:outerShdw blurRad="38100" dist="22860" dir="5400000" algn="tl" rotWithShape="0">
                    <a:srgbClr val="000000">
                      <a:alpha val="30000"/>
                    </a:srgbClr>
                  </a:outerShdw>
                </a:effectLst>
              </a:rPr>
              <a:t>地区基本方針</a:t>
            </a:r>
            <a:br>
              <a:rPr kumimoji="1" lang="en-US" altLang="ja-JP" sz="4800" dirty="0">
                <a:ln w="10160">
                  <a:solidFill>
                    <a:schemeClr val="accent5"/>
                  </a:solidFill>
                  <a:prstDash val="solid"/>
                </a:ln>
                <a:solidFill>
                  <a:srgbClr val="FF0000"/>
                </a:solidFill>
                <a:effectLst>
                  <a:outerShdw blurRad="38100" dist="22860" dir="5400000" algn="tl" rotWithShape="0">
                    <a:srgbClr val="000000">
                      <a:alpha val="30000"/>
                    </a:srgbClr>
                  </a:outerShdw>
                </a:effectLst>
              </a:rPr>
            </a:br>
            <a:br>
              <a:rPr kumimoji="1" lang="en-US" altLang="ja-JP" sz="4800" dirty="0">
                <a:solidFill>
                  <a:srgbClr val="FF0000"/>
                </a:solidFill>
              </a:rPr>
            </a:br>
            <a:endParaRPr kumimoji="1" lang="ja-JP" altLang="en-US" sz="4800" dirty="0">
              <a:solidFill>
                <a:srgbClr val="FF0000"/>
              </a:solidFill>
            </a:endParaRPr>
          </a:p>
        </p:txBody>
      </p:sp>
      <p:sp>
        <p:nvSpPr>
          <p:cNvPr id="3" name="コンテンツ プレースホルダー 2"/>
          <p:cNvSpPr>
            <a:spLocks noGrp="1"/>
          </p:cNvSpPr>
          <p:nvPr>
            <p:ph idx="1"/>
          </p:nvPr>
        </p:nvSpPr>
        <p:spPr>
          <a:xfrm>
            <a:off x="446405" y="2160905"/>
            <a:ext cx="10302875" cy="3880485"/>
          </a:xfrm>
        </p:spPr>
        <p:txBody>
          <a:bodyPr>
            <a:normAutofit fontScale="85000" lnSpcReduction="10000"/>
          </a:bodyPr>
          <a:lstStyle/>
          <a:p>
            <a:pPr marL="0" indent="0">
              <a:buNone/>
            </a:pPr>
            <a:r>
              <a:rPr kumimoji="1" lang="ja-JP" altLang="en-US" sz="4000" b="1" dirty="0"/>
              <a:t>「</a:t>
            </a:r>
            <a:r>
              <a:rPr kumimoji="1" lang="ja-JP" altLang="en-US" sz="4800" b="1" dirty="0"/>
              <a:t>会員増強」で地区、クラブの</a:t>
            </a:r>
            <a:r>
              <a:rPr kumimoji="1" lang="ja-JP" altLang="en-US" sz="4800" b="1" dirty="0">
                <a:solidFill>
                  <a:srgbClr val="FF0000"/>
                </a:solidFill>
              </a:rPr>
              <a:t>活性化を</a:t>
            </a:r>
            <a:r>
              <a:rPr kumimoji="1" lang="en-US" altLang="ja-JP" sz="4800" b="1" dirty="0">
                <a:solidFill>
                  <a:srgbClr val="FF0000"/>
                </a:solidFill>
              </a:rPr>
              <a:t>!</a:t>
            </a:r>
            <a:r>
              <a:rPr lang="ja-JP" altLang="en-US" sz="4800" b="1" dirty="0">
                <a:solidFill>
                  <a:srgbClr val="FF0000"/>
                </a:solidFill>
              </a:rPr>
              <a:t>！</a:t>
            </a:r>
            <a:endParaRPr lang="en-US" altLang="ja-JP" sz="4000" b="1" dirty="0"/>
          </a:p>
          <a:p>
            <a:endParaRPr lang="en-US" altLang="ja-JP" sz="3600" b="1" dirty="0"/>
          </a:p>
          <a:p>
            <a:r>
              <a:rPr lang="ja-JP" altLang="en-US" sz="9600" b="1" i="1" dirty="0">
                <a:solidFill>
                  <a:schemeClr val="bg2"/>
                </a:solidFill>
                <a:effectLst>
                  <a:innerShdw blurRad="63500" dist="50800" dir="13500000">
                    <a:srgbClr val="000000">
                      <a:alpha val="50000"/>
                    </a:srgbClr>
                  </a:innerShdw>
                </a:effectLst>
              </a:rPr>
              <a:t>ロータリーの</a:t>
            </a:r>
            <a:r>
              <a:rPr lang="ja-JP" altLang="en-US" sz="9600" b="1" dirty="0">
                <a:solidFill>
                  <a:schemeClr val="bg2"/>
                </a:solidFill>
                <a:effectLst>
                  <a:innerShdw blurRad="63500" dist="50800" dir="13500000">
                    <a:srgbClr val="000000">
                      <a:alpha val="50000"/>
                    </a:srgbClr>
                  </a:innerShdw>
                </a:effectLst>
              </a:rPr>
              <a:t>　</a:t>
            </a:r>
            <a:endParaRPr lang="en-US" altLang="ja-JP" sz="9600" b="1" dirty="0">
              <a:solidFill>
                <a:schemeClr val="bg2"/>
              </a:solidFill>
              <a:effectLst>
                <a:innerShdw blurRad="63500" dist="50800" dir="13500000">
                  <a:srgbClr val="000000">
                    <a:alpha val="50000"/>
                  </a:srgbClr>
                </a:innerShdw>
              </a:effectLst>
            </a:endParaRPr>
          </a:p>
          <a:p>
            <a:r>
              <a:rPr lang="ja-JP" altLang="en-US" sz="9600" b="1" dirty="0">
                <a:solidFill>
                  <a:schemeClr val="bg2"/>
                </a:solidFill>
                <a:effectLst>
                  <a:innerShdw blurRad="63500" dist="50800" dir="13500000">
                    <a:srgbClr val="000000">
                      <a:alpha val="50000"/>
                    </a:srgbClr>
                  </a:innerShdw>
                </a:effectLst>
              </a:rPr>
              <a:t>　　　　不易流行</a:t>
            </a:r>
            <a:endParaRPr lang="en-US" altLang="ja-JP" sz="9600" b="1" dirty="0">
              <a:solidFill>
                <a:schemeClr val="bg2"/>
              </a:solidFill>
              <a:effectLst>
                <a:innerShdw blurRad="63500" dist="50800" dir="13500000">
                  <a:srgbClr val="000000">
                    <a:alpha val="50000"/>
                  </a:srgbClr>
                </a:innerShdw>
              </a:effectLst>
            </a:endParaRPr>
          </a:p>
          <a:p>
            <a:endParaRPr lang="en-US" altLang="ja-JP" sz="9600" b="1" dirty="0">
              <a:solidFill>
                <a:schemeClr val="bg2"/>
              </a:solidFill>
              <a:effectLst>
                <a:innerShdw blurRad="63500" dist="50800" dir="13500000">
                  <a:srgbClr val="000000">
                    <a:alpha val="50000"/>
                  </a:srgbClr>
                </a:inn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45" y="356870"/>
            <a:ext cx="8596630" cy="1005840"/>
          </a:xfrm>
        </p:spPr>
        <p:txBody>
          <a:bodyPr>
            <a:noAutofit/>
          </a:bodyPr>
          <a:lstStyle/>
          <a:p>
            <a:r>
              <a:rPr lang="ja-JP" altLang="en-US" sz="6600"/>
              <a:t>会員減少の背景</a:t>
            </a:r>
          </a:p>
        </p:txBody>
      </p:sp>
      <p:sp>
        <p:nvSpPr>
          <p:cNvPr id="3" name="コンテンツプレースホルダ 2"/>
          <p:cNvSpPr>
            <a:spLocks noGrp="1"/>
          </p:cNvSpPr>
          <p:nvPr>
            <p:ph idx="1"/>
          </p:nvPr>
        </p:nvSpPr>
        <p:spPr>
          <a:xfrm>
            <a:off x="991870" y="1738630"/>
            <a:ext cx="9187815" cy="4826635"/>
          </a:xfrm>
        </p:spPr>
        <p:txBody>
          <a:bodyPr>
            <a:prstTxWarp prst="textDoubleWave1">
              <a:avLst/>
            </a:prstTxWarp>
            <a:normAutofit lnSpcReduction="10000"/>
          </a:bodyPr>
          <a:lstStyle/>
          <a:p>
            <a:r>
              <a:rPr lang="ja-JP" altLang="en-US" sz="4000" dirty="0">
                <a:solidFill>
                  <a:srgbClr val="FF0000"/>
                </a:solidFill>
              </a:rPr>
              <a:t>毎年</a:t>
            </a:r>
            <a:r>
              <a:rPr lang="en-US" altLang="ja-JP" sz="4000" dirty="0">
                <a:solidFill>
                  <a:srgbClr val="FF0000"/>
                </a:solidFill>
              </a:rPr>
              <a:t>15</a:t>
            </a:r>
            <a:r>
              <a:rPr lang="ja-JP" altLang="en-US" sz="4000" dirty="0">
                <a:solidFill>
                  <a:srgbClr val="FF0000"/>
                </a:solidFill>
              </a:rPr>
              <a:t>万人が入会し</a:t>
            </a:r>
            <a:r>
              <a:rPr lang="en-US" altLang="ja-JP" sz="4000" dirty="0">
                <a:solidFill>
                  <a:srgbClr val="FF0000"/>
                </a:solidFill>
              </a:rPr>
              <a:t>16</a:t>
            </a:r>
            <a:r>
              <a:rPr lang="ja-JP" altLang="en-US" sz="4000" dirty="0">
                <a:solidFill>
                  <a:srgbClr val="FF0000"/>
                </a:solidFill>
              </a:rPr>
              <a:t>万人が退会</a:t>
            </a:r>
          </a:p>
          <a:p>
            <a:r>
              <a:rPr lang="ja-JP" altLang="en-US" sz="4000" dirty="0">
                <a:solidFill>
                  <a:srgbClr val="FFC000"/>
                </a:solidFill>
              </a:rPr>
              <a:t>新会員の</a:t>
            </a:r>
            <a:r>
              <a:rPr lang="en-US" altLang="ja-JP" sz="4000" dirty="0">
                <a:solidFill>
                  <a:srgbClr val="FFC000"/>
                </a:solidFill>
              </a:rPr>
              <a:t>10</a:t>
            </a:r>
            <a:r>
              <a:rPr lang="ja-JP" altLang="en-US" sz="4000" dirty="0">
                <a:solidFill>
                  <a:srgbClr val="FFC000"/>
                </a:solidFill>
              </a:rPr>
              <a:t>％以上が入会年度に退会</a:t>
            </a:r>
          </a:p>
          <a:p>
            <a:r>
              <a:rPr lang="ja-JP" altLang="en-US" sz="4000" dirty="0">
                <a:solidFill>
                  <a:srgbClr val="00B0F0"/>
                </a:solidFill>
              </a:rPr>
              <a:t>退会者の約半数が入会３年未満</a:t>
            </a:r>
          </a:p>
          <a:p>
            <a:endParaRPr lang="ja-JP" altLang="en-US" sz="4000" dirty="0">
              <a:solidFill>
                <a:srgbClr val="00B0F0"/>
              </a:solidFill>
            </a:endParaRPr>
          </a:p>
          <a:p>
            <a:endParaRPr lang="ja-JP" altLang="en-US" sz="4000" dirty="0">
              <a:solidFill>
                <a:srgbClr val="00B0F0"/>
              </a:solidFill>
            </a:endParaRPr>
          </a:p>
          <a:p>
            <a:r>
              <a:rPr lang="ja-JP" altLang="en-US" sz="4000" dirty="0">
                <a:solidFill>
                  <a:srgbClr val="00B0F0"/>
                </a:solidFill>
              </a:rPr>
              <a:t>　　　　</a:t>
            </a:r>
          </a:p>
          <a:p>
            <a:r>
              <a:rPr lang="ja-JP" altLang="en-US" sz="4000" dirty="0">
                <a:solidFill>
                  <a:srgbClr val="00B0F0"/>
                </a:solidFill>
              </a:rPr>
              <a:t>　　　　</a:t>
            </a:r>
            <a:r>
              <a:rPr lang="ja-JP" altLang="en-US" sz="4000" dirty="0">
                <a:solidFill>
                  <a:srgbClr val="C00000"/>
                </a:solidFill>
              </a:rPr>
              <a:t>クラブの弱体化</a:t>
            </a:r>
          </a:p>
        </p:txBody>
      </p:sp>
      <p:sp>
        <p:nvSpPr>
          <p:cNvPr id="4" name="下矢印 3"/>
          <p:cNvSpPr/>
          <p:nvPr/>
        </p:nvSpPr>
        <p:spPr>
          <a:xfrm>
            <a:off x="5121910" y="4145915"/>
            <a:ext cx="485775" cy="979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677545" y="609600"/>
            <a:ext cx="8596630" cy="702945"/>
          </a:xfrm>
        </p:spPr>
        <p:txBody>
          <a:bodyPr>
            <a:normAutofit fontScale="90000"/>
          </a:bodyPr>
          <a:lstStyle/>
          <a:p>
            <a:r>
              <a:rPr lang="ja-JP" altLang="en-US" sz="5400" b="1" dirty="0"/>
              <a:t>　　</a:t>
            </a:r>
            <a:r>
              <a:rPr lang="ja-JP" altLang="en-US" sz="6000" b="1" dirty="0">
                <a:ln w="22225">
                  <a:solidFill>
                    <a:schemeClr val="accent2"/>
                  </a:solidFill>
                  <a:prstDash val="solid"/>
                </a:ln>
                <a:solidFill>
                  <a:schemeClr val="accent2">
                    <a:lumMod val="40000"/>
                    <a:lumOff val="60000"/>
                  </a:schemeClr>
                </a:solidFill>
                <a:effectLst/>
              </a:rPr>
              <a:t>会員増強の為の体制</a:t>
            </a:r>
            <a:br>
              <a:rPr lang="ja-JP" altLang="en-US" sz="6000" b="1" dirty="0"/>
            </a:br>
            <a:br>
              <a:rPr lang="ja-JP" altLang="en-US" sz="6000" b="1" dirty="0"/>
            </a:br>
            <a:endParaRPr lang="ja-JP" altLang="en-US" sz="6000" b="1" dirty="0"/>
          </a:p>
        </p:txBody>
      </p:sp>
      <p:sp>
        <p:nvSpPr>
          <p:cNvPr id="10" name="コンテンツプレースホルダ 9"/>
          <p:cNvSpPr>
            <a:spLocks noGrp="1"/>
          </p:cNvSpPr>
          <p:nvPr>
            <p:ph sz="half" idx="1"/>
          </p:nvPr>
        </p:nvSpPr>
        <p:spPr>
          <a:xfrm>
            <a:off x="677334" y="2152969"/>
            <a:ext cx="5418666" cy="3880772"/>
          </a:xfrm>
        </p:spPr>
        <p:txBody>
          <a:bodyPr>
            <a:normAutofit/>
          </a:bodyPr>
          <a:lstStyle/>
          <a:p>
            <a:r>
              <a:rPr lang="en-US" altLang="ja-JP" sz="6000" b="1" dirty="0">
                <a:solidFill>
                  <a:srgbClr val="FF0000"/>
                </a:solidFill>
              </a:rPr>
              <a:t> </a:t>
            </a:r>
            <a:r>
              <a:rPr lang="ja-JP" alt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地　区</a:t>
            </a:r>
          </a:p>
          <a:p>
            <a:r>
              <a:rPr lang="ja-JP" altLang="en-US" sz="4000" b="1" dirty="0">
                <a:solidFill>
                  <a:schemeClr val="tx1"/>
                </a:solidFill>
              </a:rPr>
              <a:t>戦略計画委員会</a:t>
            </a:r>
          </a:p>
          <a:p>
            <a:r>
              <a:rPr lang="ja-JP" altLang="en-US" sz="4000" b="1" dirty="0">
                <a:solidFill>
                  <a:schemeClr val="tx1"/>
                </a:solidFill>
              </a:rPr>
              <a:t>クラブ拡大会員増強　委員会</a:t>
            </a:r>
            <a:endParaRPr lang="ja-JP" altLang="en-US" b="1" dirty="0">
              <a:solidFill>
                <a:srgbClr val="00B0F0"/>
              </a:solidFill>
            </a:endParaRPr>
          </a:p>
          <a:p>
            <a:pPr marL="0" indent="0">
              <a:buNone/>
            </a:pPr>
            <a:r>
              <a:rPr lang="ja-JP" altLang="en-US" u="none" dirty="0"/>
              <a:t>　</a:t>
            </a:r>
          </a:p>
          <a:p>
            <a:pPr marL="0" indent="0">
              <a:buNone/>
            </a:pPr>
            <a:endParaRPr lang="ja-JP" altLang="en-US" dirty="0"/>
          </a:p>
        </p:txBody>
      </p:sp>
      <p:sp>
        <p:nvSpPr>
          <p:cNvPr id="11" name="コンテンツプレースホルダ 10"/>
          <p:cNvSpPr>
            <a:spLocks noGrp="1"/>
          </p:cNvSpPr>
          <p:nvPr>
            <p:ph sz="half" idx="2"/>
          </p:nvPr>
        </p:nvSpPr>
        <p:spPr>
          <a:xfrm>
            <a:off x="6481011" y="2152969"/>
            <a:ext cx="4812631" cy="4152581"/>
          </a:xfrm>
        </p:spPr>
        <p:txBody>
          <a:bodyPr>
            <a:normAutofit/>
          </a:bodyPr>
          <a:lstStyle/>
          <a:p>
            <a:r>
              <a:rPr lang="ja-JP" altLang="en-US" sz="5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ja-JP" altLang="en-US" sz="60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rPr>
              <a:t>クラブ</a:t>
            </a:r>
            <a:endParaRPr lang="ja-JP" alt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ja-JP" altLang="en-US" sz="4000" dirty="0">
                <a:ln w="12700">
                  <a:solidFill>
                    <a:schemeClr val="tx2">
                      <a:lumMod val="75000"/>
                    </a:schemeClr>
                  </a:solidFill>
                  <a:prstDash val="solid"/>
                </a:ln>
                <a:solidFill>
                  <a:schemeClr val="tx1">
                    <a:lumMod val="95000"/>
                    <a:lumOff val="5000"/>
                  </a:schemeClr>
                </a:solidFill>
                <a:effectLst/>
              </a:rPr>
              <a:t>会長・幹事</a:t>
            </a:r>
          </a:p>
          <a:p>
            <a:r>
              <a:rPr lang="ja-JP" altLang="en-US" sz="4000" dirty="0">
                <a:ln w="12700">
                  <a:solidFill>
                    <a:schemeClr val="tx2">
                      <a:lumMod val="75000"/>
                    </a:schemeClr>
                  </a:solidFill>
                  <a:prstDash val="solid"/>
                </a:ln>
                <a:solidFill>
                  <a:schemeClr val="tx1">
                    <a:lumMod val="95000"/>
                    <a:lumOff val="5000"/>
                  </a:schemeClr>
                </a:solidFill>
                <a:effectLst/>
              </a:rPr>
              <a:t>会員増強委員会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266" y="609600"/>
            <a:ext cx="8452735" cy="736600"/>
          </a:xfrm>
        </p:spPr>
        <p:txBody>
          <a:bodyPr/>
          <a:lstStyle/>
          <a:p>
            <a:r>
              <a:rPr kumimoji="1" lang="ja-JP" altLang="en-US" dirty="0"/>
              <a:t>アメリカ　フロリダ州　オーランド</a:t>
            </a:r>
          </a:p>
        </p:txBody>
      </p:sp>
      <p:pic>
        <p:nvPicPr>
          <p:cNvPr id="6" name="コンテンツ プレースホルダー 5"/>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146262" y="2294467"/>
            <a:ext cx="5158530" cy="3953933"/>
          </a:xfrm>
        </p:spPr>
      </p:pic>
      <p:pic>
        <p:nvPicPr>
          <p:cNvPr id="8" name="コンテンツ プレースホルダー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012268" y="1555814"/>
            <a:ext cx="5627651" cy="4514786"/>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600" y="516467"/>
            <a:ext cx="8596668" cy="1024467"/>
          </a:xfrm>
        </p:spPr>
        <p:txBody>
          <a:bodyPr>
            <a:normAutofit fontScale="90000"/>
          </a:bodyPr>
          <a:lstStyle/>
          <a:p>
            <a:pPr algn="ctr"/>
            <a:r>
              <a:rPr kumimoji="1" lang="en-US" altLang="ja-JP" dirty="0"/>
              <a:t>2025-26</a:t>
            </a:r>
            <a:r>
              <a:rPr kumimoji="1" lang="ja-JP" altLang="en-US" dirty="0"/>
              <a:t>年度</a:t>
            </a:r>
            <a:br>
              <a:rPr kumimoji="1" lang="en-US" altLang="ja-JP" dirty="0"/>
            </a:br>
            <a:r>
              <a:rPr kumimoji="1" lang="ja-JP" altLang="en-US" sz="4800" dirty="0">
                <a:solidFill>
                  <a:srgbClr val="FF0000"/>
                </a:solidFill>
              </a:rPr>
              <a:t>重点項目</a:t>
            </a:r>
            <a:br>
              <a:rPr kumimoji="1" lang="en-US" altLang="ja-JP" sz="4800" dirty="0"/>
            </a:br>
            <a:endParaRPr kumimoji="1" lang="ja-JP" altLang="en-US" sz="4800" dirty="0"/>
          </a:p>
        </p:txBody>
      </p:sp>
      <p:sp>
        <p:nvSpPr>
          <p:cNvPr id="3" name="コンテンツ プレースホルダー 2"/>
          <p:cNvSpPr>
            <a:spLocks noGrp="1"/>
          </p:cNvSpPr>
          <p:nvPr>
            <p:ph idx="1"/>
          </p:nvPr>
        </p:nvSpPr>
        <p:spPr>
          <a:xfrm>
            <a:off x="474980" y="2056765"/>
            <a:ext cx="10436225" cy="3984625"/>
          </a:xfrm>
        </p:spPr>
        <p:txBody>
          <a:bodyPr/>
          <a:lstStyle/>
          <a:p>
            <a:r>
              <a:rPr kumimoji="1" lang="ja-JP" altLang="en-US" sz="3600" u="sng" dirty="0">
                <a:solidFill>
                  <a:srgbClr val="FF0000"/>
                </a:solidFill>
              </a:rPr>
              <a:t>会員増強･･･</a:t>
            </a:r>
            <a:r>
              <a:rPr kumimoji="1" lang="en-US" altLang="ja-JP" sz="3600" u="sng" dirty="0">
                <a:solidFill>
                  <a:srgbClr val="FF0000"/>
                </a:solidFill>
              </a:rPr>
              <a:t>1,150</a:t>
            </a:r>
            <a:r>
              <a:rPr kumimoji="1" lang="ja-JP" altLang="en-US" sz="3600" u="sng" dirty="0">
                <a:solidFill>
                  <a:srgbClr val="FF0000"/>
                </a:solidFill>
              </a:rPr>
              <a:t>名</a:t>
            </a:r>
            <a:endParaRPr kumimoji="1" lang="en-US" altLang="ja-JP" sz="3600" u="sng" dirty="0">
              <a:solidFill>
                <a:srgbClr val="FF0000"/>
              </a:solidFill>
            </a:endParaRPr>
          </a:p>
          <a:p>
            <a:r>
              <a:rPr kumimoji="1" lang="ja-JP" altLang="en-US" dirty="0"/>
              <a:t>　 </a:t>
            </a:r>
            <a:r>
              <a:rPr kumimoji="1" lang="ja-JP" altLang="en-US" sz="2400" dirty="0"/>
              <a:t>会員増強委員会に各グループより最低１名の出向者</a:t>
            </a:r>
            <a:endParaRPr kumimoji="1" lang="en-US" altLang="ja-JP" sz="2400" dirty="0"/>
          </a:p>
          <a:p>
            <a:r>
              <a:rPr lang="ja-JP" altLang="en-US" sz="2400" dirty="0"/>
              <a:t>　会員増強の必要性を認識して頂く為の研修会の開催</a:t>
            </a:r>
            <a:endParaRPr lang="en-US" altLang="ja-JP" sz="2400" dirty="0"/>
          </a:p>
          <a:p>
            <a:r>
              <a:rPr kumimoji="1" lang="ja-JP" altLang="en-US" sz="2400" dirty="0"/>
              <a:t>　各グループ全クラブで新会員候補者情報の共有化を図る</a:t>
            </a:r>
            <a:endParaRPr kumimoji="1" lang="en-US" altLang="ja-JP" sz="2400" dirty="0"/>
          </a:p>
          <a:p>
            <a:r>
              <a:rPr lang="ja-JP" altLang="en-US" sz="2400" dirty="0"/>
              <a:t>　退会防止の為、新会員ガイダンス（セミナー）をグループ 毎で開催</a:t>
            </a:r>
            <a:endParaRPr lang="en-US" altLang="ja-JP" sz="2400" dirty="0"/>
          </a:p>
          <a:p>
            <a:r>
              <a:rPr kumimoji="1" lang="ja-JP" altLang="en-US" sz="2400" dirty="0"/>
              <a:t>　ロータリーの魅力発信の為に</a:t>
            </a:r>
            <a:r>
              <a:rPr kumimoji="1" lang="en-US" altLang="ja-JP" sz="2400" dirty="0"/>
              <a:t>RLI</a:t>
            </a:r>
            <a:r>
              <a:rPr kumimoji="1" lang="ja-JP" altLang="en-US" sz="2400" dirty="0"/>
              <a:t>の活用</a:t>
            </a:r>
            <a:endParaRPr kumimoji="1" lang="en-US" altLang="ja-JP" sz="2400" dirty="0"/>
          </a:p>
          <a:p>
            <a:endParaRPr lang="en-US" altLang="ja-JP" dirty="0"/>
          </a:p>
          <a:p>
            <a:pPr marL="0" indent="0">
              <a:buNone/>
            </a:pPr>
            <a:endParaRPr kumimoji="1" lang="ja-JP" altLang="en-US" dirty="0">
              <a:solidFill>
                <a:srgbClr val="FF0000"/>
              </a:solidFill>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8354" y="406400"/>
            <a:ext cx="9485980" cy="558800"/>
          </a:xfrm>
        </p:spPr>
        <p:txBody>
          <a:bodyPr>
            <a:normAutofit fontScale="90000"/>
          </a:bodyPr>
          <a:lstStyle/>
          <a:p>
            <a:pPr algn="ctr"/>
            <a:r>
              <a:rPr kumimoji="1" lang="ja-JP" altLang="en-US" b="1" dirty="0">
                <a:ln w="22225">
                  <a:solidFill>
                    <a:schemeClr val="accent2"/>
                  </a:solidFill>
                  <a:prstDash val="solid"/>
                </a:ln>
                <a:solidFill>
                  <a:schemeClr val="accent2">
                    <a:lumMod val="40000"/>
                    <a:lumOff val="60000"/>
                  </a:schemeClr>
                </a:solidFill>
              </a:rPr>
              <a:t>会員増強成功例</a:t>
            </a:r>
          </a:p>
        </p:txBody>
      </p:sp>
      <p:sp>
        <p:nvSpPr>
          <p:cNvPr id="3" name="コンテンツ プレースホルダー 2"/>
          <p:cNvSpPr>
            <a:spLocks noGrp="1"/>
          </p:cNvSpPr>
          <p:nvPr>
            <p:ph idx="1"/>
          </p:nvPr>
        </p:nvSpPr>
        <p:spPr>
          <a:xfrm>
            <a:off x="651933" y="965200"/>
            <a:ext cx="9485980" cy="5223933"/>
          </a:xfrm>
        </p:spPr>
        <p:txBody>
          <a:bodyPr>
            <a:normAutofit fontScale="25000" lnSpcReduction="20000"/>
          </a:bodyPr>
          <a:lstStyle/>
          <a:p>
            <a:pPr algn="l"/>
            <a:r>
              <a:rPr kumimoji="1" lang="ja-JP" altLang="en-US" sz="6400" dirty="0"/>
              <a:t>１．ロータリー、クラブの魅力を明確にする</a:t>
            </a:r>
            <a:endParaRPr kumimoji="1" lang="en-US" altLang="ja-JP" sz="6400" dirty="0"/>
          </a:p>
          <a:p>
            <a:pPr algn="l"/>
            <a:r>
              <a:rPr lang="ja-JP" altLang="en-US" sz="6400" dirty="0"/>
              <a:t>　　「ロータリー」って聞かれたら？クラブの特徴や活動内容を明確に伝え入会候者にアピール</a:t>
            </a:r>
            <a:endParaRPr lang="en-US" altLang="ja-JP" sz="6400" dirty="0"/>
          </a:p>
          <a:p>
            <a:pPr algn="l"/>
            <a:r>
              <a:rPr kumimoji="1" lang="ja-JP" altLang="en-US" sz="6400" dirty="0"/>
              <a:t>２．地域社会との連携</a:t>
            </a:r>
            <a:endParaRPr kumimoji="1" lang="en-US" altLang="ja-JP" sz="6400" dirty="0"/>
          </a:p>
          <a:p>
            <a:pPr algn="l"/>
            <a:r>
              <a:rPr lang="ja-JP" altLang="en-US" sz="6400" dirty="0"/>
              <a:t>　　地元のイベントや団体と協力し、クラブの知名度を向上させる</a:t>
            </a:r>
            <a:endParaRPr lang="en-US" altLang="ja-JP" sz="6400" dirty="0"/>
          </a:p>
          <a:p>
            <a:pPr algn="l"/>
            <a:r>
              <a:rPr kumimoji="1" lang="ja-JP" altLang="en-US" sz="6400" dirty="0"/>
              <a:t>３．</a:t>
            </a:r>
            <a:r>
              <a:rPr kumimoji="1" lang="en-US" altLang="ja-JP" sz="6400" dirty="0"/>
              <a:t>SNS</a:t>
            </a:r>
            <a:r>
              <a:rPr kumimoji="1" lang="ja-JP" altLang="en-US" sz="6400" dirty="0"/>
              <a:t>の活用</a:t>
            </a:r>
            <a:endParaRPr kumimoji="1" lang="en-US" altLang="ja-JP" sz="6400" dirty="0"/>
          </a:p>
          <a:p>
            <a:pPr algn="l"/>
            <a:r>
              <a:rPr lang="ja-JP" altLang="en-US" sz="6400" dirty="0"/>
              <a:t>　　「</a:t>
            </a:r>
            <a:r>
              <a:rPr lang="en-US" altLang="ja-JP" sz="6400" dirty="0"/>
              <a:t>Facebook</a:t>
            </a:r>
            <a:r>
              <a:rPr lang="ja-JP" altLang="en-US" sz="6400" dirty="0"/>
              <a:t>」や「</a:t>
            </a:r>
            <a:r>
              <a:rPr lang="en-US" altLang="ja-JP" sz="6400" dirty="0"/>
              <a:t>Instagram</a:t>
            </a:r>
            <a:r>
              <a:rPr lang="ja-JP" altLang="en-US" sz="6400" dirty="0"/>
              <a:t>」などを活用し広く発信</a:t>
            </a:r>
            <a:endParaRPr lang="en-US" altLang="ja-JP" sz="6400" dirty="0"/>
          </a:p>
          <a:p>
            <a:pPr algn="l"/>
            <a:r>
              <a:rPr kumimoji="1" lang="ja-JP" altLang="en-US" sz="6400" dirty="0"/>
              <a:t>４．会員家族も参加できるイベントの実施</a:t>
            </a:r>
            <a:endParaRPr kumimoji="1" lang="en-US" altLang="ja-JP" sz="6400" dirty="0"/>
          </a:p>
          <a:p>
            <a:pPr algn="l"/>
            <a:r>
              <a:rPr lang="ja-JP" altLang="en-US" sz="6400" dirty="0"/>
              <a:t>５．定期的なフィードバック</a:t>
            </a:r>
            <a:endParaRPr lang="en-US" altLang="ja-JP" sz="6400" dirty="0"/>
          </a:p>
          <a:p>
            <a:pPr algn="l"/>
            <a:r>
              <a:rPr lang="ja-JP" altLang="en-US" sz="6400" dirty="0"/>
              <a:t>　　会員からの意見や要望を定期的に収集し、クラブの運営に反映させる</a:t>
            </a:r>
            <a:endParaRPr lang="en-US" altLang="ja-JP" sz="6400" dirty="0"/>
          </a:p>
          <a:p>
            <a:pPr algn="l"/>
            <a:r>
              <a:rPr lang="ja-JP" altLang="en-US" sz="6400" dirty="0"/>
              <a:t>６．成功事例の共有</a:t>
            </a:r>
            <a:endParaRPr lang="en-US" altLang="ja-JP" sz="6400" dirty="0"/>
          </a:p>
          <a:p>
            <a:pPr algn="l"/>
            <a:r>
              <a:rPr kumimoji="1" lang="ja-JP" altLang="en-US" sz="6400" dirty="0"/>
              <a:t>　　他のクラブと情報交換を行い、成功事例を共有する</a:t>
            </a:r>
            <a:endParaRPr kumimoji="1" lang="en-US" altLang="ja-JP" sz="6400" dirty="0"/>
          </a:p>
          <a:p>
            <a:pPr algn="l"/>
            <a:r>
              <a:rPr lang="ja-JP" altLang="en-US" sz="6400" dirty="0"/>
              <a:t>　　</a:t>
            </a:r>
            <a:endParaRPr lang="en-US" altLang="ja-JP" sz="6400" dirty="0"/>
          </a:p>
          <a:p>
            <a:pPr algn="l"/>
            <a:r>
              <a:rPr lang="ja-JP" altLang="en-US" sz="6400" dirty="0"/>
              <a:t>　</a:t>
            </a:r>
            <a:r>
              <a:rPr lang="en-US" altLang="ja-JP" sz="6400" dirty="0"/>
              <a:t>※</a:t>
            </a:r>
            <a:r>
              <a:rPr lang="ja-JP" altLang="en-US" sz="6400" dirty="0"/>
              <a:t>上記の事例からクラブの魅力を伝える工夫や地域社会との連携、柔軟な活動形態の導入</a:t>
            </a:r>
            <a:endParaRPr lang="en-US" altLang="ja-JP" sz="6400" dirty="0"/>
          </a:p>
          <a:p>
            <a:pPr algn="l"/>
            <a:r>
              <a:rPr lang="ja-JP" altLang="en-US" sz="6400" dirty="0"/>
              <a:t>　　などが会員増強に効果的であるという事がわかります。各クラブの特徴、</a:t>
            </a:r>
            <a:r>
              <a:rPr kumimoji="1" lang="ja-JP" altLang="en-US" sz="6400" dirty="0"/>
              <a:t>地域性に合わせ</a:t>
            </a:r>
            <a:endParaRPr kumimoji="1" lang="en-US" altLang="ja-JP" sz="6400" dirty="0"/>
          </a:p>
          <a:p>
            <a:pPr algn="l"/>
            <a:r>
              <a:rPr kumimoji="1" lang="ja-JP" altLang="en-US" sz="6400" dirty="0"/>
              <a:t>　　た取り組みが成功の鍵となるでしょう。</a:t>
            </a:r>
            <a:endParaRPr kumimoji="1" lang="en-US" altLang="ja-JP" sz="6400" dirty="0"/>
          </a:p>
          <a:p>
            <a:pPr algn="l"/>
            <a:endParaRPr kumimoji="1" lang="en-US" altLang="ja-JP" sz="5600" dirty="0"/>
          </a:p>
          <a:p>
            <a:pPr marL="0" indent="0" algn="l">
              <a:buNone/>
            </a:pPr>
            <a:endParaRPr kumimoji="1" lang="en-US" altLang="ja-JP" sz="5600" dirty="0"/>
          </a:p>
          <a:p>
            <a:endParaRPr kumimoji="1" lang="ja-JP" altLang="en-US"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599"/>
            <a:ext cx="8596668" cy="1591733"/>
          </a:xfrm>
        </p:spPr>
        <p:txBody>
          <a:bodyPr/>
          <a:lstStyle/>
          <a:p>
            <a:pPr algn="ctr"/>
            <a:r>
              <a:rPr lang="ja-JP" altLang="en-US" dirty="0"/>
              <a:t>★会員増強の必要性と相乗効果★</a:t>
            </a:r>
            <a:endParaRPr kumimoji="1" lang="ja-JP" altLang="en-US" dirty="0"/>
          </a:p>
        </p:txBody>
      </p:sp>
      <p:sp>
        <p:nvSpPr>
          <p:cNvPr id="3" name="コンテンツ プレースホルダー 2"/>
          <p:cNvSpPr>
            <a:spLocks noGrp="1"/>
          </p:cNvSpPr>
          <p:nvPr>
            <p:ph idx="1"/>
          </p:nvPr>
        </p:nvSpPr>
        <p:spPr>
          <a:xfrm>
            <a:off x="677333" y="1507066"/>
            <a:ext cx="10265649" cy="5013004"/>
          </a:xfrm>
        </p:spPr>
        <p:txBody>
          <a:bodyPr>
            <a:normAutofit/>
          </a:bodyPr>
          <a:lstStyle/>
          <a:p>
            <a:r>
              <a:rPr kumimoji="1" lang="ja-JP" altLang="en-US" sz="2400" b="1" dirty="0"/>
              <a:t>増強とは人員・設備などを増やし働きを強める事。益々強くすること</a:t>
            </a:r>
            <a:r>
              <a:rPr kumimoji="1" lang="ja-JP" altLang="en-US" sz="2400" dirty="0"/>
              <a:t>。</a:t>
            </a:r>
            <a:endParaRPr kumimoji="1" lang="en-US" altLang="ja-JP" sz="2400" dirty="0"/>
          </a:p>
          <a:p>
            <a:endParaRPr kumimoji="1" lang="en-US" altLang="ja-JP" dirty="0"/>
          </a:p>
          <a:p>
            <a:r>
              <a:rPr lang="ja-JP" altLang="en-US" sz="2400" b="1" dirty="0">
                <a:highlight>
                  <a:srgbClr val="FFFF00"/>
                </a:highlight>
              </a:rPr>
              <a:t>★</a:t>
            </a:r>
            <a:r>
              <a:rPr kumimoji="1" lang="ja-JP" altLang="en-US" sz="2400" b="1" dirty="0">
                <a:highlight>
                  <a:srgbClr val="FFFF00"/>
                </a:highlight>
              </a:rPr>
              <a:t>健康的なクラブ</a:t>
            </a:r>
            <a:endParaRPr kumimoji="1" lang="en-US" altLang="ja-JP" sz="2400" b="1" dirty="0">
              <a:highlight>
                <a:srgbClr val="FFFF00"/>
              </a:highlight>
            </a:endParaRPr>
          </a:p>
          <a:p>
            <a:pPr marL="0" indent="0">
              <a:buNone/>
            </a:pPr>
            <a:r>
              <a:rPr lang="ja-JP" altLang="en-US" dirty="0"/>
              <a:t>　　　クラブが元気になります。そして</a:t>
            </a:r>
            <a:r>
              <a:rPr kumimoji="1" lang="ja-JP" altLang="en-US" dirty="0"/>
              <a:t>変化しながら成長します。</a:t>
            </a:r>
            <a:r>
              <a:rPr lang="ja-JP" altLang="en-US" dirty="0"/>
              <a:t>今の時代安定</a:t>
            </a:r>
            <a:endParaRPr lang="en-US" altLang="ja-JP" dirty="0"/>
          </a:p>
          <a:p>
            <a:pPr marL="0" indent="0">
              <a:buNone/>
            </a:pPr>
            <a:r>
              <a:rPr lang="ja-JP" altLang="en-US" dirty="0"/>
              <a:t>　　　はあり得ません。衰退か成長です。</a:t>
            </a:r>
            <a:r>
              <a:rPr kumimoji="1" lang="ja-JP" altLang="en-US" dirty="0"/>
              <a:t>会員の多様な考え方や経験は革新を促し</a:t>
            </a:r>
            <a:endParaRPr kumimoji="1" lang="en-US" altLang="ja-JP" dirty="0"/>
          </a:p>
          <a:p>
            <a:pPr marL="0" indent="0">
              <a:buNone/>
            </a:pPr>
            <a:r>
              <a:rPr lang="ja-JP" altLang="en-US" dirty="0"/>
              <a:t>　　　</a:t>
            </a:r>
            <a:r>
              <a:rPr kumimoji="1" lang="ja-JP" altLang="en-US" dirty="0"/>
              <a:t>地域のニーズ</a:t>
            </a:r>
            <a:r>
              <a:rPr lang="ja-JP" altLang="en-US" dirty="0"/>
              <a:t>を</a:t>
            </a:r>
            <a:r>
              <a:rPr kumimoji="1" lang="ja-JP" altLang="en-US" dirty="0"/>
              <a:t>見極めるうえで欠かせない物です。</a:t>
            </a:r>
            <a:endParaRPr kumimoji="1" lang="en-US" altLang="ja-JP" dirty="0"/>
          </a:p>
          <a:p>
            <a:endParaRPr kumimoji="1" lang="en-US" altLang="ja-JP" dirty="0"/>
          </a:p>
          <a:p>
            <a:r>
              <a:rPr lang="ja-JP" altLang="en-US" sz="2400" b="1" dirty="0">
                <a:solidFill>
                  <a:schemeClr val="tx1"/>
                </a:solidFill>
                <a:highlight>
                  <a:srgbClr val="FFFF00"/>
                </a:highlight>
              </a:rPr>
              <a:t>★奉仕活動の拡大と多様化</a:t>
            </a:r>
            <a:endParaRPr lang="en-US" altLang="ja-JP" sz="2400" b="1" dirty="0">
              <a:solidFill>
                <a:schemeClr val="tx1"/>
              </a:solidFill>
              <a:highlight>
                <a:srgbClr val="FFFF00"/>
              </a:highlight>
            </a:endParaRPr>
          </a:p>
          <a:p>
            <a:pPr marL="0" indent="0">
              <a:buNone/>
            </a:pPr>
            <a:r>
              <a:rPr lang="ja-JP" altLang="en-US" dirty="0">
                <a:solidFill>
                  <a:schemeClr val="tx1"/>
                </a:solidFill>
              </a:rPr>
              <a:t>　　　会員が増えることで、奉仕プロジェクトが可能になります。規模を拡大出来</a:t>
            </a:r>
            <a:endParaRPr lang="en-US" altLang="ja-JP" dirty="0">
              <a:solidFill>
                <a:schemeClr val="tx1"/>
              </a:solidFill>
            </a:endParaRPr>
          </a:p>
          <a:p>
            <a:pPr marL="0" indent="0">
              <a:buNone/>
            </a:pPr>
            <a:r>
              <a:rPr lang="ja-JP" altLang="en-US" dirty="0">
                <a:solidFill>
                  <a:schemeClr val="tx1"/>
                </a:solidFill>
              </a:rPr>
              <a:t>　　　るだけでなく、新しいアイディアや専門知識を生かした多様な活動が可能に</a:t>
            </a:r>
            <a:endParaRPr lang="en-US" altLang="ja-JP" dirty="0">
              <a:solidFill>
                <a:schemeClr val="tx1"/>
              </a:solidFill>
            </a:endParaRPr>
          </a:p>
          <a:p>
            <a:pPr marL="0" indent="0">
              <a:buNone/>
            </a:pPr>
            <a:r>
              <a:rPr lang="ja-JP" altLang="en-US" dirty="0">
                <a:solidFill>
                  <a:schemeClr val="tx1"/>
                </a:solidFill>
              </a:rPr>
              <a:t>　　　なります。</a:t>
            </a:r>
            <a:endParaRPr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5745" y="347135"/>
            <a:ext cx="8598257" cy="469504"/>
          </a:xfrm>
        </p:spPr>
        <p:txBody>
          <a:bodyPr>
            <a:normAutofit fontScale="90000"/>
          </a:bodyPr>
          <a:lstStyle/>
          <a:p>
            <a:r>
              <a:rPr kumimoji="1" lang="en-US" altLang="ja-JP" sz="4000" dirty="0"/>
              <a:t>2025-26</a:t>
            </a:r>
            <a:r>
              <a:rPr kumimoji="1" lang="ja-JP" altLang="en-US" sz="4000" dirty="0"/>
              <a:t>年度　地区のイノベーション</a:t>
            </a:r>
            <a:br>
              <a:rPr kumimoji="1" lang="en-US" altLang="ja-JP" sz="4000" dirty="0"/>
            </a:br>
            <a:br>
              <a:rPr kumimoji="1" lang="en-US" altLang="ja-JP" dirty="0"/>
            </a:br>
            <a:endParaRPr kumimoji="1" lang="ja-JP" altLang="en-US" dirty="0"/>
          </a:p>
        </p:txBody>
      </p:sp>
      <p:sp>
        <p:nvSpPr>
          <p:cNvPr id="3" name="テキスト プレースホルダー 2"/>
          <p:cNvSpPr>
            <a:spLocks noGrp="1"/>
          </p:cNvSpPr>
          <p:nvPr>
            <p:ph type="body" idx="1"/>
          </p:nvPr>
        </p:nvSpPr>
        <p:spPr>
          <a:xfrm>
            <a:off x="1200785" y="1482725"/>
            <a:ext cx="5140960" cy="278130"/>
          </a:xfrm>
        </p:spPr>
        <p:txBody>
          <a:bodyPr/>
          <a:lstStyle/>
          <a:p>
            <a:endParaRPr kumimoji="1" lang="en-US" altLang="ja-JP" i="1" dirty="0">
              <a:highlight>
                <a:srgbClr val="C0C0C0"/>
              </a:highlight>
            </a:endParaRPr>
          </a:p>
          <a:p>
            <a:r>
              <a:rPr kumimoji="1" lang="ja-JP" altLang="en-US" i="1" dirty="0">
                <a:solidFill>
                  <a:srgbClr val="FF0000"/>
                </a:solidFill>
                <a:highlight>
                  <a:srgbClr val="C0C0C0"/>
                </a:highlight>
              </a:rPr>
              <a:t>イノベーション</a:t>
            </a:r>
          </a:p>
        </p:txBody>
      </p:sp>
      <p:sp>
        <p:nvSpPr>
          <p:cNvPr id="4" name="コンテンツ プレースホルダー 3"/>
          <p:cNvSpPr>
            <a:spLocks noGrp="1"/>
          </p:cNvSpPr>
          <p:nvPr>
            <p:ph sz="half" idx="2"/>
          </p:nvPr>
        </p:nvSpPr>
        <p:spPr>
          <a:xfrm>
            <a:off x="-25489" y="1761067"/>
            <a:ext cx="5554221" cy="4280295"/>
          </a:xfrm>
        </p:spPr>
        <p:txBody>
          <a:bodyPr/>
          <a:lstStyle/>
          <a:p>
            <a:r>
              <a:rPr kumimoji="1" lang="ja-JP" altLang="en-US" dirty="0"/>
              <a:t>①地区委員会副委員長制度の新設</a:t>
            </a:r>
            <a:endParaRPr kumimoji="1" lang="en-US" altLang="ja-JP" dirty="0"/>
          </a:p>
          <a:p>
            <a:r>
              <a:rPr lang="ja-JP" altLang="en-US" dirty="0"/>
              <a:t>②各グループからの地区出向者の平準化</a:t>
            </a:r>
            <a:endParaRPr lang="en-US" altLang="ja-JP" dirty="0"/>
          </a:p>
          <a:p>
            <a:r>
              <a:rPr kumimoji="1" lang="ja-JP" altLang="en-US" dirty="0"/>
              <a:t>③会員増強優秀会員、クラブ表彰</a:t>
            </a:r>
            <a:endParaRPr kumimoji="1" lang="en-US" altLang="ja-JP" dirty="0"/>
          </a:p>
          <a:p>
            <a:r>
              <a:rPr lang="ja-JP" altLang="en-US" dirty="0"/>
              <a:t>④各クループより１名の増強委員出向</a:t>
            </a:r>
            <a:endParaRPr lang="en-US" altLang="ja-JP" dirty="0"/>
          </a:p>
          <a:p>
            <a:r>
              <a:rPr kumimoji="1" lang="ja-JP" altLang="en-US" dirty="0"/>
              <a:t>⑤地区内全ロータリアンマイロータリ</a:t>
            </a:r>
            <a:r>
              <a:rPr kumimoji="1" lang="en-US" altLang="ja-JP" dirty="0"/>
              <a:t>―</a:t>
            </a:r>
            <a:r>
              <a:rPr kumimoji="1" lang="ja-JP" altLang="en-US" dirty="0"/>
              <a:t>への登録</a:t>
            </a:r>
            <a:endParaRPr kumimoji="1" lang="en-US" altLang="ja-JP" dirty="0"/>
          </a:p>
          <a:p>
            <a:r>
              <a:rPr lang="ja-JP" altLang="en-US" dirty="0"/>
              <a:t>⑥ロータリーカードの登録、使用</a:t>
            </a:r>
            <a:endParaRPr lang="en-US" altLang="ja-JP" dirty="0"/>
          </a:p>
          <a:p>
            <a:r>
              <a:rPr lang="ja-JP" altLang="en-US" dirty="0"/>
              <a:t>⑦３</a:t>
            </a:r>
            <a:r>
              <a:rPr lang="en-US" altLang="ja-JP" dirty="0"/>
              <a:t>year rolling goals </a:t>
            </a:r>
            <a:r>
              <a:rPr lang="ja-JP" altLang="en-US" dirty="0"/>
              <a:t>の推進</a:t>
            </a:r>
          </a:p>
          <a:p>
            <a:r>
              <a:rPr lang="ja-JP" altLang="en-US" dirty="0"/>
              <a:t>⑧クラブサポートミーティング推進 の検討</a:t>
            </a:r>
          </a:p>
        </p:txBody>
      </p:sp>
      <p:sp>
        <p:nvSpPr>
          <p:cNvPr id="5" name="テキスト プレースホルダー 4"/>
          <p:cNvSpPr>
            <a:spLocks noGrp="1"/>
          </p:cNvSpPr>
          <p:nvPr>
            <p:ph type="body" sz="quarter" idx="3"/>
          </p:nvPr>
        </p:nvSpPr>
        <p:spPr>
          <a:xfrm>
            <a:off x="6755006" y="1193801"/>
            <a:ext cx="3544026" cy="567054"/>
          </a:xfrm>
        </p:spPr>
        <p:txBody>
          <a:bodyPr/>
          <a:lstStyle/>
          <a:p>
            <a:r>
              <a:rPr lang="ja-JP" altLang="en-US" i="1" dirty="0">
                <a:solidFill>
                  <a:srgbClr val="FF0000"/>
                </a:solidFill>
                <a:highlight>
                  <a:srgbClr val="C0C0C0"/>
                </a:highlight>
              </a:rPr>
              <a:t>効果・理由</a:t>
            </a:r>
            <a:endParaRPr kumimoji="1" lang="ja-JP" altLang="en-US" i="1" dirty="0">
              <a:solidFill>
                <a:srgbClr val="FF0000"/>
              </a:solidFill>
              <a:highlight>
                <a:srgbClr val="C0C0C0"/>
              </a:highlight>
            </a:endParaRPr>
          </a:p>
        </p:txBody>
      </p:sp>
      <p:sp>
        <p:nvSpPr>
          <p:cNvPr id="6" name="コンテンツ プレースホルダー 5"/>
          <p:cNvSpPr>
            <a:spLocks noGrp="1"/>
          </p:cNvSpPr>
          <p:nvPr>
            <p:ph sz="quarter" idx="4"/>
          </p:nvPr>
        </p:nvSpPr>
        <p:spPr>
          <a:xfrm>
            <a:off x="5435512" y="1761067"/>
            <a:ext cx="6756488" cy="4280295"/>
          </a:xfrm>
        </p:spPr>
        <p:txBody>
          <a:bodyPr/>
          <a:lstStyle/>
          <a:p>
            <a:r>
              <a:rPr kumimoji="1" lang="ja-JP" altLang="en-US" dirty="0"/>
              <a:t>委員</a:t>
            </a:r>
            <a:r>
              <a:rPr lang="ja-JP" altLang="en-US" dirty="0"/>
              <a:t>会運営の継続性、新規委員長のサポート</a:t>
            </a:r>
            <a:endParaRPr lang="en-US" altLang="ja-JP" dirty="0"/>
          </a:p>
          <a:p>
            <a:r>
              <a:rPr kumimoji="1" lang="ja-JP" altLang="en-US" dirty="0"/>
              <a:t>各グループ及びクラブの活性化</a:t>
            </a:r>
            <a:endParaRPr kumimoji="1" lang="en-US" altLang="ja-JP" dirty="0"/>
          </a:p>
          <a:p>
            <a:r>
              <a:rPr lang="ja-JP" altLang="en-US" dirty="0"/>
              <a:t>会員増強の更なる強化、「やる気」の喚起</a:t>
            </a:r>
            <a:endParaRPr lang="en-US" altLang="ja-JP" dirty="0"/>
          </a:p>
          <a:p>
            <a:r>
              <a:rPr lang="ja-JP" altLang="en-US" dirty="0"/>
              <a:t>グループの結束、団結</a:t>
            </a:r>
            <a:endParaRPr lang="en-US" altLang="ja-JP" dirty="0"/>
          </a:p>
          <a:p>
            <a:r>
              <a:rPr lang="ja-JP" altLang="en-US" dirty="0"/>
              <a:t>ロータリーの知識、興味の増大</a:t>
            </a:r>
            <a:endParaRPr lang="en-US" altLang="ja-JP" dirty="0"/>
          </a:p>
          <a:p>
            <a:r>
              <a:rPr kumimoji="1" lang="ja-JP" altLang="en-US" dirty="0"/>
              <a:t>ポリオ根絶活動の推進（</a:t>
            </a:r>
            <a:r>
              <a:rPr kumimoji="1" lang="en-US" altLang="ja-JP" dirty="0"/>
              <a:t>0.3</a:t>
            </a:r>
            <a:r>
              <a:rPr kumimoji="1" lang="ja-JP" altLang="en-US" dirty="0"/>
              <a:t>％～</a:t>
            </a:r>
            <a:r>
              <a:rPr kumimoji="1" lang="en-US" altLang="ja-JP" dirty="0"/>
              <a:t>0.5</a:t>
            </a:r>
            <a:r>
              <a:rPr kumimoji="1" lang="ja-JP" altLang="en-US" dirty="0"/>
              <a:t>％がポリオに自動寄付）</a:t>
            </a:r>
            <a:endParaRPr kumimoji="1" lang="en-US" altLang="ja-JP" dirty="0"/>
          </a:p>
          <a:p>
            <a:r>
              <a:rPr lang="ja-JP" altLang="en-US" dirty="0"/>
              <a:t>継続性の重視</a:t>
            </a:r>
          </a:p>
          <a:p>
            <a:r>
              <a:rPr kumimoji="1" lang="ja-JP" altLang="en-US" dirty="0"/>
              <a:t>地区とクラブとの絆の構築</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067" y="431799"/>
            <a:ext cx="7154333" cy="3572934"/>
          </a:xfrm>
        </p:spPr>
        <p:txBody>
          <a:bodyPr/>
          <a:lstStyle/>
          <a:p>
            <a:pPr algn="ctr"/>
            <a:r>
              <a:rPr kumimoji="1" lang="en-US" altLang="ja-JP" dirty="0"/>
              <a:t>2025-26</a:t>
            </a:r>
            <a:r>
              <a:rPr kumimoji="1" lang="ja-JP" altLang="en-US" dirty="0"/>
              <a:t>年度</a:t>
            </a:r>
            <a:br>
              <a:rPr kumimoji="1" lang="en-US" altLang="ja-JP" dirty="0"/>
            </a:br>
            <a:r>
              <a:rPr kumimoji="1" lang="ja-JP" altLang="en-US" sz="6000" dirty="0">
                <a:solidFill>
                  <a:srgbClr val="00B0F0"/>
                </a:solidFill>
              </a:rPr>
              <a:t>イノベーション</a:t>
            </a:r>
            <a:br>
              <a:rPr kumimoji="1" lang="en-US" altLang="ja-JP" sz="6000" dirty="0">
                <a:solidFill>
                  <a:srgbClr val="00B0F0"/>
                </a:solidFill>
              </a:rPr>
            </a:br>
            <a:r>
              <a:rPr kumimoji="1" lang="ja-JP" altLang="en-US" sz="6000" dirty="0">
                <a:solidFill>
                  <a:srgbClr val="00B0F0"/>
                </a:solidFill>
              </a:rPr>
              <a:t>（改革的基本方針）</a:t>
            </a:r>
            <a:br>
              <a:rPr kumimoji="1" lang="en-US" altLang="ja-JP" dirty="0"/>
            </a:br>
            <a:endParaRPr kumimoji="1" lang="ja-JP" altLang="en-US" dirty="0"/>
          </a:p>
        </p:txBody>
      </p:sp>
      <p:sp>
        <p:nvSpPr>
          <p:cNvPr id="3" name="字幕 2"/>
          <p:cNvSpPr>
            <a:spLocks noGrp="1"/>
          </p:cNvSpPr>
          <p:nvPr>
            <p:ph type="subTitle" idx="1"/>
          </p:nvPr>
        </p:nvSpPr>
        <p:spPr>
          <a:xfrm>
            <a:off x="440267" y="3564466"/>
            <a:ext cx="11853333" cy="2099733"/>
          </a:xfrm>
        </p:spPr>
        <p:txBody>
          <a:bodyPr>
            <a:normAutofit fontScale="62500" lnSpcReduction="20000"/>
          </a:bodyPr>
          <a:lstStyle/>
          <a:p>
            <a:pPr algn="l"/>
            <a:endParaRPr lang="en-US" altLang="ja-JP" sz="8000" dirty="0"/>
          </a:p>
          <a:p>
            <a:pPr algn="l"/>
            <a:r>
              <a:rPr kumimoji="1" lang="ja-JP" altLang="en-US" sz="10300" dirty="0">
                <a:solidFill>
                  <a:srgbClr val="C00000"/>
                </a:solidFill>
              </a:rPr>
              <a:t>出来ることから始めよう！！！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599"/>
            <a:ext cx="8596668" cy="1100667"/>
          </a:xfrm>
        </p:spPr>
        <p:txBody>
          <a:bodyPr>
            <a:normAutofit/>
          </a:bodyPr>
          <a:lstStyle/>
          <a:p>
            <a:r>
              <a:rPr kumimoji="1" lang="ja-JP" altLang="en-US" sz="3200" dirty="0"/>
              <a:t>あなたのクラブではどんな事が出来ますか？</a:t>
            </a:r>
            <a:br>
              <a:rPr kumimoji="1" lang="en-US" altLang="ja-JP" sz="3200" dirty="0"/>
            </a:br>
            <a:r>
              <a:rPr kumimoji="1" lang="ja-JP" altLang="en-US" sz="3200" dirty="0"/>
              <a:t>変更、改善出来ますか？</a:t>
            </a:r>
          </a:p>
        </p:txBody>
      </p:sp>
      <p:sp>
        <p:nvSpPr>
          <p:cNvPr id="3" name="コンテンツ プレースホルダー 2"/>
          <p:cNvSpPr>
            <a:spLocks noGrp="1"/>
          </p:cNvSpPr>
          <p:nvPr>
            <p:ph idx="1"/>
          </p:nvPr>
        </p:nvSpPr>
        <p:spPr>
          <a:xfrm>
            <a:off x="677333" y="1710266"/>
            <a:ext cx="10279425" cy="4331096"/>
          </a:xfrm>
        </p:spPr>
        <p:txBody>
          <a:bodyPr>
            <a:normAutofit fontScale="92500" lnSpcReduction="10000"/>
          </a:bodyPr>
          <a:lstStyle/>
          <a:p>
            <a:endParaRPr kumimoji="1" lang="en-US" altLang="ja-JP" dirty="0"/>
          </a:p>
          <a:p>
            <a:r>
              <a:rPr lang="ja-JP" altLang="en-US" sz="4000" b="1" dirty="0"/>
              <a:t>例会に於いて</a:t>
            </a:r>
            <a:endParaRPr lang="en-US" altLang="ja-JP" sz="4000" b="1" dirty="0"/>
          </a:p>
          <a:p>
            <a:r>
              <a:rPr lang="ja-JP" altLang="en-US" dirty="0"/>
              <a:t>次第内容の変更、追加、　　　　　　　　　　　　　　　</a:t>
            </a:r>
            <a:endParaRPr lang="en-US" altLang="ja-JP" dirty="0"/>
          </a:p>
          <a:p>
            <a:r>
              <a:rPr lang="ja-JP" altLang="en-US" dirty="0"/>
              <a:t>着座場所を毎回変える　　　　　　　　　</a:t>
            </a:r>
            <a:endParaRPr lang="en-US" altLang="ja-JP" dirty="0"/>
          </a:p>
          <a:p>
            <a:r>
              <a:rPr lang="ja-JP" altLang="en-US" dirty="0"/>
              <a:t>前後左右会員と必ず挨拶　　　　　　</a:t>
            </a:r>
            <a:endParaRPr lang="en-US" altLang="ja-JP" dirty="0"/>
          </a:p>
          <a:p>
            <a:r>
              <a:rPr lang="ja-JP" altLang="en-US" dirty="0"/>
              <a:t>毎回少しづづではあるが寄付　　　</a:t>
            </a:r>
            <a:r>
              <a:rPr lang="ja-JP" altLang="en-US" sz="3600" dirty="0"/>
              <a:t>　</a:t>
            </a:r>
            <a:r>
              <a:rPr lang="ja-JP" altLang="en-US" sz="6000" dirty="0">
                <a:solidFill>
                  <a:srgbClr val="0070C0"/>
                </a:solidFill>
              </a:rPr>
              <a:t>出来る？</a:t>
            </a:r>
            <a:r>
              <a:rPr lang="ja-JP" altLang="en-US" sz="3600" dirty="0"/>
              <a:t>・出来ない？</a:t>
            </a:r>
            <a:endParaRPr lang="en-US" altLang="ja-JP" sz="3600" dirty="0"/>
          </a:p>
          <a:p>
            <a:r>
              <a:rPr lang="ja-JP" altLang="en-US" dirty="0"/>
              <a:t>例会後の感想を記録する</a:t>
            </a:r>
            <a:endParaRPr lang="en-US" altLang="ja-JP" dirty="0"/>
          </a:p>
          <a:p>
            <a:r>
              <a:rPr lang="ja-JP" altLang="en-US" dirty="0"/>
              <a:t>例会場所を定期的に変更</a:t>
            </a:r>
            <a:endParaRPr lang="en-US" altLang="ja-JP" dirty="0"/>
          </a:p>
          <a:p>
            <a:r>
              <a:rPr lang="ja-JP" altLang="en-US" dirty="0"/>
              <a:t>合同例会、グループ内、外</a:t>
            </a:r>
            <a:endParaRPr lang="en-US" altLang="ja-JP" dirty="0"/>
          </a:p>
          <a:p>
            <a:endParaRPr lang="en-US" altLang="ja-JP" dirty="0"/>
          </a:p>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5191" y="262466"/>
            <a:ext cx="11102009" cy="2172621"/>
          </a:xfrm>
        </p:spPr>
        <p:txBody>
          <a:bodyPr>
            <a:normAutofit fontScale="90000"/>
          </a:bodyPr>
          <a:lstStyle/>
          <a:p>
            <a:r>
              <a:rPr kumimoji="1" lang="ja-JP" altLang="en-US" sz="5300" dirty="0">
                <a:solidFill>
                  <a:srgbClr val="002060"/>
                </a:solidFill>
                <a:highlight>
                  <a:srgbClr val="C0C0C0"/>
                </a:highlight>
              </a:rPr>
              <a:t>地区内全クラブ目標設定</a:t>
            </a:r>
            <a:br>
              <a:rPr kumimoji="1" lang="en-US" altLang="ja-JP" dirty="0"/>
            </a:br>
            <a:br>
              <a:rPr kumimoji="1" lang="en-US" altLang="ja-JP" dirty="0"/>
            </a:br>
            <a:r>
              <a:rPr kumimoji="1" lang="ja-JP" altLang="en-US" dirty="0"/>
              <a:t>自クラブの</a:t>
            </a:r>
            <a:r>
              <a:rPr kumimoji="1" lang="ja-JP" altLang="en-US" sz="6700" dirty="0">
                <a:solidFill>
                  <a:schemeClr val="tx2">
                    <a:lumMod val="60000"/>
                    <a:lumOff val="40000"/>
                  </a:schemeClr>
                </a:solidFill>
              </a:rPr>
              <a:t>強み</a:t>
            </a:r>
            <a:r>
              <a:rPr kumimoji="1" lang="ja-JP" altLang="en-US" dirty="0"/>
              <a:t>・</a:t>
            </a:r>
            <a:r>
              <a:rPr kumimoji="1" lang="ja-JP" altLang="en-US" sz="6700" dirty="0">
                <a:solidFill>
                  <a:srgbClr val="BB632D"/>
                </a:solidFill>
              </a:rPr>
              <a:t>弱み</a:t>
            </a:r>
            <a:r>
              <a:rPr kumimoji="1" lang="ja-JP" altLang="en-US" dirty="0"/>
              <a:t>を知る</a:t>
            </a:r>
            <a:r>
              <a:rPr kumimoji="1" lang="ja-JP" altLang="en-US" sz="1600" b="1" dirty="0">
                <a:solidFill>
                  <a:schemeClr val="tx1"/>
                </a:solidFill>
              </a:rPr>
              <a:t>（</a:t>
            </a:r>
            <a:r>
              <a:rPr kumimoji="1" lang="en-US" altLang="ja-JP" sz="1600" b="1" dirty="0">
                <a:solidFill>
                  <a:schemeClr val="tx1"/>
                </a:solidFill>
              </a:rPr>
              <a:t>※RLI</a:t>
            </a:r>
            <a:r>
              <a:rPr lang="ja-JP" altLang="en-US" sz="1600" b="1" dirty="0">
                <a:solidFill>
                  <a:schemeClr val="tx1"/>
                </a:solidFill>
              </a:rPr>
              <a:t>セッション・クラブの健康</a:t>
            </a:r>
            <a:r>
              <a:rPr lang="ja-JP" altLang="en-US" sz="1800" b="1" dirty="0">
                <a:solidFill>
                  <a:schemeClr val="tx1"/>
                </a:solidFill>
              </a:rPr>
              <a:t>チェック参照）</a:t>
            </a:r>
            <a:br>
              <a:rPr kumimoji="1" lang="en-US" altLang="ja-JP" dirty="0"/>
            </a:br>
            <a:r>
              <a:rPr kumimoji="1" lang="ja-JP" altLang="en-US" dirty="0"/>
              <a:t>　　　　　　　</a:t>
            </a:r>
            <a:r>
              <a:rPr kumimoji="1" lang="ja-JP" altLang="en-US" sz="8900" dirty="0"/>
              <a:t>↓↓↓↓↓↓</a:t>
            </a:r>
            <a:br>
              <a:rPr kumimoji="1" lang="en-US" altLang="ja-JP" sz="6700" dirty="0"/>
            </a:br>
            <a:r>
              <a:rPr kumimoji="1" lang="ja-JP" altLang="en-US" dirty="0"/>
              <a:t>地区内で</a:t>
            </a:r>
            <a:r>
              <a:rPr kumimoji="1" lang="ja-JP" altLang="en-US" sz="6700" b="1" dirty="0">
                <a:solidFill>
                  <a:srgbClr val="FF0000"/>
                </a:solidFill>
              </a:rPr>
              <a:t>ナンバー１</a:t>
            </a:r>
            <a:r>
              <a:rPr kumimoji="1" lang="en-US" altLang="ja-JP" sz="6700" b="1" dirty="0">
                <a:solidFill>
                  <a:srgbClr val="FF0000"/>
                </a:solidFill>
              </a:rPr>
              <a:t>or</a:t>
            </a:r>
            <a:r>
              <a:rPr kumimoji="1" lang="ja-JP" altLang="en-US" sz="6700" b="1" dirty="0">
                <a:solidFill>
                  <a:srgbClr val="00B0F0"/>
                </a:solidFill>
              </a:rPr>
              <a:t>オンリー１</a:t>
            </a:r>
            <a:br>
              <a:rPr kumimoji="1" lang="en-US" altLang="ja-JP" sz="6700" dirty="0">
                <a:solidFill>
                  <a:srgbClr val="FF0000"/>
                </a:solidFill>
              </a:rPr>
            </a:br>
            <a:r>
              <a:rPr kumimoji="1" lang="ja-JP" altLang="en-US" sz="8000" dirty="0">
                <a:solidFill>
                  <a:srgbClr val="FF0000"/>
                </a:solidFill>
              </a:rPr>
              <a:t>　　　　</a:t>
            </a:r>
            <a:r>
              <a:rPr kumimoji="1" lang="ja-JP" altLang="en-US" sz="6700" dirty="0">
                <a:solidFill>
                  <a:schemeClr val="tx1"/>
                </a:solidFill>
              </a:rPr>
              <a:t>を目指す</a:t>
            </a: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p:nvPr/>
        </p:nvSpPr>
        <p:spPr>
          <a:xfrm>
            <a:off x="592667" y="110067"/>
            <a:ext cx="11353799" cy="7306734"/>
          </a:xfrm>
          <a:prstGeom prst="rect">
            <a:avLst/>
          </a:prstGeom>
        </p:spPr>
        <p:txBody>
          <a:bodyPr>
            <a:normAutofit fontScale="9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rgbClr val="FF0000"/>
                </a:solidFill>
              </a:rPr>
              <a:t>一生使える吉田松陰の教え</a:t>
            </a:r>
            <a:br>
              <a:rPr lang="en-US" altLang="ja-JP" b="1" i="1" dirty="0">
                <a:solidFill>
                  <a:srgbClr val="FF0000"/>
                </a:solidFill>
              </a:rPr>
            </a:br>
            <a:br>
              <a:rPr lang="en-US" altLang="ja-JP" b="1" i="1" dirty="0">
                <a:solidFill>
                  <a:srgbClr val="FF0000"/>
                </a:solidFill>
              </a:rPr>
            </a:br>
            <a:r>
              <a:rPr lang="ja-JP" altLang="en-US" dirty="0">
                <a:solidFill>
                  <a:schemeClr val="tx1"/>
                </a:solidFill>
              </a:rPr>
              <a:t>①「努力して後悔」した人は一度も見たことがない</a:t>
            </a:r>
            <a:br>
              <a:rPr lang="en-US" altLang="ja-JP" dirty="0">
                <a:solidFill>
                  <a:schemeClr val="tx1"/>
                </a:solidFill>
              </a:rPr>
            </a:br>
            <a:r>
              <a:rPr lang="ja-JP" altLang="en-US" dirty="0">
                <a:solidFill>
                  <a:schemeClr val="tx1"/>
                </a:solidFill>
              </a:rPr>
              <a:t>②「努力しないで後悔」した人は腐るほどこの目で見てきた</a:t>
            </a:r>
            <a:br>
              <a:rPr lang="en-US" altLang="ja-JP" dirty="0">
                <a:solidFill>
                  <a:schemeClr val="tx1"/>
                </a:solidFill>
              </a:rPr>
            </a:br>
            <a:r>
              <a:rPr lang="ja-JP" altLang="en-US" dirty="0">
                <a:solidFill>
                  <a:schemeClr val="tx1"/>
                </a:solidFill>
              </a:rPr>
              <a:t>③ 練習して下手になる人はいない。勉強して馬鹿になる人も</a:t>
            </a:r>
          </a:p>
          <a:p>
            <a:r>
              <a:rPr lang="ja-JP" altLang="en-US" dirty="0">
                <a:solidFill>
                  <a:schemeClr val="tx1"/>
                </a:solidFill>
              </a:rPr>
              <a:t>     いない</a:t>
            </a:r>
            <a:br>
              <a:rPr lang="en-US" altLang="ja-JP" dirty="0">
                <a:solidFill>
                  <a:schemeClr val="tx1"/>
                </a:solidFill>
              </a:rPr>
            </a:br>
            <a:r>
              <a:rPr lang="ja-JP" altLang="en-US" dirty="0">
                <a:solidFill>
                  <a:schemeClr val="tx1"/>
                </a:solidFill>
              </a:rPr>
              <a:t>④ 何かをして変わった人はいても何もしないで変わった人は</a:t>
            </a:r>
          </a:p>
          <a:p>
            <a:r>
              <a:rPr lang="ja-JP" altLang="en-US" dirty="0">
                <a:solidFill>
                  <a:schemeClr val="tx1"/>
                </a:solidFill>
              </a:rPr>
              <a:t>     絶対にいない。</a:t>
            </a:r>
            <a:br>
              <a:rPr lang="en-US" altLang="ja-JP" dirty="0">
                <a:solidFill>
                  <a:schemeClr val="tx1"/>
                </a:solidFill>
              </a:rPr>
            </a:br>
            <a:r>
              <a:rPr lang="ja-JP" altLang="en-US" dirty="0">
                <a:solidFill>
                  <a:schemeClr val="tx1"/>
                </a:solidFill>
              </a:rPr>
              <a:t>⑤「夢」無き者に「理想」なし</a:t>
            </a:r>
            <a:br>
              <a:rPr lang="en-US" altLang="ja-JP" dirty="0">
                <a:solidFill>
                  <a:schemeClr val="tx1"/>
                </a:solidFill>
              </a:rPr>
            </a:br>
            <a:r>
              <a:rPr lang="ja-JP" altLang="en-US" dirty="0">
                <a:solidFill>
                  <a:schemeClr val="tx1"/>
                </a:solidFill>
              </a:rPr>
              <a:t>　「理想」無き者に「計画」なし</a:t>
            </a:r>
            <a:br>
              <a:rPr lang="en-US" altLang="ja-JP" dirty="0">
                <a:solidFill>
                  <a:schemeClr val="tx1"/>
                </a:solidFill>
              </a:rPr>
            </a:br>
            <a:r>
              <a:rPr lang="ja-JP" altLang="en-US" dirty="0">
                <a:solidFill>
                  <a:schemeClr val="tx1"/>
                </a:solidFill>
              </a:rPr>
              <a:t>　「計画」無き者に「実行」なし</a:t>
            </a:r>
            <a:br>
              <a:rPr lang="en-US" altLang="ja-JP" dirty="0">
                <a:solidFill>
                  <a:schemeClr val="tx1"/>
                </a:solidFill>
              </a:rPr>
            </a:br>
            <a:r>
              <a:rPr lang="ja-JP" altLang="en-US" dirty="0">
                <a:solidFill>
                  <a:schemeClr val="tx1"/>
                </a:solidFill>
              </a:rPr>
              <a:t>　「実行」無き者に「成功」なし</a:t>
            </a:r>
            <a:br>
              <a:rPr lang="en-US" altLang="ja-JP" dirty="0">
                <a:solidFill>
                  <a:schemeClr val="tx1"/>
                </a:solidFill>
              </a:rPr>
            </a:br>
            <a:r>
              <a:rPr lang="ja-JP" altLang="en-US" dirty="0"/>
              <a:t>　　　</a:t>
            </a:r>
            <a:r>
              <a:rPr lang="ja-JP" altLang="en-US" sz="4400" b="1" u="sng" dirty="0">
                <a:solidFill>
                  <a:srgbClr val="FF0000"/>
                </a:solidFill>
              </a:rPr>
              <a:t>ゆえに「夢無き者に成功なし」</a:t>
            </a:r>
            <a:br>
              <a:rPr lang="en-US" altLang="ja-JP" sz="6600" b="1" u="sng" dirty="0">
                <a:solidFill>
                  <a:srgbClr val="FF0000"/>
                </a:solidFill>
              </a:rPr>
            </a:br>
            <a:endParaRPr lang="ja-JP" altLang="en-US" dirty="0">
              <a:solidFill>
                <a:srgbClr val="FF0000"/>
              </a:solidFill>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2819400"/>
          </a:xfrm>
        </p:spPr>
        <p:txBody>
          <a:bodyPr/>
          <a:lstStyle/>
          <a:p>
            <a:r>
              <a:rPr lang="ja-JP" altLang="en-US" sz="4800" b="1" i="1" dirty="0">
                <a:ln w="12700">
                  <a:solidFill>
                    <a:schemeClr val="accent5"/>
                  </a:solidFill>
                  <a:prstDash val="solid"/>
                </a:ln>
                <a:pattFill prst="ltDnDiag">
                  <a:fgClr>
                    <a:schemeClr val="accent5">
                      <a:lumMod val="60000"/>
                      <a:lumOff val="40000"/>
                    </a:schemeClr>
                  </a:fgClr>
                  <a:bgClr>
                    <a:schemeClr val="bg1"/>
                  </a:bgClr>
                </a:pattFill>
              </a:rPr>
              <a:t>マザーテレサの名言</a:t>
            </a:r>
            <a:br>
              <a:rPr lang="en-US" altLang="ja-JP" sz="4800" dirty="0"/>
            </a:br>
            <a:r>
              <a:rPr lang="ja-JP" altLang="en-US" dirty="0"/>
              <a:t>　</a:t>
            </a:r>
            <a:r>
              <a:rPr lang="en-US" altLang="ja-JP" sz="2000" dirty="0"/>
              <a:t>※</a:t>
            </a:r>
            <a:r>
              <a:rPr lang="ja-JP" altLang="en-US" sz="2000" dirty="0"/>
              <a:t>マザーテレサは、貧困者や病人の世話を通じて人々に愛と奉仕の</a:t>
            </a:r>
            <a:br>
              <a:rPr lang="en-US" altLang="ja-JP" sz="2000" dirty="0"/>
            </a:br>
            <a:r>
              <a:rPr lang="ja-JP" altLang="en-US" sz="2000" dirty="0"/>
              <a:t>　　　精神を示したカトリック教会の宣教師</a:t>
            </a:r>
          </a:p>
        </p:txBody>
      </p:sp>
      <p:sp>
        <p:nvSpPr>
          <p:cNvPr id="3" name="コンテンツ プレースホルダー 2"/>
          <p:cNvSpPr>
            <a:spLocks noGrp="1"/>
          </p:cNvSpPr>
          <p:nvPr>
            <p:ph idx="1"/>
          </p:nvPr>
        </p:nvSpPr>
        <p:spPr>
          <a:xfrm>
            <a:off x="677545" y="2735580"/>
            <a:ext cx="8596630" cy="3305810"/>
          </a:xfrm>
        </p:spPr>
        <p:txBody>
          <a:bodyPr>
            <a:normAutofit/>
          </a:bodyPr>
          <a:lstStyle/>
          <a:p>
            <a:r>
              <a:rPr lang="ja-JP" altLang="en-US" sz="4000" dirty="0">
                <a:solidFill>
                  <a:srgbClr val="0070C0"/>
                </a:solidFill>
              </a:rPr>
              <a:t>私たちは大きい事はできません。</a:t>
            </a:r>
          </a:p>
          <a:p>
            <a:r>
              <a:rPr lang="ja-JP" altLang="en-US" sz="4000" dirty="0">
                <a:solidFill>
                  <a:srgbClr val="0070C0"/>
                </a:solidFill>
              </a:rPr>
              <a:t>   小さなことを大きな愛をもって</a:t>
            </a:r>
          </a:p>
          <a:p>
            <a:r>
              <a:rPr lang="ja-JP" altLang="en-US" sz="4000" dirty="0">
                <a:solidFill>
                  <a:srgbClr val="0070C0"/>
                </a:solidFill>
              </a:rPr>
              <a:t>      行っただけです。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45" y="643255"/>
            <a:ext cx="8596630" cy="796925"/>
          </a:xfrm>
        </p:spPr>
        <p:txBody>
          <a:bodyPr>
            <a:scene3d>
              <a:camera prst="orthographicFront"/>
              <a:lightRig rig="threePt" dir="t"/>
            </a:scene3d>
          </a:bodyPr>
          <a:lstStyle/>
          <a:p>
            <a:r>
              <a:rPr lang="ja-JP" altLang="en-US" sz="4400" i="1">
                <a:solidFill>
                  <a:schemeClr val="tx1"/>
                </a:solidFill>
                <a:effectLst>
                  <a:outerShdw blurRad="38100" dist="19050" dir="2700000" algn="tl" rotWithShape="0">
                    <a:schemeClr val="dk1">
                      <a:alpha val="40000"/>
                    </a:schemeClr>
                  </a:outerShdw>
                </a:effectLst>
                <a:latin typeface="HGP行書体" panose="03000700000000000000" pitchFamily="66" charset="-128"/>
                <a:ea typeface="HGP行書体" panose="03000700000000000000" pitchFamily="66" charset="-128"/>
              </a:rPr>
              <a:t>柳生家の家訓</a:t>
            </a:r>
          </a:p>
        </p:txBody>
      </p:sp>
      <p:sp>
        <p:nvSpPr>
          <p:cNvPr id="3" name="コンテンツプレースホルダ 2"/>
          <p:cNvSpPr>
            <a:spLocks noGrp="1"/>
          </p:cNvSpPr>
          <p:nvPr>
            <p:ph idx="1"/>
          </p:nvPr>
        </p:nvSpPr>
        <p:spPr>
          <a:xfrm>
            <a:off x="677545" y="1439545"/>
            <a:ext cx="8596630" cy="5005705"/>
          </a:xfrm>
        </p:spPr>
        <p:txBody>
          <a:bodyPr>
            <a:normAutofit fontScale="90000" lnSpcReduction="20000"/>
          </a:bodyPr>
          <a:lstStyle/>
          <a:p>
            <a:r>
              <a:rPr lang="ja-JP" altLang="en-US" sz="2000" dirty="0">
                <a:solidFill>
                  <a:srgbClr val="00B0F0"/>
                </a:solidFill>
              </a:rPr>
              <a:t>徳川家の剣術指南役の柳生宗矩が残したとされる兵法家伝書の教えに記した次のような言葉があります。</a:t>
            </a:r>
          </a:p>
          <a:p>
            <a:endParaRPr lang="ja-JP" altLang="en-US" sz="2000" dirty="0">
              <a:solidFill>
                <a:srgbClr val="00B0F0"/>
              </a:solidFill>
            </a:endParaRPr>
          </a:p>
          <a:p>
            <a:r>
              <a:rPr lang="ja-JP" altLang="en-US" sz="2400" b="1" dirty="0">
                <a:solidFill>
                  <a:schemeClr val="tx1"/>
                </a:solidFill>
                <a:latin typeface="HGP行書体" panose="03000700000000000000" pitchFamily="66" charset="-128"/>
                <a:ea typeface="HGP行書体" panose="03000700000000000000" pitchFamily="66" charset="-128"/>
              </a:rPr>
              <a:t>１．小才は、縁に触れても縁に気づかず</a:t>
            </a:r>
          </a:p>
          <a:p>
            <a:r>
              <a:rPr lang="ja-JP" altLang="en-US" sz="2400" b="1" dirty="0">
                <a:solidFill>
                  <a:schemeClr val="tx1"/>
                </a:solidFill>
                <a:latin typeface="HGP行書体" panose="03000700000000000000" pitchFamily="66" charset="-128"/>
                <a:ea typeface="HGP行書体" panose="03000700000000000000" pitchFamily="66" charset="-128"/>
              </a:rPr>
              <a:t>　　　小さな才能の持ち主は、縁に気づかない</a:t>
            </a:r>
          </a:p>
          <a:p>
            <a:endParaRPr lang="ja-JP" altLang="en-US" sz="2400" b="1" dirty="0">
              <a:solidFill>
                <a:schemeClr val="tx1"/>
              </a:solidFill>
              <a:latin typeface="HGP行書体" panose="03000700000000000000" pitchFamily="66" charset="-128"/>
              <a:ea typeface="HGP行書体" panose="03000700000000000000" pitchFamily="66" charset="-128"/>
            </a:endParaRPr>
          </a:p>
          <a:p>
            <a:r>
              <a:rPr lang="ja-JP" altLang="en-US" sz="2400" b="1" dirty="0">
                <a:solidFill>
                  <a:schemeClr val="tx1"/>
                </a:solidFill>
                <a:latin typeface="HGP行書体" panose="03000700000000000000" pitchFamily="66" charset="-128"/>
                <a:ea typeface="HGP行書体" panose="03000700000000000000" pitchFamily="66" charset="-128"/>
              </a:rPr>
              <a:t>２．中才は、縁に触れても縁を生かさず</a:t>
            </a:r>
          </a:p>
          <a:p>
            <a:r>
              <a:rPr lang="ja-JP" altLang="en-US" sz="2400" b="1" dirty="0">
                <a:solidFill>
                  <a:schemeClr val="tx1"/>
                </a:solidFill>
                <a:latin typeface="HGP行書体" panose="03000700000000000000" pitchFamily="66" charset="-128"/>
                <a:ea typeface="HGP行書体" panose="03000700000000000000" pitchFamily="66" charset="-128"/>
              </a:rPr>
              <a:t>　　　普通の才能の持ち主は、縁があってもそれを活かさない</a:t>
            </a:r>
          </a:p>
          <a:p>
            <a:endParaRPr lang="ja-JP" altLang="en-US" sz="2400" b="1" dirty="0">
              <a:solidFill>
                <a:schemeClr val="tx1"/>
              </a:solidFill>
              <a:latin typeface="HGP行書体" panose="03000700000000000000" pitchFamily="66" charset="-128"/>
              <a:ea typeface="HGP行書体" panose="03000700000000000000" pitchFamily="66" charset="-128"/>
            </a:endParaRPr>
          </a:p>
          <a:p>
            <a:r>
              <a:rPr lang="ja-JP" altLang="en-US" sz="2400" b="1" dirty="0">
                <a:solidFill>
                  <a:schemeClr val="tx1"/>
                </a:solidFill>
                <a:latin typeface="HGP行書体" panose="03000700000000000000" pitchFamily="66" charset="-128"/>
                <a:ea typeface="HGP行書体" panose="03000700000000000000" pitchFamily="66" charset="-128"/>
              </a:rPr>
              <a:t>３．大才は袖すり合う縁をも生かす</a:t>
            </a:r>
          </a:p>
          <a:p>
            <a:r>
              <a:rPr lang="ja-JP" altLang="en-US" sz="2400" b="1" dirty="0">
                <a:solidFill>
                  <a:schemeClr val="tx1"/>
                </a:solidFill>
                <a:latin typeface="HGP行書体" panose="03000700000000000000" pitchFamily="66" charset="-128"/>
                <a:ea typeface="HGP行書体" panose="03000700000000000000" pitchFamily="66" charset="-128"/>
              </a:rPr>
              <a:t>　　　大きな才能の持ち主は、ほんのわずかな縁も活かす</a:t>
            </a:r>
          </a:p>
          <a:p>
            <a:endParaRPr lang="ja-JP" altLang="en-US" sz="2400" b="1" dirty="0">
              <a:solidFill>
                <a:schemeClr val="tx1"/>
              </a:solidFill>
              <a:latin typeface="HGP行書体" panose="03000700000000000000" pitchFamily="66" charset="-128"/>
              <a:ea typeface="HGP行書体" panose="03000700000000000000" pitchFamily="66" charset="-128"/>
            </a:endParaRPr>
          </a:p>
          <a:p>
            <a:r>
              <a:rPr lang="ja-JP" altLang="en-US" sz="2400" b="1" dirty="0">
                <a:solidFill>
                  <a:schemeClr val="tx1"/>
                </a:solidFill>
                <a:latin typeface="HGP行書体" panose="03000700000000000000" pitchFamily="66" charset="-128"/>
                <a:ea typeface="HGP行書体" panose="03000700000000000000" pitchFamily="66" charset="-128"/>
              </a:rPr>
              <a:t>この言葉は、才能の違いを「縁」に対する気づき方で表現しています。</a:t>
            </a:r>
            <a:endParaRPr lang="ja-JP" altLang="en-US" sz="2000" b="1" dirty="0">
              <a:solidFill>
                <a:schemeClr val="tx1"/>
              </a:solidFill>
              <a:latin typeface="HGP行書体" panose="03000700000000000000" pitchFamily="66" charset="-128"/>
              <a:ea typeface="HGP行書体" panose="03000700000000000000" pitchFamily="66" charset="-128"/>
            </a:endParaRPr>
          </a:p>
          <a:p>
            <a:endParaRPr lang="ja-JP" altLang="en-US" sz="2000" b="1" dirty="0">
              <a:solidFill>
                <a:schemeClr val="tx1"/>
              </a:solidFill>
              <a:latin typeface="HGP行書体" panose="03000700000000000000" pitchFamily="66" charset="-128"/>
              <a:ea typeface="HGP行書体" panose="03000700000000000000" pitchFamily="66" charset="-128"/>
            </a:endParaRPr>
          </a:p>
          <a:p>
            <a:endParaRPr lang="ja-JP" altLang="en-US" sz="2000" b="1" dirty="0">
              <a:solidFill>
                <a:schemeClr val="tx1"/>
              </a:solidFill>
              <a:latin typeface="HGP行書体" panose="03000700000000000000" pitchFamily="66" charset="-128"/>
              <a:ea typeface="HGP行書体" panose="03000700000000000000" pitchFamily="66" charset="-128"/>
            </a:endParaRPr>
          </a:p>
          <a:p>
            <a:endParaRPr lang="ja-JP" altLang="en-US" sz="2000" b="1" dirty="0">
              <a:solidFill>
                <a:schemeClr val="tx1"/>
              </a:solidFill>
              <a:latin typeface="HGP行書体" panose="03000700000000000000" pitchFamily="66" charset="-128"/>
              <a:ea typeface="HGP行書体" panose="03000700000000000000" pitchFamily="66"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21" y="1293511"/>
            <a:ext cx="6846046" cy="513453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378" y="1284546"/>
            <a:ext cx="4522124" cy="5143500"/>
          </a:xfrm>
          <a:prstGeom prst="rect">
            <a:avLst/>
          </a:prstGeom>
        </p:spPr>
      </p:pic>
      <p:sp>
        <p:nvSpPr>
          <p:cNvPr id="2" name="タイトル 1"/>
          <p:cNvSpPr>
            <a:spLocks noGrp="1"/>
          </p:cNvSpPr>
          <p:nvPr>
            <p:ph type="title"/>
          </p:nvPr>
        </p:nvSpPr>
        <p:spPr>
          <a:xfrm>
            <a:off x="791636" y="401768"/>
            <a:ext cx="8596668" cy="1320800"/>
          </a:xfrm>
        </p:spPr>
        <p:txBody>
          <a:bodyPr>
            <a:normAutofit/>
          </a:bodyPr>
          <a:lstStyle/>
          <a:p>
            <a:r>
              <a:rPr lang="ja-JP" altLang="en-US" sz="2800" dirty="0">
                <a:solidFill>
                  <a:schemeClr val="tx1"/>
                </a:solidFill>
              </a:rPr>
              <a:t>国際協議会　会場　ローゼン・シングル・クリーク</a:t>
            </a:r>
          </a:p>
        </p:txBody>
      </p:sp>
      <p:sp>
        <p:nvSpPr>
          <p:cNvPr id="5" name="コンテンツ プレースホルダー 4"/>
          <p:cNvSpPr>
            <a:spLocks noGrp="1"/>
          </p:cNvSpPr>
          <p:nvPr>
            <p:ph sz="half" idx="1"/>
          </p:nvPr>
        </p:nvSpPr>
        <p:spPr>
          <a:xfrm>
            <a:off x="677545" y="1722755"/>
            <a:ext cx="6107430" cy="4318635"/>
          </a:xfrm>
        </p:spPr>
        <p:txBody>
          <a:bodyPr/>
          <a:lstStyle/>
          <a:p>
            <a:endParaRPr lang="ja-JP" altLang="en-US"/>
          </a:p>
        </p:txBody>
      </p:sp>
      <p:sp>
        <p:nvSpPr>
          <p:cNvPr id="6" name="コンテンツ プレースホルダー 5"/>
          <p:cNvSpPr>
            <a:spLocks noGrp="1"/>
          </p:cNvSpPr>
          <p:nvPr>
            <p:ph sz="half" idx="2"/>
          </p:nvPr>
        </p:nvSpPr>
        <p:spPr/>
        <p:txBody>
          <a:bodyPr/>
          <a:lstStyle/>
          <a:p>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idx="1"/>
          </p:nvPr>
        </p:nvSpPr>
        <p:spPr>
          <a:xfrm>
            <a:off x="677545" y="2160270"/>
            <a:ext cx="8806180" cy="4298950"/>
          </a:xfrm>
        </p:spPr>
        <p:txBody>
          <a:bodyPr/>
          <a:lstStyle/>
          <a:p>
            <a:endParaRPr lang="ja-JP" altLang="en-US"/>
          </a:p>
          <a:p>
            <a:pPr lvl="6"/>
            <a:endParaRPr lang="ja-JP" altLang="en-US"/>
          </a:p>
        </p:txBody>
      </p:sp>
      <p:sp>
        <p:nvSpPr>
          <p:cNvPr id="2" name="タイトル 1"/>
          <p:cNvSpPr>
            <a:spLocks noGrp="1"/>
          </p:cNvSpPr>
          <p:nvPr>
            <p:ph type="title"/>
          </p:nvPr>
        </p:nvSpPr>
        <p:spPr>
          <a:xfrm>
            <a:off x="591820" y="499110"/>
            <a:ext cx="8596630" cy="1550670"/>
          </a:xfrm>
        </p:spPr>
        <p:txBody>
          <a:bodyPr>
            <a:normAutofit fontScale="90000"/>
          </a:bodyPr>
          <a:lstStyle/>
          <a:p>
            <a:r>
              <a:rPr lang="ja-JP" altLang="en-US" dirty="0"/>
              <a:t>　</a:t>
            </a:r>
            <a:r>
              <a:rPr lang="ja-JP" altLang="en-US" dirty="0">
                <a:solidFill>
                  <a:schemeClr val="tx1"/>
                </a:solidFill>
                <a:effectLst>
                  <a:outerShdw blurRad="38100" dist="19050" dir="2700000" algn="tl" rotWithShape="0">
                    <a:schemeClr val="dk1">
                      <a:alpha val="40000"/>
                    </a:schemeClr>
                  </a:outerShdw>
                </a:effectLst>
              </a:rPr>
              <a:t>これは単なる武術の教えではなく、人とのつながりや機会を大切にする人生哲学としても受け継がれています。</a:t>
            </a:r>
            <a:br>
              <a:rPr lang="ja-JP" altLang="en-US" dirty="0">
                <a:solidFill>
                  <a:schemeClr val="tx1"/>
                </a:solidFill>
                <a:effectLst>
                  <a:outerShdw blurRad="38100" dist="19050" dir="2700000" algn="tl" rotWithShape="0">
                    <a:schemeClr val="dk1">
                      <a:alpha val="40000"/>
                    </a:schemeClr>
                  </a:outerShdw>
                </a:effectLst>
              </a:rPr>
            </a:br>
            <a:br>
              <a:rPr lang="ja-JP" altLang="en-US" dirty="0"/>
            </a:br>
            <a:r>
              <a:rPr lang="ja-JP" altLang="en-US" dirty="0"/>
              <a:t>また、柳生宗矩は『剣禅一如」の考えを重視し、剣術だけでなく、精神修養や生き方にも重きを置いたことで知られています。柳生新陰流の奥義もまた単なる武術ではなく、人生全般に応用できる教えとなっています。</a:t>
            </a:r>
            <a:br>
              <a:rPr lang="ja-JP" altLang="en-US" dirty="0"/>
            </a:br>
            <a:r>
              <a:rPr lang="ja-JP" altLang="en-US" sz="2000" dirty="0"/>
              <a:t> 　　　　　　　　　　　</a:t>
            </a:r>
            <a:r>
              <a:rPr lang="en-US" altLang="ja-JP" sz="2000" dirty="0">
                <a:solidFill>
                  <a:srgbClr val="FF0000"/>
                </a:solidFill>
              </a:rPr>
              <a:t>※</a:t>
            </a:r>
            <a:r>
              <a:rPr lang="ja-JP" altLang="en-US" sz="2000" dirty="0">
                <a:solidFill>
                  <a:srgbClr val="FF0000"/>
                </a:solidFill>
              </a:rPr>
              <a:t>剣禅一如【けんぜんいちにょ】</a:t>
            </a:r>
            <a:br>
              <a:rPr lang="ja-JP" altLang="en-US" sz="2000" dirty="0">
                <a:solidFill>
                  <a:srgbClr val="FF0000"/>
                </a:solidFill>
              </a:rPr>
            </a:br>
            <a:r>
              <a:rPr lang="ja-JP" altLang="en-US" sz="2000" dirty="0">
                <a:solidFill>
                  <a:srgbClr val="FF0000"/>
                </a:solidFill>
              </a:rPr>
              <a:t>　　　　　　　　　　　　剣の境地と禅の境地は究極は同一（沢庵和尚の言葉）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4801" y="618066"/>
            <a:ext cx="8596668" cy="948267"/>
          </a:xfrm>
        </p:spPr>
        <p:txBody>
          <a:bodyPr>
            <a:normAutofit fontScale="90000"/>
          </a:bodyPr>
          <a:lstStyle/>
          <a:p>
            <a:r>
              <a:rPr kumimoji="1" lang="ja-JP" altLang="en-US" sz="6000" dirty="0"/>
              <a:t>最後に</a:t>
            </a:r>
            <a:r>
              <a:rPr kumimoji="1" lang="ja-JP" altLang="en-US" sz="6000" dirty="0">
                <a:solidFill>
                  <a:srgbClr val="00B0F0"/>
                </a:solidFill>
              </a:rPr>
              <a:t>「恩愛」</a:t>
            </a:r>
            <a:br>
              <a:rPr kumimoji="1" lang="ja-JP" altLang="en-US" sz="6000" dirty="0"/>
            </a:br>
            <a:endParaRPr kumimoji="1" lang="ja-JP" altLang="en-US" sz="6000" dirty="0"/>
          </a:p>
        </p:txBody>
      </p:sp>
      <p:sp>
        <p:nvSpPr>
          <p:cNvPr id="3" name="コンテンツ プレースホルダー 2"/>
          <p:cNvSpPr>
            <a:spLocks noGrp="1"/>
          </p:cNvSpPr>
          <p:nvPr>
            <p:ph idx="1"/>
          </p:nvPr>
        </p:nvSpPr>
        <p:spPr>
          <a:xfrm>
            <a:off x="677545" y="1566545"/>
            <a:ext cx="9110345" cy="4812665"/>
          </a:xfrm>
        </p:spPr>
        <p:txBody>
          <a:bodyPr>
            <a:normAutofit fontScale="92500" lnSpcReduction="10000"/>
          </a:bodyPr>
          <a:lstStyle/>
          <a:p>
            <a:r>
              <a:rPr kumimoji="1" lang="ja-JP" altLang="en-US" sz="6000" b="1" dirty="0">
                <a:latin typeface="HGP行書体" panose="03000700000000000000" pitchFamily="66" charset="-128"/>
                <a:ea typeface="HGP行書体" panose="03000700000000000000" pitchFamily="66" charset="-128"/>
              </a:rPr>
              <a:t>「与えた恩は水に流し、</a:t>
            </a:r>
          </a:p>
          <a:p>
            <a:r>
              <a:rPr kumimoji="1" lang="ja-JP" altLang="en-US" sz="6000" b="1" dirty="0">
                <a:latin typeface="HGP行書体" panose="03000700000000000000" pitchFamily="66" charset="-128"/>
                <a:ea typeface="HGP行書体" panose="03000700000000000000" pitchFamily="66" charset="-128"/>
              </a:rPr>
              <a:t>　　受けた恩は石に刻む」</a:t>
            </a:r>
            <a:endParaRPr lang="en-US" altLang="ja-JP" sz="3600" b="1" dirty="0"/>
          </a:p>
          <a:p>
            <a:endParaRPr kumimoji="1" lang="ja-JP" altLang="en-US" sz="3600" b="1" dirty="0">
              <a:solidFill>
                <a:srgbClr val="FF0000"/>
              </a:solidFill>
            </a:endParaRPr>
          </a:p>
          <a:p>
            <a:r>
              <a:rPr kumimoji="1" lang="ja-JP" altLang="en-US" sz="3600" b="1" dirty="0">
                <a:solidFill>
                  <a:srgbClr val="FF0000"/>
                </a:solidFill>
              </a:rPr>
              <a:t> 一緒にロータリーを愉しみながら</a:t>
            </a:r>
            <a:endParaRPr kumimoji="1" lang="en-US" altLang="ja-JP" sz="3600" b="1" dirty="0">
              <a:solidFill>
                <a:srgbClr val="FF0000"/>
              </a:solidFill>
            </a:endParaRPr>
          </a:p>
          <a:p>
            <a:pPr marL="0" indent="0">
              <a:buNone/>
            </a:pPr>
            <a:r>
              <a:rPr kumimoji="1" lang="ja-JP" altLang="en-US" sz="3600" b="1" dirty="0">
                <a:solidFill>
                  <a:srgbClr val="FF0000"/>
                </a:solidFill>
              </a:rPr>
              <a:t>　　　　　　頑張って参りましょう！！　</a:t>
            </a:r>
            <a:endParaRPr kumimoji="1" lang="en-US" altLang="ja-JP" sz="3600" b="1" dirty="0">
              <a:solidFill>
                <a:srgbClr val="FF0000"/>
              </a:solidFill>
            </a:endParaRPr>
          </a:p>
          <a:p>
            <a:r>
              <a:rPr lang="ja-JP" altLang="en-US" sz="3200" b="1" dirty="0">
                <a:sym typeface="+mn-ea"/>
              </a:rPr>
              <a:t> </a:t>
            </a:r>
          </a:p>
          <a:p>
            <a:r>
              <a:rPr lang="ja-JP" altLang="en-US" sz="3200" b="1">
                <a:sym typeface="+mn-ea"/>
              </a:rPr>
              <a:t>       　ご清聴</a:t>
            </a:r>
            <a:r>
              <a:rPr lang="ja-JP" altLang="en-US" sz="3200" b="1" dirty="0">
                <a:sym typeface="+mn-ea"/>
              </a:rPr>
              <a:t>誠にありがとうございました。</a:t>
            </a:r>
            <a:endParaRPr kumimoji="1" lang="ja-JP" altLang="en-US" sz="3200" dirty="0"/>
          </a:p>
        </p:txBody>
      </p:sp>
      <p:pic>
        <p:nvPicPr>
          <p:cNvPr id="5" name="図 4"/>
          <p:cNvPicPr>
            <a:picLocks noChangeAspect="1"/>
          </p:cNvPicPr>
          <p:nvPr/>
        </p:nvPicPr>
        <p:blipFill>
          <a:blip/>
          <a:stretch>
            <a:fillRect/>
          </a:stretch>
        </p:blipFill>
        <p:spPr>
          <a:xfrm>
            <a:off x="6320031" y="3653031"/>
            <a:ext cx="220918" cy="220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9867" y="533400"/>
            <a:ext cx="8224134" cy="1507067"/>
          </a:xfrm>
        </p:spPr>
        <p:txBody>
          <a:bodyPr>
            <a:noAutofit/>
          </a:bodyPr>
          <a:lstStyle/>
          <a:p>
            <a:r>
              <a:rPr lang="ja-JP" altLang="en-US" sz="4000" b="1" i="1" dirty="0"/>
              <a:t>参加者は世界各国</a:t>
            </a:r>
            <a:r>
              <a:rPr lang="en-US" altLang="ja-JP" sz="4000" b="1" i="1" dirty="0"/>
              <a:t>515</a:t>
            </a:r>
            <a:r>
              <a:rPr lang="ja-JP" altLang="en-US" sz="4000" b="1" i="1" dirty="0"/>
              <a:t>の地区より、約</a:t>
            </a:r>
            <a:r>
              <a:rPr lang="en-US" altLang="ja-JP" sz="4000" b="1" i="1" dirty="0"/>
              <a:t>1300</a:t>
            </a:r>
            <a:r>
              <a:rPr lang="ja-JP" altLang="en-US" sz="4000" b="1" i="1" dirty="0"/>
              <a:t>名が参加致しました。</a:t>
            </a:r>
            <a:br>
              <a:rPr lang="en-US" altLang="ja-JP" sz="4000" b="1" i="1" dirty="0"/>
            </a:br>
            <a:br>
              <a:rPr lang="en-US" altLang="ja-JP" sz="4000" b="1" i="1" dirty="0"/>
            </a:br>
            <a:endParaRPr kumimoji="1" lang="ja-JP" altLang="en-US" sz="4000" b="1" i="1" dirty="0"/>
          </a:p>
        </p:txBody>
      </p:sp>
      <p:sp>
        <p:nvSpPr>
          <p:cNvPr id="3" name="コンテンツ プレースホルダー 2"/>
          <p:cNvSpPr>
            <a:spLocks noGrp="1"/>
          </p:cNvSpPr>
          <p:nvPr>
            <p:ph idx="1"/>
          </p:nvPr>
        </p:nvSpPr>
        <p:spPr>
          <a:xfrm>
            <a:off x="973667" y="2220686"/>
            <a:ext cx="8300334" cy="4222447"/>
          </a:xfrm>
        </p:spPr>
        <p:txBody>
          <a:bodyPr>
            <a:normAutofit/>
          </a:bodyPr>
          <a:lstStyle/>
          <a:p>
            <a:r>
              <a:rPr kumimoji="1" lang="ja-JP" altLang="en-US" sz="3200" dirty="0"/>
              <a:t>そのうち日本からは</a:t>
            </a:r>
            <a:r>
              <a:rPr kumimoji="1" lang="en-US" altLang="ja-JP" sz="3200" dirty="0"/>
              <a:t>34</a:t>
            </a:r>
            <a:r>
              <a:rPr kumimoji="1" lang="ja-JP" altLang="en-US" sz="3200" dirty="0"/>
              <a:t>地区より</a:t>
            </a:r>
            <a:r>
              <a:rPr kumimoji="1" lang="en-US" altLang="ja-JP" sz="3200" dirty="0"/>
              <a:t>DGE</a:t>
            </a:r>
            <a:r>
              <a:rPr kumimoji="1" lang="ja-JP" altLang="en-US" sz="3200" dirty="0"/>
              <a:t>、パートナー含め</a:t>
            </a:r>
            <a:r>
              <a:rPr kumimoji="1" lang="en-US" altLang="ja-JP" sz="3200" dirty="0"/>
              <a:t>60</a:t>
            </a:r>
            <a:r>
              <a:rPr kumimoji="1" lang="ja-JP" altLang="en-US" sz="3200" dirty="0"/>
              <a:t>名の参加人数であった。</a:t>
            </a:r>
            <a:endParaRPr kumimoji="1" lang="en-US" altLang="ja-JP" sz="3200" dirty="0"/>
          </a:p>
          <a:p>
            <a:r>
              <a:rPr lang="en-US" altLang="ja-JP" sz="3200" dirty="0"/>
              <a:t>60</a:t>
            </a:r>
            <a:r>
              <a:rPr lang="ja-JP" altLang="en-US" sz="3200" dirty="0"/>
              <a:t>名が行程により</a:t>
            </a:r>
            <a:r>
              <a:rPr lang="en-US" altLang="ja-JP" sz="3200" dirty="0"/>
              <a:t>4</a:t>
            </a:r>
            <a:r>
              <a:rPr lang="ja-JP" altLang="en-US" sz="3200" dirty="0"/>
              <a:t>グループに分かれ参加いたしました。</a:t>
            </a:r>
            <a:endParaRPr kumimoji="1" lang="en-US" altLang="ja-JP" sz="3200" dirty="0"/>
          </a:p>
          <a:p>
            <a:r>
              <a:rPr lang="ja-JP" altLang="en-US" sz="3200" dirty="0"/>
              <a:t>その他関係者を含めると合計</a:t>
            </a:r>
            <a:r>
              <a:rPr lang="en-US" altLang="ja-JP" sz="3200" dirty="0"/>
              <a:t>120</a:t>
            </a:r>
            <a:r>
              <a:rPr lang="ja-JP" altLang="en-US" sz="3200" dirty="0"/>
              <a:t>名は越えていたと思います。</a:t>
            </a:r>
            <a:endParaRPr lang="en-US" altLang="ja-JP" sz="3200" dirty="0"/>
          </a:p>
          <a:p>
            <a:r>
              <a:rPr lang="en-US" altLang="ja-JP" sz="2000" dirty="0">
                <a:solidFill>
                  <a:srgbClr val="FF0000"/>
                </a:solidFill>
              </a:rPr>
              <a:t>※</a:t>
            </a:r>
            <a:r>
              <a:rPr lang="ja-JP" altLang="en-US" sz="2000" dirty="0">
                <a:solidFill>
                  <a:srgbClr val="FF0000"/>
                </a:solidFill>
              </a:rPr>
              <a:t>帰国後</a:t>
            </a:r>
            <a:r>
              <a:rPr lang="en-US" altLang="ja-JP" sz="2000" dirty="0">
                <a:solidFill>
                  <a:srgbClr val="FF0000"/>
                </a:solidFill>
              </a:rPr>
              <a:t>5</a:t>
            </a:r>
            <a:r>
              <a:rPr lang="ja-JP" altLang="en-US" sz="2000" dirty="0">
                <a:solidFill>
                  <a:srgbClr val="FF0000"/>
                </a:solidFill>
              </a:rPr>
              <a:t>日目の</a:t>
            </a:r>
            <a:r>
              <a:rPr lang="en-US" altLang="ja-JP" sz="2000" dirty="0">
                <a:solidFill>
                  <a:srgbClr val="FF0000"/>
                </a:solidFill>
              </a:rPr>
              <a:t>2</a:t>
            </a:r>
            <a:r>
              <a:rPr lang="ja-JP" altLang="en-US" sz="2000" dirty="0">
                <a:solidFill>
                  <a:srgbClr val="FF0000"/>
                </a:solidFill>
              </a:rPr>
              <a:t>月</a:t>
            </a:r>
            <a:r>
              <a:rPr lang="en-US" altLang="ja-JP" sz="2000" dirty="0">
                <a:solidFill>
                  <a:srgbClr val="FF0000"/>
                </a:solidFill>
              </a:rPr>
              <a:t>19</a:t>
            </a:r>
            <a:r>
              <a:rPr lang="ja-JP" altLang="en-US" sz="2000" dirty="0">
                <a:solidFill>
                  <a:srgbClr val="FF0000"/>
                </a:solidFill>
              </a:rPr>
              <a:t>日（水）</a:t>
            </a:r>
            <a:r>
              <a:rPr lang="en-US" altLang="ja-JP" sz="2000" dirty="0">
                <a:solidFill>
                  <a:srgbClr val="FF0000"/>
                </a:solidFill>
              </a:rPr>
              <a:t>2740</a:t>
            </a:r>
            <a:r>
              <a:rPr lang="ja-JP" altLang="en-US" sz="2000" dirty="0">
                <a:solidFill>
                  <a:srgbClr val="FF0000"/>
                </a:solidFill>
              </a:rPr>
              <a:t>地区（長崎・佐賀）</a:t>
            </a:r>
            <a:endParaRPr lang="en-US" altLang="ja-JP" sz="2000" dirty="0">
              <a:solidFill>
                <a:srgbClr val="FF0000"/>
              </a:solidFill>
            </a:endParaRPr>
          </a:p>
          <a:p>
            <a:r>
              <a:rPr lang="en-US" altLang="ja-JP" sz="2000" dirty="0">
                <a:solidFill>
                  <a:srgbClr val="FF0000"/>
                </a:solidFill>
              </a:rPr>
              <a:t>DGE</a:t>
            </a:r>
            <a:r>
              <a:rPr lang="ja-JP" altLang="en-US" sz="2000" dirty="0">
                <a:solidFill>
                  <a:srgbClr val="FF0000"/>
                </a:solidFill>
              </a:rPr>
              <a:t>　辻　幸徳氏（享年</a:t>
            </a:r>
            <a:r>
              <a:rPr lang="en-US" altLang="ja-JP" sz="2000" dirty="0">
                <a:solidFill>
                  <a:srgbClr val="FF0000"/>
                </a:solidFill>
              </a:rPr>
              <a:t>74</a:t>
            </a:r>
            <a:r>
              <a:rPr lang="ja-JP" altLang="en-US" sz="2000" dirty="0">
                <a:solidFill>
                  <a:srgbClr val="FF0000"/>
                </a:solidFill>
              </a:rPr>
              <a:t>歳）でご逝去の訃報</a:t>
            </a:r>
            <a:endParaRPr lang="en-US" altLang="ja-JP" sz="2000" dirty="0">
              <a:solidFill>
                <a:srgbClr val="FF0000"/>
              </a:solidFill>
            </a:endParaRPr>
          </a:p>
          <a:p>
            <a:endParaRPr kumimoji="1" lang="en-US" altLang="ja-JP"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同期のガバナーエレクトの面々</a:t>
            </a:r>
            <a:br>
              <a:rPr lang="en-US" altLang="ja-JP" dirty="0"/>
            </a:br>
            <a:r>
              <a:rPr lang="ja-JP" altLang="en-US" dirty="0"/>
              <a:t>　　　　　　（交詢の会・パートナー）</a:t>
            </a:r>
            <a:endParaRPr kumimoji="1" lang="ja-JP" altLang="en-US" dirty="0"/>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071" y="1959572"/>
            <a:ext cx="5571114" cy="4291343"/>
          </a:xfrm>
        </p:spPr>
      </p:pic>
      <p:pic>
        <p:nvPicPr>
          <p:cNvPr id="3" name="コンテンツ プレースホルダー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8786" y="1959572"/>
            <a:ext cx="5830432" cy="4318000"/>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133" y="194733"/>
            <a:ext cx="8672870" cy="770467"/>
          </a:xfrm>
        </p:spPr>
        <p:txBody>
          <a:bodyPr/>
          <a:lstStyle/>
          <a:p>
            <a:pPr algn="ctr"/>
            <a:r>
              <a:rPr kumimoji="1" lang="ja-JP" altLang="en-US" i="1" dirty="0"/>
              <a:t>研修内容</a:t>
            </a:r>
          </a:p>
        </p:txBody>
      </p:sp>
      <p:sp>
        <p:nvSpPr>
          <p:cNvPr id="3" name="テキスト プレースホルダー 2"/>
          <p:cNvSpPr>
            <a:spLocks noGrp="1"/>
          </p:cNvSpPr>
          <p:nvPr>
            <p:ph type="body" idx="1"/>
          </p:nvPr>
        </p:nvSpPr>
        <p:spPr>
          <a:xfrm>
            <a:off x="838197" y="965200"/>
            <a:ext cx="10053122" cy="5376334"/>
          </a:xfrm>
        </p:spPr>
        <p:txBody>
          <a:bodyPr>
            <a:normAutofit/>
          </a:bodyPr>
          <a:lstStyle/>
          <a:p>
            <a:r>
              <a:rPr kumimoji="1" lang="ja-JP" altLang="en-US" sz="2400" b="1" dirty="0">
                <a:solidFill>
                  <a:srgbClr val="00B0F0"/>
                </a:solidFill>
              </a:rPr>
              <a:t>★２月</a:t>
            </a:r>
            <a:r>
              <a:rPr kumimoji="1" lang="en-US" altLang="ja-JP" sz="2400" b="1" dirty="0">
                <a:solidFill>
                  <a:srgbClr val="00B0F0"/>
                </a:solidFill>
              </a:rPr>
              <a:t>10</a:t>
            </a:r>
            <a:r>
              <a:rPr kumimoji="1" lang="ja-JP" altLang="en-US" sz="2400" b="1" dirty="0">
                <a:solidFill>
                  <a:srgbClr val="00B0F0"/>
                </a:solidFill>
              </a:rPr>
              <a:t>日</a:t>
            </a:r>
            <a:endParaRPr kumimoji="1" lang="en-US" altLang="ja-JP" sz="2400" b="1" dirty="0">
              <a:solidFill>
                <a:srgbClr val="00B0F0"/>
              </a:solidFill>
            </a:endParaRPr>
          </a:p>
          <a:p>
            <a:r>
              <a:rPr kumimoji="1" lang="ja-JP" altLang="en-US" b="1" dirty="0">
                <a:solidFill>
                  <a:srgbClr val="00B0F0"/>
                </a:solidFill>
              </a:rPr>
              <a:t>〇開会本会議：「世界へのチケット」</a:t>
            </a:r>
            <a:endParaRPr kumimoji="1" lang="en-US" altLang="ja-JP" b="1" dirty="0">
              <a:solidFill>
                <a:srgbClr val="00B0F0"/>
              </a:solidFill>
            </a:endParaRPr>
          </a:p>
          <a:p>
            <a:r>
              <a:rPr kumimoji="1" lang="en-US" altLang="ja-JP" b="1" dirty="0">
                <a:solidFill>
                  <a:srgbClr val="00B0F0"/>
                </a:solidFill>
              </a:rPr>
              <a:t>1</a:t>
            </a:r>
            <a:r>
              <a:rPr lang="en-US" altLang="ja-JP" b="1" dirty="0">
                <a:solidFill>
                  <a:srgbClr val="00B0F0"/>
                </a:solidFill>
              </a:rPr>
              <a:t>.</a:t>
            </a:r>
            <a:r>
              <a:rPr kumimoji="1" lang="ja-JP" altLang="en-US" b="1" dirty="0">
                <a:solidFill>
                  <a:srgbClr val="00B0F0"/>
                </a:solidFill>
              </a:rPr>
              <a:t>分　科　会：</a:t>
            </a:r>
            <a:r>
              <a:rPr lang="ja-JP" altLang="en-US" b="1" dirty="0">
                <a:solidFill>
                  <a:srgbClr val="00B0F0"/>
                </a:solidFill>
              </a:rPr>
              <a:t>行動計画を前進させる</a:t>
            </a:r>
            <a:r>
              <a:rPr lang="ja-JP" altLang="en-US" dirty="0">
                <a:solidFill>
                  <a:schemeClr val="tx1"/>
                </a:solidFill>
              </a:rPr>
              <a:t>（ＬＦ安間みちこ（第</a:t>
            </a:r>
            <a:r>
              <a:rPr lang="en-US" altLang="ja-JP" dirty="0">
                <a:solidFill>
                  <a:schemeClr val="tx1"/>
                </a:solidFill>
              </a:rPr>
              <a:t>2</a:t>
            </a:r>
            <a:r>
              <a:rPr lang="ja-JP" altLang="en-US" dirty="0">
                <a:solidFill>
                  <a:schemeClr val="tx1"/>
                </a:solidFill>
              </a:rPr>
              <a:t>地域担当））</a:t>
            </a:r>
            <a:endParaRPr lang="en-US" altLang="ja-JP" dirty="0">
              <a:solidFill>
                <a:schemeClr val="tx1"/>
              </a:solidFill>
            </a:endParaRPr>
          </a:p>
          <a:p>
            <a:r>
              <a:rPr lang="ja-JP" altLang="en-US" dirty="0">
                <a:solidFill>
                  <a:schemeClr val="tx1"/>
                </a:solidFill>
              </a:rPr>
              <a:t>　特にロータリーの「行動計画」を中心にセッションを実施</a:t>
            </a:r>
            <a:endParaRPr lang="en-US" altLang="ja-JP" dirty="0">
              <a:solidFill>
                <a:schemeClr val="tx1"/>
              </a:solidFill>
            </a:endParaRPr>
          </a:p>
          <a:p>
            <a:r>
              <a:rPr lang="ja-JP" altLang="en-US" b="1" dirty="0">
                <a:solidFill>
                  <a:srgbClr val="00B0F0"/>
                </a:solidFill>
              </a:rPr>
              <a:t>〇第２回本会議：新た地平線を発見しよう</a:t>
            </a:r>
            <a:endParaRPr lang="en-US" altLang="ja-JP" b="1" dirty="0">
              <a:solidFill>
                <a:srgbClr val="00B0F0"/>
              </a:solidFill>
            </a:endParaRPr>
          </a:p>
          <a:p>
            <a:r>
              <a:rPr lang="ja-JP" altLang="en-US" b="1" dirty="0">
                <a:solidFill>
                  <a:srgbClr val="00B0F0"/>
                </a:solidFill>
              </a:rPr>
              <a:t>２．ロータリーの価値を共有する</a:t>
            </a:r>
            <a:r>
              <a:rPr lang="ja-JP" altLang="en-US" dirty="0">
                <a:solidFill>
                  <a:schemeClr val="tx1"/>
                </a:solidFill>
              </a:rPr>
              <a:t>（ＬＦ滝澤功治（第</a:t>
            </a:r>
            <a:r>
              <a:rPr lang="en-US" altLang="ja-JP" dirty="0">
                <a:solidFill>
                  <a:schemeClr val="tx1"/>
                </a:solidFill>
              </a:rPr>
              <a:t>3</a:t>
            </a:r>
            <a:r>
              <a:rPr lang="ja-JP" altLang="en-US" dirty="0">
                <a:solidFill>
                  <a:schemeClr val="tx1"/>
                </a:solidFill>
              </a:rPr>
              <a:t>地域担当）） </a:t>
            </a:r>
            <a:endParaRPr lang="en-US" altLang="ja-JP" dirty="0">
              <a:solidFill>
                <a:srgbClr val="00B0F0"/>
              </a:solidFill>
            </a:endParaRPr>
          </a:p>
          <a:p>
            <a:r>
              <a:rPr lang="ja-JP" altLang="en-US" dirty="0"/>
              <a:t>　</a:t>
            </a:r>
            <a:r>
              <a:rPr lang="ja-JP" altLang="en-US" dirty="0">
                <a:solidFill>
                  <a:schemeClr val="tx1"/>
                </a:solidFill>
              </a:rPr>
              <a:t>新クラブの設立、ロータリーの公共イメージ、ロータリーの価値を確認する</a:t>
            </a:r>
            <a:endParaRPr lang="en-US" altLang="ja-JP" dirty="0">
              <a:solidFill>
                <a:schemeClr val="tx1"/>
              </a:solidFill>
            </a:endParaRPr>
          </a:p>
          <a:p>
            <a:r>
              <a:rPr lang="ja-JP" altLang="en-US" dirty="0">
                <a:solidFill>
                  <a:schemeClr val="tx1"/>
                </a:solidFill>
              </a:rPr>
              <a:t>　等のセッションを実施</a:t>
            </a:r>
            <a:endParaRPr lang="en-US" altLang="ja-JP" dirty="0">
              <a:solidFill>
                <a:schemeClr val="tx1"/>
              </a:solidFill>
            </a:endParaRPr>
          </a:p>
          <a:p>
            <a:r>
              <a:rPr kumimoji="1" lang="en-US" altLang="ja-JP" sz="2400" b="1" dirty="0">
                <a:solidFill>
                  <a:srgbClr val="00B0F0"/>
                </a:solidFill>
              </a:rPr>
              <a:t>3.</a:t>
            </a:r>
            <a:r>
              <a:rPr kumimoji="1" lang="ja-JP" altLang="en-US" b="1" dirty="0">
                <a:solidFill>
                  <a:srgbClr val="00B0F0"/>
                </a:solidFill>
              </a:rPr>
              <a:t>協議会コホートプロブラム </a:t>
            </a:r>
            <a:endParaRPr lang="en-US" altLang="ja-JP" b="1" dirty="0">
              <a:solidFill>
                <a:srgbClr val="00B0F0"/>
              </a:solidFill>
            </a:endParaRPr>
          </a:p>
          <a:p>
            <a:r>
              <a:rPr lang="ja-JP" altLang="en-US" dirty="0"/>
              <a:t>　</a:t>
            </a:r>
            <a:r>
              <a:rPr lang="ja-JP" altLang="en-US" sz="2000" dirty="0">
                <a:solidFill>
                  <a:srgbClr val="FF0000"/>
                </a:solidFill>
              </a:rPr>
              <a:t>今回初の試みとして</a:t>
            </a:r>
            <a:r>
              <a:rPr lang="ja-JP" altLang="en-US" sz="2000" dirty="0">
                <a:solidFill>
                  <a:schemeClr val="tx1"/>
                </a:solidFill>
              </a:rPr>
              <a:t>、全ての</a:t>
            </a:r>
            <a:r>
              <a:rPr lang="en-US" altLang="ja-JP" sz="2000" dirty="0">
                <a:solidFill>
                  <a:schemeClr val="tx1"/>
                </a:solidFill>
              </a:rPr>
              <a:t>DGE</a:t>
            </a:r>
            <a:r>
              <a:rPr lang="ja-JP" altLang="en-US" sz="2000" dirty="0">
                <a:solidFill>
                  <a:schemeClr val="tx1"/>
                </a:solidFill>
              </a:rPr>
              <a:t>が国際的なコホート（</a:t>
            </a:r>
            <a:r>
              <a:rPr lang="en-US" altLang="ja-JP" sz="2000" dirty="0">
                <a:solidFill>
                  <a:schemeClr val="tx1"/>
                </a:solidFill>
              </a:rPr>
              <a:t>5</a:t>
            </a:r>
            <a:r>
              <a:rPr lang="ja-JP" altLang="en-US" sz="2000" dirty="0">
                <a:solidFill>
                  <a:schemeClr val="tx1"/>
                </a:solidFill>
              </a:rPr>
              <a:t>～</a:t>
            </a:r>
            <a:r>
              <a:rPr lang="en-US" altLang="ja-JP" sz="2000" dirty="0">
                <a:solidFill>
                  <a:schemeClr val="tx1"/>
                </a:solidFill>
              </a:rPr>
              <a:t>6</a:t>
            </a:r>
            <a:r>
              <a:rPr lang="ja-JP" altLang="en-US" sz="2000" dirty="0">
                <a:solidFill>
                  <a:schemeClr val="tx1"/>
                </a:solidFill>
              </a:rPr>
              <a:t>人のグループ）に分け</a:t>
            </a:r>
            <a:endParaRPr lang="en-US" altLang="ja-JP" sz="2000" dirty="0">
              <a:solidFill>
                <a:schemeClr val="tx1"/>
              </a:solidFill>
            </a:endParaRPr>
          </a:p>
          <a:p>
            <a:r>
              <a:rPr lang="ja-JP" altLang="en-US" sz="2000" dirty="0">
                <a:solidFill>
                  <a:schemeClr val="tx1"/>
                </a:solidFill>
              </a:rPr>
              <a:t>　話し合いをする。私は日本</a:t>
            </a:r>
            <a:r>
              <a:rPr lang="en-US" altLang="ja-JP" sz="2000" dirty="0">
                <a:solidFill>
                  <a:schemeClr val="tx1"/>
                </a:solidFill>
              </a:rPr>
              <a:t>DGE</a:t>
            </a:r>
            <a:r>
              <a:rPr lang="ja-JP" altLang="en-US" sz="2000" dirty="0">
                <a:solidFill>
                  <a:schemeClr val="tx1"/>
                </a:solidFill>
              </a:rPr>
              <a:t>＋パートナー、アメリカ、オーストラリア＋パート</a:t>
            </a:r>
            <a:endParaRPr lang="en-US" altLang="ja-JP" sz="2000" dirty="0">
              <a:solidFill>
                <a:schemeClr val="tx1"/>
              </a:solidFill>
            </a:endParaRPr>
          </a:p>
          <a:p>
            <a:r>
              <a:rPr lang="ja-JP" altLang="en-US" sz="2000" dirty="0">
                <a:solidFill>
                  <a:schemeClr val="tx1"/>
                </a:solidFill>
              </a:rPr>
              <a:t>　ナーの計</a:t>
            </a:r>
            <a:r>
              <a:rPr lang="en-US" altLang="ja-JP" sz="2000" dirty="0">
                <a:solidFill>
                  <a:schemeClr val="tx1"/>
                </a:solidFill>
              </a:rPr>
              <a:t>6</a:t>
            </a:r>
            <a:r>
              <a:rPr lang="ja-JP" altLang="en-US" sz="2000" dirty="0">
                <a:solidFill>
                  <a:schemeClr val="tx1"/>
                </a:solidFill>
              </a:rPr>
              <a:t>人でした。</a:t>
            </a:r>
            <a:endParaRPr lang="en-US" altLang="ja-JP" sz="2000" dirty="0">
              <a:solidFill>
                <a:schemeClr val="tx1"/>
              </a:solidFill>
            </a:endParaRPr>
          </a:p>
          <a:p>
            <a:endParaRPr lang="en-US" altLang="ja-JP" dirty="0">
              <a:solidFill>
                <a:schemeClr val="tx1"/>
              </a:solidFill>
            </a:endParaRPr>
          </a:p>
          <a:p>
            <a:endParaRPr lang="en-US" altLang="ja-JP" sz="1800" dirty="0"/>
          </a:p>
          <a:p>
            <a:endParaRPr kumimoji="1" lang="en-US" altLang="ja-JP" sz="1800" dirty="0"/>
          </a:p>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89467"/>
            <a:ext cx="8596668" cy="1540933"/>
          </a:xfrm>
        </p:spPr>
        <p:txBody>
          <a:bodyPr>
            <a:normAutofit fontScale="90000"/>
          </a:bodyPr>
          <a:lstStyle/>
          <a:p>
            <a:r>
              <a:rPr kumimoji="1" lang="ja-JP" altLang="en-US" sz="2700" b="1" dirty="0">
                <a:solidFill>
                  <a:srgbClr val="00B0F0"/>
                </a:solidFill>
              </a:rPr>
              <a:t>★２月</a:t>
            </a:r>
            <a:r>
              <a:rPr kumimoji="1" lang="en-US" altLang="ja-JP" sz="2700" b="1" dirty="0">
                <a:solidFill>
                  <a:srgbClr val="00B0F0"/>
                </a:solidFill>
              </a:rPr>
              <a:t>11</a:t>
            </a:r>
            <a:r>
              <a:rPr kumimoji="1" lang="ja-JP" altLang="en-US" sz="2700" b="1" dirty="0">
                <a:solidFill>
                  <a:srgbClr val="00B0F0"/>
                </a:solidFill>
              </a:rPr>
              <a:t>日</a:t>
            </a:r>
            <a:br>
              <a:rPr kumimoji="1" lang="en-US" altLang="ja-JP" sz="2700" b="1" dirty="0">
                <a:solidFill>
                  <a:srgbClr val="00B0F0"/>
                </a:solidFill>
              </a:rPr>
            </a:br>
            <a:r>
              <a:rPr kumimoji="1" lang="ja-JP" altLang="en-US" sz="2200" b="1" dirty="0">
                <a:solidFill>
                  <a:srgbClr val="00B0F0"/>
                </a:solidFill>
              </a:rPr>
              <a:t>〇第３回本会議：「ロータリーでの旅路をより充実させる」</a:t>
            </a:r>
            <a:br>
              <a:rPr kumimoji="1" lang="en-US" altLang="ja-JP" sz="2200" b="1" dirty="0">
                <a:solidFill>
                  <a:srgbClr val="00B0F0"/>
                </a:solidFill>
              </a:rPr>
            </a:br>
            <a:r>
              <a:rPr kumimoji="1" lang="ja-JP" altLang="en-US" sz="2200" b="1" dirty="0">
                <a:solidFill>
                  <a:srgbClr val="00B0F0"/>
                </a:solidFill>
              </a:rPr>
              <a:t>４．クラブでの体験</a:t>
            </a:r>
            <a:r>
              <a:rPr lang="ja-JP" altLang="en-US" sz="2200" dirty="0">
                <a:solidFill>
                  <a:schemeClr val="tx1"/>
                </a:solidFill>
              </a:rPr>
              <a:t>（ＬＦ滝澤功治（第</a:t>
            </a:r>
            <a:r>
              <a:rPr lang="en-US" altLang="ja-JP" sz="2200" dirty="0">
                <a:solidFill>
                  <a:schemeClr val="tx1"/>
                </a:solidFill>
              </a:rPr>
              <a:t>3</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クラブでの体験の測定と向上、最も大切なのは「クラブでの体験」</a:t>
            </a:r>
            <a:br>
              <a:rPr lang="en-US" altLang="ja-JP" sz="2200" dirty="0">
                <a:solidFill>
                  <a:schemeClr val="tx1"/>
                </a:solidFill>
              </a:rPr>
            </a:br>
            <a:r>
              <a:rPr lang="ja-JP" altLang="en-US" sz="2200" dirty="0">
                <a:solidFill>
                  <a:schemeClr val="tx1"/>
                </a:solidFill>
              </a:rPr>
              <a:t>若い世代の人々とともにの項目について実施</a:t>
            </a:r>
            <a:br>
              <a:rPr lang="en-US" altLang="ja-JP" sz="2200" dirty="0">
                <a:solidFill>
                  <a:schemeClr val="tx1"/>
                </a:solidFill>
              </a:rPr>
            </a:br>
            <a:br>
              <a:rPr lang="en-US" altLang="ja-JP" sz="2200" dirty="0">
                <a:solidFill>
                  <a:schemeClr val="tx1"/>
                </a:solidFill>
              </a:rPr>
            </a:br>
            <a:r>
              <a:rPr lang="ja-JP" altLang="en-US" sz="2200" b="1" dirty="0">
                <a:solidFill>
                  <a:srgbClr val="00B0F0"/>
                </a:solidFill>
              </a:rPr>
              <a:t>〇第４回本会議：「リーダーシップを新たな高みへ」</a:t>
            </a:r>
            <a:br>
              <a:rPr lang="en-US" altLang="ja-JP" sz="2200" b="1" dirty="0">
                <a:solidFill>
                  <a:srgbClr val="00B0F0"/>
                </a:solidFill>
              </a:rPr>
            </a:br>
            <a:r>
              <a:rPr lang="ja-JP" altLang="en-US" sz="2200" b="1" dirty="0">
                <a:solidFill>
                  <a:srgbClr val="00B0F0"/>
                </a:solidFill>
              </a:rPr>
              <a:t>５</a:t>
            </a:r>
            <a:r>
              <a:rPr lang="en-US" altLang="ja-JP" sz="2200" b="1" dirty="0">
                <a:solidFill>
                  <a:srgbClr val="00B0F0"/>
                </a:solidFill>
              </a:rPr>
              <a:t>.</a:t>
            </a:r>
            <a:r>
              <a:rPr lang="ja-JP" altLang="en-US" sz="2200" b="1" dirty="0">
                <a:solidFill>
                  <a:srgbClr val="00B0F0"/>
                </a:solidFill>
              </a:rPr>
              <a:t>ワークショップ：インクルージョンのためのコーチング</a:t>
            </a:r>
            <a:br>
              <a:rPr lang="en-US" altLang="ja-JP" sz="2200" b="1" dirty="0">
                <a:solidFill>
                  <a:srgbClr val="00B0F0"/>
                </a:solidFill>
              </a:rPr>
            </a:br>
            <a:r>
              <a:rPr lang="ja-JP" altLang="en-US" sz="2200" dirty="0">
                <a:solidFill>
                  <a:schemeClr val="tx1"/>
                </a:solidFill>
              </a:rPr>
              <a:t>チーム８人～</a:t>
            </a:r>
            <a:r>
              <a:rPr lang="en-US" altLang="ja-JP" sz="2200" dirty="0">
                <a:solidFill>
                  <a:schemeClr val="tx1"/>
                </a:solidFill>
              </a:rPr>
              <a:t>10</a:t>
            </a:r>
            <a:r>
              <a:rPr lang="ja-JP" altLang="en-US" sz="2200" dirty="0">
                <a:solidFill>
                  <a:schemeClr val="tx1"/>
                </a:solidFill>
              </a:rPr>
              <a:t>人でのアクティブティ</a:t>
            </a:r>
            <a:br>
              <a:rPr lang="en-US" altLang="ja-JP" sz="2200" dirty="0">
                <a:solidFill>
                  <a:schemeClr val="tx1"/>
                </a:solidFill>
              </a:rPr>
            </a:br>
            <a:r>
              <a:rPr lang="ja-JP" altLang="en-US" sz="2200" dirty="0">
                <a:solidFill>
                  <a:schemeClr val="tx1"/>
                </a:solidFill>
              </a:rPr>
              <a:t>　スパゲッティ、セロテープ、紐を使用し高いタワーを組み、一番上にマシュマロを支えることが出来るか？</a:t>
            </a:r>
            <a:br>
              <a:rPr lang="en-US" altLang="ja-JP" sz="2200" dirty="0">
                <a:solidFill>
                  <a:schemeClr val="tx1"/>
                </a:solidFill>
              </a:rPr>
            </a:br>
            <a:r>
              <a:rPr lang="ja-JP" altLang="en-US" sz="2200" dirty="0">
                <a:solidFill>
                  <a:schemeClr val="tx1"/>
                </a:solidFill>
              </a:rPr>
              <a:t>　適材、適所とリーダ</a:t>
            </a:r>
            <a:r>
              <a:rPr lang="en-US" altLang="ja-JP" sz="2200" dirty="0">
                <a:solidFill>
                  <a:schemeClr val="tx1"/>
                </a:solidFill>
              </a:rPr>
              <a:t>―</a:t>
            </a:r>
            <a:r>
              <a:rPr lang="ja-JP" altLang="en-US" sz="2200" dirty="0">
                <a:solidFill>
                  <a:schemeClr val="tx1"/>
                </a:solidFill>
              </a:rPr>
              <a:t>シップスキルを学ぶ</a:t>
            </a:r>
            <a:br>
              <a:rPr lang="en-US" altLang="ja-JP" sz="2200" dirty="0">
                <a:solidFill>
                  <a:schemeClr val="tx1"/>
                </a:solidFill>
              </a:rPr>
            </a:br>
            <a:br>
              <a:rPr lang="en-US" altLang="ja-JP" sz="2200" dirty="0">
                <a:solidFill>
                  <a:schemeClr val="tx1"/>
                </a:solidFill>
              </a:rPr>
            </a:br>
            <a:r>
              <a:rPr kumimoji="1" lang="ja-JP" altLang="en-US" sz="2700" b="1" dirty="0">
                <a:solidFill>
                  <a:srgbClr val="00B0F0"/>
                </a:solidFill>
              </a:rPr>
              <a:t>★２月</a:t>
            </a:r>
            <a:r>
              <a:rPr kumimoji="1" lang="en-US" altLang="ja-JP" sz="2700" b="1" dirty="0">
                <a:solidFill>
                  <a:srgbClr val="00B0F0"/>
                </a:solidFill>
              </a:rPr>
              <a:t>12</a:t>
            </a:r>
            <a:r>
              <a:rPr kumimoji="1" lang="ja-JP" altLang="en-US" sz="2700" b="1" dirty="0">
                <a:solidFill>
                  <a:srgbClr val="00B0F0"/>
                </a:solidFill>
              </a:rPr>
              <a:t>日</a:t>
            </a:r>
            <a:br>
              <a:rPr lang="en-US" altLang="ja-JP" sz="2700" b="1" dirty="0">
                <a:solidFill>
                  <a:schemeClr val="tx1"/>
                </a:solidFill>
              </a:rPr>
            </a:br>
            <a:r>
              <a:rPr lang="ja-JP" altLang="en-US" sz="2200" dirty="0">
                <a:solidFill>
                  <a:schemeClr val="tx1"/>
                </a:solidFill>
              </a:rPr>
              <a:t>〇第５回本会議：「ロータリーのインパクトを知る」</a:t>
            </a:r>
            <a:br>
              <a:rPr lang="en-US" altLang="ja-JP" sz="2200" dirty="0">
                <a:solidFill>
                  <a:schemeClr val="tx1"/>
                </a:solidFill>
              </a:rPr>
            </a:br>
            <a:r>
              <a:rPr lang="ja-JP" altLang="en-US" sz="2200" b="1" dirty="0">
                <a:solidFill>
                  <a:srgbClr val="00B0F0"/>
                </a:solidFill>
              </a:rPr>
              <a:t>６．奉仕のインパクト</a:t>
            </a:r>
            <a:r>
              <a:rPr lang="ja-JP" altLang="en-US" sz="2200" dirty="0">
                <a:solidFill>
                  <a:schemeClr val="tx1"/>
                </a:solidFill>
              </a:rPr>
              <a:t>（</a:t>
            </a:r>
            <a:r>
              <a:rPr lang="en-US" altLang="ja-JP" sz="2200" dirty="0">
                <a:solidFill>
                  <a:schemeClr val="tx1"/>
                </a:solidFill>
              </a:rPr>
              <a:t>ANNA KONIG</a:t>
            </a:r>
            <a:r>
              <a:rPr lang="ja-JP" altLang="en-US" sz="2200" dirty="0">
                <a:solidFill>
                  <a:schemeClr val="tx1"/>
                </a:solidFill>
              </a:rPr>
              <a:t>）</a:t>
            </a:r>
            <a:br>
              <a:rPr lang="en-US" altLang="ja-JP" sz="2200" dirty="0">
                <a:solidFill>
                  <a:schemeClr val="tx1"/>
                </a:solidFill>
              </a:rPr>
            </a:br>
            <a:r>
              <a:rPr lang="ja-JP" altLang="en-US" sz="2200" dirty="0">
                <a:solidFill>
                  <a:schemeClr val="tx1"/>
                </a:solidFill>
              </a:rPr>
              <a:t>　日本人</a:t>
            </a:r>
            <a:r>
              <a:rPr lang="en-US" altLang="ja-JP" sz="2200" dirty="0">
                <a:solidFill>
                  <a:schemeClr val="tx1"/>
                </a:solidFill>
              </a:rPr>
              <a:t>12</a:t>
            </a:r>
            <a:r>
              <a:rPr lang="ja-JP" altLang="en-US" sz="2200" dirty="0">
                <a:solidFill>
                  <a:schemeClr val="tx1"/>
                </a:solidFill>
              </a:rPr>
              <a:t>人、外国人</a:t>
            </a:r>
            <a:r>
              <a:rPr lang="en-US" altLang="ja-JP" sz="2200" dirty="0">
                <a:solidFill>
                  <a:schemeClr val="tx1"/>
                </a:solidFill>
              </a:rPr>
              <a:t>8</a:t>
            </a:r>
            <a:r>
              <a:rPr lang="ja-JP" altLang="en-US" sz="2200" dirty="0">
                <a:solidFill>
                  <a:schemeClr val="tx1"/>
                </a:solidFill>
              </a:rPr>
              <a:t>人の混合でのセッション</a:t>
            </a:r>
            <a:r>
              <a:rPr lang="en-US" altLang="ja-JP" sz="2200" dirty="0">
                <a:solidFill>
                  <a:schemeClr val="tx1"/>
                </a:solidFill>
              </a:rPr>
              <a:t>	</a:t>
            </a:r>
            <a:r>
              <a:rPr lang="ja-JP" altLang="en-US" sz="2200" dirty="0">
                <a:solidFill>
                  <a:schemeClr val="tx1"/>
                </a:solidFill>
              </a:rPr>
              <a:t>（同時通訳あり）</a:t>
            </a:r>
            <a:br>
              <a:rPr lang="en-US" altLang="ja-JP" sz="2200" dirty="0">
                <a:solidFill>
                  <a:schemeClr val="tx1"/>
                </a:solidFill>
              </a:rPr>
            </a:br>
            <a:r>
              <a:rPr lang="ja-JP" altLang="en-US" sz="2200" dirty="0">
                <a:solidFill>
                  <a:schemeClr val="tx1"/>
                </a:solidFill>
              </a:rPr>
              <a:t>　地域社会調査の実施、チームの構築とパートナーの育成、インパクトの</a:t>
            </a:r>
            <a:br>
              <a:rPr lang="en-US" altLang="ja-JP" sz="2200" dirty="0">
                <a:solidFill>
                  <a:schemeClr val="tx1"/>
                </a:solidFill>
              </a:rPr>
            </a:br>
            <a:r>
              <a:rPr lang="ja-JP" altLang="en-US" sz="2200" dirty="0">
                <a:solidFill>
                  <a:schemeClr val="tx1"/>
                </a:solidFill>
              </a:rPr>
              <a:t>　測定等例を参考にセッション</a:t>
            </a:r>
            <a:br>
              <a:rPr lang="en-US" altLang="ja-JP" sz="2200" dirty="0">
                <a:solidFill>
                  <a:schemeClr val="tx1"/>
                </a:solidFill>
              </a:rPr>
            </a:br>
            <a:r>
              <a:rPr lang="ja-JP" altLang="en-US" sz="2200" dirty="0">
                <a:solidFill>
                  <a:schemeClr val="tx1"/>
                </a:solidFill>
              </a:rPr>
              <a:t>　　</a:t>
            </a:r>
            <a:r>
              <a:rPr lang="en-US" altLang="ja-JP" sz="2200" dirty="0">
                <a:solidFill>
                  <a:srgbClr val="FF0000"/>
                </a:solidFill>
              </a:rPr>
              <a:t>※</a:t>
            </a:r>
            <a:r>
              <a:rPr lang="ja-JP" altLang="en-US" sz="2200" dirty="0">
                <a:solidFill>
                  <a:srgbClr val="FF0000"/>
                </a:solidFill>
              </a:rPr>
              <a:t>外国勢に圧倒されました！！</a:t>
            </a:r>
            <a:br>
              <a:rPr lang="en-US" altLang="ja-JP" sz="2200" dirty="0">
                <a:solidFill>
                  <a:srgbClr val="FF0000"/>
                </a:solidFill>
              </a:rPr>
            </a:br>
            <a:br>
              <a:rPr lang="en-US" altLang="ja-JP" sz="2200" dirty="0">
                <a:solidFill>
                  <a:schemeClr val="tx1"/>
                </a:solidFill>
              </a:rPr>
            </a:br>
            <a:r>
              <a:rPr lang="ja-JP" altLang="en-US" sz="2200" dirty="0">
                <a:solidFill>
                  <a:schemeClr val="tx1"/>
                </a:solidFill>
              </a:rPr>
              <a:t>　</a:t>
            </a:r>
            <a:br>
              <a:rPr lang="en-US" altLang="ja-JP" sz="2200" dirty="0">
                <a:solidFill>
                  <a:schemeClr val="tx1"/>
                </a:solidFill>
              </a:rPr>
            </a:br>
            <a:r>
              <a:rPr lang="ja-JP" altLang="en-US" sz="2200" dirty="0">
                <a:solidFill>
                  <a:schemeClr val="tx1"/>
                </a:solidFill>
              </a:rPr>
              <a:t> </a:t>
            </a:r>
            <a:br>
              <a:rPr kumimoji="1" lang="en-US" altLang="ja-JP" sz="2200" dirty="0">
                <a:solidFill>
                  <a:srgbClr val="00B0F0"/>
                </a:solidFill>
              </a:rPr>
            </a:br>
            <a:br>
              <a:rPr kumimoji="1" lang="en-US" altLang="ja-JP" sz="2400" dirty="0">
                <a:solidFill>
                  <a:srgbClr val="00B0F0"/>
                </a:solidFill>
              </a:rPr>
            </a:br>
            <a:r>
              <a:rPr lang="ja-JP" altLang="en-US" sz="2000" dirty="0">
                <a:solidFill>
                  <a:srgbClr val="00B0F0"/>
                </a:solidFill>
              </a:rPr>
              <a:t>　</a:t>
            </a:r>
            <a:r>
              <a:rPr kumimoji="1" lang="ja-JP" altLang="en-US" sz="2400" dirty="0">
                <a:solidFill>
                  <a:srgbClr val="00B0F0"/>
                </a:solidFill>
              </a:rPr>
              <a:t>　</a:t>
            </a:r>
            <a:br>
              <a:rPr kumimoji="1" lang="en-US" altLang="ja-JP" sz="2400" dirty="0">
                <a:solidFill>
                  <a:srgbClr val="00B0F0"/>
                </a:solidFill>
              </a:rPr>
            </a:br>
            <a:endParaRPr kumimoji="1" lang="ja-JP" altLang="en-US" sz="2400" dirty="0">
              <a:solidFill>
                <a:srgbClr val="00B0F0"/>
              </a:solidFill>
            </a:endParaRPr>
          </a:p>
        </p:txBody>
      </p:sp>
      <p:sp>
        <p:nvSpPr>
          <p:cNvPr id="3" name="コンテンツ プレースホルダー 2"/>
          <p:cNvSpPr>
            <a:spLocks noGrp="1"/>
          </p:cNvSpPr>
          <p:nvPr>
            <p:ph idx="1"/>
          </p:nvPr>
        </p:nvSpPr>
        <p:spPr>
          <a:xfrm flipV="1">
            <a:off x="762000" y="6041362"/>
            <a:ext cx="8512002" cy="427171"/>
          </a:xfrm>
        </p:spPr>
        <p:txBody>
          <a:bodyPr>
            <a:normAutofit/>
          </a:bodyPr>
          <a:lstStyle/>
          <a:p>
            <a:pPr marL="0" indent="0">
              <a:buNone/>
            </a:pP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097" y="645814"/>
            <a:ext cx="8878217" cy="575388"/>
          </a:xfrm>
        </p:spPr>
        <p:txBody>
          <a:bodyPr>
            <a:normAutofit fontScale="90000"/>
          </a:bodyPr>
          <a:lstStyle/>
          <a:p>
            <a:r>
              <a:rPr lang="ja-JP" altLang="en-US" sz="2200" b="1" dirty="0">
                <a:solidFill>
                  <a:srgbClr val="00B0F0"/>
                </a:solidFill>
              </a:rPr>
              <a:t>〇第６回本会議：「グローバルに行動し、地元地域を活性化する」</a:t>
            </a:r>
            <a:br>
              <a:rPr lang="en-US" altLang="ja-JP" sz="2200" b="1" dirty="0">
                <a:solidFill>
                  <a:srgbClr val="00B0F0"/>
                </a:solidFill>
              </a:rPr>
            </a:br>
            <a:r>
              <a:rPr lang="ja-JP" altLang="en-US" sz="2200" b="1" dirty="0">
                <a:solidFill>
                  <a:srgbClr val="00B0F0"/>
                </a:solidFill>
              </a:rPr>
              <a:t>７．世界でよいことをしよう</a:t>
            </a:r>
            <a:r>
              <a:rPr lang="ja-JP" altLang="en-US" sz="2200" dirty="0">
                <a:solidFill>
                  <a:schemeClr val="tx1"/>
                </a:solidFill>
              </a:rPr>
              <a:t>（ＬＦ久木佐知子（第</a:t>
            </a:r>
            <a:r>
              <a:rPr lang="en-US" altLang="ja-JP" sz="2200" dirty="0">
                <a:solidFill>
                  <a:schemeClr val="tx1"/>
                </a:solidFill>
              </a:rPr>
              <a:t>1</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ポリオ根絶におけるロータリーの役割</a:t>
            </a:r>
            <a:br>
              <a:rPr lang="en-US" altLang="ja-JP" sz="2200" dirty="0">
                <a:solidFill>
                  <a:schemeClr val="tx1"/>
                </a:solidFill>
              </a:rPr>
            </a:br>
            <a:r>
              <a:rPr lang="ja-JP" altLang="en-US" sz="2200" dirty="0">
                <a:solidFill>
                  <a:schemeClr val="tx1"/>
                </a:solidFill>
              </a:rPr>
              <a:t>成功に向けた計画を立てる：</a:t>
            </a:r>
            <a:r>
              <a:rPr lang="en-US" altLang="ja-JP" sz="2200" dirty="0">
                <a:solidFill>
                  <a:schemeClr val="tx1"/>
                </a:solidFill>
              </a:rPr>
              <a:t>DDF</a:t>
            </a:r>
            <a:r>
              <a:rPr lang="ja-JP" altLang="en-US" sz="2200" dirty="0">
                <a:solidFill>
                  <a:schemeClr val="tx1"/>
                </a:solidFill>
              </a:rPr>
              <a:t>、話し合いのための質問、奉仕のための資金の各項目についてセッション実施</a:t>
            </a:r>
            <a:br>
              <a:rPr lang="en-US" altLang="ja-JP" sz="2200" dirty="0">
                <a:solidFill>
                  <a:schemeClr val="tx1"/>
                </a:solidFill>
              </a:rPr>
            </a:br>
            <a:br>
              <a:rPr lang="en-US" altLang="ja-JP" sz="2200" dirty="0">
                <a:solidFill>
                  <a:schemeClr val="tx1"/>
                </a:solidFill>
              </a:rPr>
            </a:br>
            <a:r>
              <a:rPr kumimoji="1" lang="ja-JP" altLang="en-US" sz="2400" b="1" dirty="0">
                <a:solidFill>
                  <a:srgbClr val="00B0F0"/>
                </a:solidFill>
              </a:rPr>
              <a:t>★２月</a:t>
            </a:r>
            <a:r>
              <a:rPr kumimoji="1" lang="en-US" altLang="ja-JP" sz="2400" b="1" dirty="0">
                <a:solidFill>
                  <a:srgbClr val="00B0F0"/>
                </a:solidFill>
              </a:rPr>
              <a:t>13</a:t>
            </a:r>
            <a:r>
              <a:rPr kumimoji="1" lang="ja-JP" altLang="en-US" sz="2400" b="1" dirty="0">
                <a:solidFill>
                  <a:srgbClr val="00B0F0"/>
                </a:solidFill>
              </a:rPr>
              <a:t>日</a:t>
            </a:r>
            <a:br>
              <a:rPr kumimoji="1" lang="en-US" altLang="ja-JP" sz="2400" b="1" dirty="0">
                <a:solidFill>
                  <a:srgbClr val="00B0F0"/>
                </a:solidFill>
              </a:rPr>
            </a:br>
            <a:r>
              <a:rPr kumimoji="1" lang="ja-JP" altLang="en-US" sz="2200" b="1" dirty="0">
                <a:solidFill>
                  <a:srgbClr val="00B0F0"/>
                </a:solidFill>
              </a:rPr>
              <a:t>〇第</a:t>
            </a:r>
            <a:r>
              <a:rPr kumimoji="1" lang="en-US" altLang="ja-JP" sz="2200" b="1" dirty="0">
                <a:solidFill>
                  <a:srgbClr val="00B0F0"/>
                </a:solidFill>
              </a:rPr>
              <a:t>7</a:t>
            </a:r>
            <a:r>
              <a:rPr kumimoji="1" lang="ja-JP" altLang="en-US" sz="2200" b="1" dirty="0">
                <a:solidFill>
                  <a:srgbClr val="00B0F0"/>
                </a:solidFill>
              </a:rPr>
              <a:t>回本会議：「困難な道を乗り越える」</a:t>
            </a:r>
            <a:br>
              <a:rPr kumimoji="1" lang="en-US" altLang="ja-JP" sz="2200" b="1" dirty="0">
                <a:solidFill>
                  <a:srgbClr val="00B0F0"/>
                </a:solidFill>
              </a:rPr>
            </a:br>
            <a:r>
              <a:rPr kumimoji="1" lang="ja-JP" altLang="en-US" sz="2200" b="1" dirty="0">
                <a:solidFill>
                  <a:srgbClr val="00B0F0"/>
                </a:solidFill>
              </a:rPr>
              <a:t>８．</a:t>
            </a:r>
            <a:r>
              <a:rPr lang="ja-JP" altLang="en-US" sz="2200" b="1" dirty="0">
                <a:solidFill>
                  <a:srgbClr val="00B0F0"/>
                </a:solidFill>
              </a:rPr>
              <a:t>ＣＤＳからの地域支援</a:t>
            </a:r>
            <a:r>
              <a:rPr lang="ja-JP" altLang="en-US" sz="2200" dirty="0">
                <a:solidFill>
                  <a:schemeClr val="tx1"/>
                </a:solidFill>
              </a:rPr>
              <a:t>（クラブ・地区支援室担当縄田　怜）</a:t>
            </a:r>
            <a:br>
              <a:rPr lang="en-US" altLang="ja-JP" sz="2200" dirty="0">
                <a:solidFill>
                  <a:schemeClr val="tx1"/>
                </a:solidFill>
              </a:rPr>
            </a:br>
            <a:r>
              <a:rPr lang="ja-JP" altLang="en-US" sz="2200" dirty="0">
                <a:solidFill>
                  <a:schemeClr val="tx1"/>
                </a:solidFill>
              </a:rPr>
              <a:t>地区ガバナー配分予算のスケジュール地区の年次財務表及び財務報告書</a:t>
            </a:r>
            <a:br>
              <a:rPr lang="en-US" altLang="ja-JP" sz="2200" dirty="0">
                <a:solidFill>
                  <a:schemeClr val="tx1"/>
                </a:solidFill>
              </a:rPr>
            </a:br>
            <a:r>
              <a:rPr lang="ja-JP" altLang="en-US" sz="2200" dirty="0">
                <a:solidFill>
                  <a:schemeClr val="tx1"/>
                </a:solidFill>
              </a:rPr>
              <a:t>　</a:t>
            </a:r>
            <a:r>
              <a:rPr lang="en-US" altLang="ja-JP" sz="2200" dirty="0">
                <a:solidFill>
                  <a:srgbClr val="FF0000"/>
                </a:solidFill>
              </a:rPr>
              <a:t>※</a:t>
            </a:r>
            <a:r>
              <a:rPr lang="ja-JP" altLang="en-US" sz="2200" dirty="0">
                <a:solidFill>
                  <a:srgbClr val="FF0000"/>
                </a:solidFill>
              </a:rPr>
              <a:t>以上担当者からの説明及び報告</a:t>
            </a:r>
            <a:br>
              <a:rPr lang="en-US" altLang="ja-JP" sz="2200" dirty="0">
                <a:solidFill>
                  <a:srgbClr val="FF0000"/>
                </a:solidFill>
              </a:rPr>
            </a:br>
            <a:r>
              <a:rPr lang="ja-JP" altLang="en-US" sz="2200" dirty="0">
                <a:solidFill>
                  <a:schemeClr val="tx1"/>
                </a:solidFill>
              </a:rPr>
              <a:t>ガバナーの役割と責務：一般的な課題を各種シナリオをもとにセッション</a:t>
            </a:r>
            <a:br>
              <a:rPr lang="en-US" altLang="ja-JP" sz="2200" dirty="0">
                <a:solidFill>
                  <a:schemeClr val="tx1"/>
                </a:solidFill>
              </a:rPr>
            </a:br>
            <a:br>
              <a:rPr lang="en-US" altLang="ja-JP" sz="2000" dirty="0">
                <a:solidFill>
                  <a:schemeClr val="tx1"/>
                </a:solidFill>
              </a:rPr>
            </a:br>
            <a:r>
              <a:rPr lang="ja-JP" altLang="en-US" sz="2200" b="1" dirty="0">
                <a:solidFill>
                  <a:srgbClr val="00B0F0"/>
                </a:solidFill>
              </a:rPr>
              <a:t>９．次年度に向けて</a:t>
            </a:r>
            <a:r>
              <a:rPr lang="ja-JP" altLang="en-US" sz="2200" dirty="0">
                <a:solidFill>
                  <a:schemeClr val="tx1"/>
                </a:solidFill>
              </a:rPr>
              <a:t>（ＬＦ滝澤功治（第</a:t>
            </a:r>
            <a:r>
              <a:rPr lang="en-US" altLang="ja-JP" sz="2200" dirty="0">
                <a:solidFill>
                  <a:schemeClr val="tx1"/>
                </a:solidFill>
              </a:rPr>
              <a:t>3</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協議会での経験を振り返る、次年度に向けて、次年度の計画を立てる</a:t>
            </a:r>
            <a:br>
              <a:rPr lang="en-US" altLang="ja-JP" sz="2200" dirty="0">
                <a:solidFill>
                  <a:schemeClr val="tx1"/>
                </a:solidFill>
              </a:rPr>
            </a:br>
            <a:br>
              <a:rPr lang="en-US" altLang="ja-JP" sz="2200" dirty="0">
                <a:solidFill>
                  <a:schemeClr val="tx1"/>
                </a:solidFill>
              </a:rPr>
            </a:br>
            <a:r>
              <a:rPr lang="en-US" altLang="ja-JP" sz="2200" b="1" dirty="0">
                <a:solidFill>
                  <a:srgbClr val="00B0F0"/>
                </a:solidFill>
              </a:rPr>
              <a:t>10</a:t>
            </a:r>
            <a:r>
              <a:rPr lang="ja-JP" altLang="en-US" sz="2200" b="1" dirty="0">
                <a:solidFill>
                  <a:srgbClr val="00B0F0"/>
                </a:solidFill>
              </a:rPr>
              <a:t>．ロータリーシニアリーダーとの地域セッション</a:t>
            </a:r>
            <a:br>
              <a:rPr lang="en-US" altLang="ja-JP" sz="2700" b="1" dirty="0">
                <a:solidFill>
                  <a:srgbClr val="00B0F0"/>
                </a:solidFill>
              </a:rPr>
            </a:br>
            <a:r>
              <a:rPr lang="ja-JP" altLang="en-US" sz="2200" dirty="0">
                <a:solidFill>
                  <a:schemeClr val="tx1"/>
                </a:solidFill>
              </a:rPr>
              <a:t>日本</a:t>
            </a:r>
            <a:r>
              <a:rPr lang="en-US" altLang="ja-JP" sz="2200" dirty="0">
                <a:solidFill>
                  <a:schemeClr val="tx1"/>
                </a:solidFill>
              </a:rPr>
              <a:t>DGE </a:t>
            </a:r>
            <a:r>
              <a:rPr lang="ja-JP" altLang="en-US" sz="2200" dirty="0">
                <a:solidFill>
                  <a:schemeClr val="tx1"/>
                </a:solidFill>
              </a:rPr>
              <a:t>及びパートナー合同で水野ＲＩ理事進行による意見交換会</a:t>
            </a:r>
            <a:br>
              <a:rPr lang="en-US" altLang="ja-JP" sz="2200" dirty="0">
                <a:solidFill>
                  <a:schemeClr val="tx1"/>
                </a:solidFill>
              </a:rPr>
            </a:br>
            <a:r>
              <a:rPr lang="ja-JP" altLang="en-US" sz="2200" dirty="0">
                <a:solidFill>
                  <a:schemeClr val="tx1"/>
                </a:solidFill>
              </a:rPr>
              <a:t>積極的に意見を述べた方はいつも通り！</a:t>
            </a:r>
            <a:br>
              <a:rPr lang="en-US" altLang="ja-JP" sz="2700" b="1" dirty="0">
                <a:solidFill>
                  <a:srgbClr val="00B0F0"/>
                </a:solidFill>
              </a:rPr>
            </a:br>
            <a:br>
              <a:rPr lang="en-US" altLang="ja-JP" sz="2400" dirty="0">
                <a:solidFill>
                  <a:schemeClr val="tx1"/>
                </a:solidFill>
              </a:rPr>
            </a:br>
            <a:br>
              <a:rPr lang="en-US" altLang="ja-JP" sz="2400" dirty="0">
                <a:solidFill>
                  <a:schemeClr val="tx1"/>
                </a:solidFill>
              </a:rPr>
            </a:br>
            <a:br>
              <a:rPr lang="en-US" altLang="ja-JP" sz="2400" dirty="0">
                <a:solidFill>
                  <a:schemeClr val="tx1"/>
                </a:solidFill>
              </a:rPr>
            </a:br>
            <a:endParaRPr lang="ja-JP" altLang="en-US" sz="2400" dirty="0">
              <a:solidFill>
                <a:srgbClr val="00B0F0"/>
              </a:solidFill>
            </a:endParaRPr>
          </a:p>
        </p:txBody>
      </p:sp>
      <p:sp>
        <p:nvSpPr>
          <p:cNvPr id="4" name="テキスト ボックス 3"/>
          <p:cNvSpPr txBox="1"/>
          <p:nvPr/>
        </p:nvSpPr>
        <p:spPr>
          <a:xfrm>
            <a:off x="3044890" y="3105834"/>
            <a:ext cx="6102220" cy="646331"/>
          </a:xfrm>
          <a:prstGeom prst="rect">
            <a:avLst/>
          </a:prstGeom>
          <a:noFill/>
        </p:spPr>
        <p:txBody>
          <a:bodyPr wrap="square">
            <a:spAutoFit/>
          </a:bodyPr>
          <a:lstStyle/>
          <a:p>
            <a:br>
              <a:rPr lang="en-US" altLang="ja-JP" sz="1800" dirty="0">
                <a:solidFill>
                  <a:schemeClr val="tx1"/>
                </a:solidFill>
              </a:rPr>
            </a:b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149</TotalTime>
  <Words>3019</Words>
  <Application>Microsoft Office PowerPoint</Application>
  <PresentationFormat>ワイド画面</PresentationFormat>
  <Paragraphs>268</Paragraphs>
  <Slides>41</Slides>
  <Notes>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41</vt:i4>
      </vt:variant>
    </vt:vector>
  </HeadingPairs>
  <TitlesOfParts>
    <vt:vector size="51" baseType="lpstr">
      <vt:lpstr>HGP教科書体</vt:lpstr>
      <vt:lpstr>HGP行書体</vt:lpstr>
      <vt:lpstr>HG行書体</vt:lpstr>
      <vt:lpstr>Meiryo UI</vt:lpstr>
      <vt:lpstr>游ゴシック</vt:lpstr>
      <vt:lpstr>游明朝</vt:lpstr>
      <vt:lpstr>Arial</vt:lpstr>
      <vt:lpstr>Trebuchet MS</vt:lpstr>
      <vt:lpstr>Wingdings 3</vt:lpstr>
      <vt:lpstr>ファセット</vt:lpstr>
      <vt:lpstr>RI第2830地区2025-26年度 地区研修協議会（DTA） </vt:lpstr>
      <vt:lpstr>国際協議会参加報告 日時　2025年2月8日～15日 　 場所　　　ｱﾒﾘｶ合衆国　ﾌﾛﾘﾀﾞ州　ｵｰﾗﾝﾄﾞ</vt:lpstr>
      <vt:lpstr>アメリカ　フロリダ州　オーランド</vt:lpstr>
      <vt:lpstr>国際協議会　会場　ローゼン・シングル・クリーク</vt:lpstr>
      <vt:lpstr>参加者は世界各国515の地区より、約1300名が参加致しました。  </vt:lpstr>
      <vt:lpstr>同期のガバナーエレクトの面々 　　　　　　（交詢の会・パートナー）</vt:lpstr>
      <vt:lpstr>研修内容</vt:lpstr>
      <vt:lpstr>★２月11日 〇第３回本会議：「ロータリーでの旅路をより充実させる」 ４．クラブでの体験（ＬＦ滝澤功治（第3地域担当）） クラブでの体験の測定と向上、最も大切なのは「クラブでの体験」 若い世代の人々とともにの項目について実施  〇第４回本会議：「リーダーシップを新たな高みへ」 ５.ワークショップ：インクルージョンのためのコーチング チーム８人～10人でのアクティブティ 　スパゲッティ、セロテープ、紐を使用し高いタワーを組み、一番上にマシュマロを支えることが出来るか？ 　適材、適所とリーダ―シップスキルを学ぶ  ★２月12日 〇第５回本会議：「ロータリーのインパクトを知る」 ６．奉仕のインパクト（ANNA KONIG） 　日本人12人、外国人8人の混合でのセッション （同時通訳あり） 　地域社会調査の実施、チームの構築とパートナーの育成、インパクトの 　測定等例を参考にセッション 　　※外国勢に圧倒されました！！  　    　　 </vt:lpstr>
      <vt:lpstr>〇第６回本会議：「グローバルに行動し、地元地域を活性化する」 ７．世界でよいことをしよう（ＬＦ久木佐知子（第1地域担当）） ポリオ根絶におけるロータリーの役割 成功に向けた計画を立てる：DDF、話し合いのための質問、奉仕のための資金の各項目についてセッション実施  ★２月13日 〇第7回本会議：「困難な道を乗り越える」 ８．ＣＤＳからの地域支援（クラブ・地区支援室担当縄田　怜） 地区ガバナー配分予算のスケジュール地区の年次財務表及び財務報告書 　※以上担当者からの説明及び報告 ガバナーの役割と責務：一般的な課題を各種シナリオをもとにセッション  ９．次年度に向けて（ＬＦ滝澤功治（第3地域担当）） 協議会での経験を振り返る、次年度に向けて、次年度の計画を立てる  10．ロータリーシニアリーダーとの地域セッション 日本DGE 及びパートナー合同で水野ＲＩ理事進行による意見交換会 積極的に意見を述べた方はいつも通り！    </vt:lpstr>
      <vt:lpstr>2月12日　17：30～19：00 文化ショーケースの模様</vt:lpstr>
      <vt:lpstr>PowerPoint プレゼンテーション</vt:lpstr>
      <vt:lpstr>アーチック会長・ジェニファー元会長スピーチ</vt:lpstr>
      <vt:lpstr>歓迎レセプション・2月13日閉会晩餐会　　</vt:lpstr>
      <vt:lpstr>　　　　　　　　　　　　　　　　　　　　　　　　　　　　　　　　　　　　　　　　  2025-26年度 RI第2830地区運営方針及び 　RI会長エレクトメーッセージ </vt:lpstr>
      <vt:lpstr>PowerPoint プレゼンテーション</vt:lpstr>
      <vt:lpstr>PowerPoint プレゼンテーション</vt:lpstr>
      <vt:lpstr>PowerPoint プレゼンテーション</vt:lpstr>
      <vt:lpstr>国際ロータリー2025-26年度　  マリオ・セザール・マルティネス・デ・カマルゴ RI会長メッセージ </vt:lpstr>
      <vt:lpstr>PowerPoint プレゼンテーション</vt:lpstr>
      <vt:lpstr>PowerPoint プレゼンテーション</vt:lpstr>
      <vt:lpstr>「不可欠な3つの柱」として、 　　             革新    　　    継続性    　　パートナーシップ 　イノベーション      ３year rolling goals  　　　　     親睦 </vt:lpstr>
      <vt:lpstr>RI第2830地区　2025-26年度 　　　　スローガン 『ロータリーの不易流行』 </vt:lpstr>
      <vt:lpstr>具体的には･･･  ①不変の真理を知らなければ基礎が確立せず    変化を知らなければ新たな進展がない。 ②いつまでも変わらない本質的な物を大事に 　にしつつ、新しい変化を取り入れる。 ③不易と流行は別の物ではなく、根本はひとつ    である。 ④真に「流行」を得ればおのずから「不易」を    生じ、また真に「不易」に徹すればそのまま   「流行」を生ずる</vt:lpstr>
      <vt:lpstr>地区スローガン決定理由  </vt:lpstr>
      <vt:lpstr>　 　進化論を唱えたチャールズ・ダーウィンは「生き残る種とは、最も強い物ではない。最も知的な物でもない。それは、変化に最もよく適応したものである」と言われてます。 　まさにロータリーもその時代と共に変化し、変革して現在に至って存続し続けていると考えます。同志ロータリアンの皆さん、今こそ変化し、変革してまいりましょう。  </vt:lpstr>
      <vt:lpstr>企業の目的･･･それは倒産させない事</vt:lpstr>
      <vt:lpstr>　　RI第2830地区基本方針  </vt:lpstr>
      <vt:lpstr>会員減少の背景</vt:lpstr>
      <vt:lpstr>　　会員増強の為の体制  </vt:lpstr>
      <vt:lpstr>2025-26年度 重点項目 </vt:lpstr>
      <vt:lpstr>会員増強成功例</vt:lpstr>
      <vt:lpstr>★会員増強の必要性と相乗効果★</vt:lpstr>
      <vt:lpstr>2025-26年度　地区のイノベーション  </vt:lpstr>
      <vt:lpstr>2025-26年度 イノベーション （改革的基本方針） </vt:lpstr>
      <vt:lpstr>あなたのクラブではどんな事が出来ますか？ 変更、改善出来ますか？</vt:lpstr>
      <vt:lpstr>地区内全クラブ目標設定  自クラブの強み・弱みを知る（※RLIセッション・クラブの健康チェック参照） 　　　　　　　↓↓↓↓↓↓ 地区内でナンバー１orオンリー１ 　　　　を目指す</vt:lpstr>
      <vt:lpstr>PowerPoint プレゼンテーション</vt:lpstr>
      <vt:lpstr>マザーテレサの名言 　※マザーテレサは、貧困者や病人の世話を通じて人々に愛と奉仕の 　　　精神を示したカトリック教会の宣教師</vt:lpstr>
      <vt:lpstr>柳生家の家訓</vt:lpstr>
      <vt:lpstr>　これは単なる武術の教えではなく、人とのつながりや機会を大切にする人生哲学としても受け継がれています。  また、柳生宗矩は『剣禅一如」の考えを重視し、剣術だけでなく、精神修養や生き方にも重きを置いたことで知られています。柳生新陰流の奥義もまた単なる武術ではなく、人生全般に応用できる教えとなっています。  　　　　　　　　　　　※剣禅一如【けんぜんいちにょ】 　　　　　　　　　　　　剣の境地と禅の境地は究極は同一（沢庵和尚の言葉）</vt:lpstr>
      <vt:lpstr>最後に「恩愛」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哲 工藤</dc:creator>
  <cp:lastModifiedBy>地区事務所 国際ロータリー第2830</cp:lastModifiedBy>
  <cp:revision>59</cp:revision>
  <dcterms:created xsi:type="dcterms:W3CDTF">2025-03-02T23:18:00Z</dcterms:created>
  <dcterms:modified xsi:type="dcterms:W3CDTF">2025-05-13T04:00:30Z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